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2" r:id="rId2"/>
    <p:sldId id="263" r:id="rId3"/>
  </p:sldIdLst>
  <p:sldSz cx="12192000" cy="6858000"/>
  <p:notesSz cx="6858000" cy="9144000"/>
  <p:custDataLst>
    <p:tags r:id="rId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96" userDrawn="1">
          <p15:clr>
            <a:srgbClr val="A4A3A4"/>
          </p15:clr>
        </p15:guide>
        <p15:guide id="3" pos="264" userDrawn="1">
          <p15:clr>
            <a:srgbClr val="A4A3A4"/>
          </p15:clr>
        </p15:guide>
        <p15:guide id="4" pos="3840" userDrawn="1">
          <p15:clr>
            <a:srgbClr val="A4A3A4"/>
          </p15:clr>
        </p15:guide>
        <p15:guide id="5" pos="7560" userDrawn="1">
          <p15:clr>
            <a:srgbClr val="A4A3A4"/>
          </p15:clr>
        </p15:guide>
        <p15:guide id="6" orient="horz" pos="2592" userDrawn="1">
          <p15:clr>
            <a:srgbClr val="A4A3A4"/>
          </p15:clr>
        </p15:guide>
        <p15:guide id="7" orient="horz" pos="100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E60"/>
    <a:srgbClr val="E8F5FC"/>
    <a:srgbClr val="AFDCF3"/>
    <a:srgbClr val="2682C5"/>
    <a:srgbClr val="0B2C46"/>
    <a:srgbClr val="1690CE"/>
    <a:srgbClr val="F9C2B6"/>
    <a:srgbClr val="A3D9F5"/>
    <a:srgbClr val="A0D5BD"/>
    <a:srgbClr val="A7DF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8" autoAdjust="0"/>
    <p:restoredTop sz="94697"/>
  </p:normalViewPr>
  <p:slideViewPr>
    <p:cSldViewPr snapToGrid="0" snapToObjects="1">
      <p:cViewPr varScale="1">
        <p:scale>
          <a:sx n="112" d="100"/>
          <a:sy n="112" d="100"/>
        </p:scale>
        <p:origin x="516" y="96"/>
      </p:cViewPr>
      <p:guideLst>
        <p:guide orient="horz" pos="696"/>
        <p:guide pos="264"/>
        <p:guide pos="3840"/>
        <p:guide pos="7560"/>
        <p:guide orient="horz" pos="2592"/>
        <p:guide orient="horz" pos="100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25591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24971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cme.ahn.org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cme.ahn.org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ahncme@ahn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C4A1CC5-0FF1-0345-B8E8-4CD42B64C8E1}"/>
              </a:ext>
            </a:extLst>
          </p:cNvPr>
          <p:cNvCxnSpPr>
            <a:cxnSpLocks/>
          </p:cNvCxnSpPr>
          <p:nvPr/>
        </p:nvCxnSpPr>
        <p:spPr>
          <a:xfrm>
            <a:off x="437695" y="6160113"/>
            <a:ext cx="11312871" cy="0"/>
          </a:xfrm>
          <a:prstGeom prst="line">
            <a:avLst/>
          </a:prstGeom>
          <a:ln w="38100">
            <a:solidFill>
              <a:schemeClr val="tx1">
                <a:alpha val="40000"/>
              </a:schemeClr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3201F71-15BC-BE44-BFF7-6226A0190EBC}"/>
              </a:ext>
            </a:extLst>
          </p:cNvPr>
          <p:cNvCxnSpPr>
            <a:cxnSpLocks/>
          </p:cNvCxnSpPr>
          <p:nvPr/>
        </p:nvCxnSpPr>
        <p:spPr>
          <a:xfrm>
            <a:off x="437695" y="965201"/>
            <a:ext cx="11312871" cy="0"/>
          </a:xfrm>
          <a:prstGeom prst="line">
            <a:avLst/>
          </a:prstGeom>
          <a:ln w="38100">
            <a:solidFill>
              <a:schemeClr val="tx1">
                <a:alpha val="40000"/>
              </a:schemeClr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" name="Title 1">
            <a:extLst>
              <a:ext uri="{FF2B5EF4-FFF2-40B4-BE49-F238E27FC236}">
                <a16:creationId xmlns:a16="http://schemas.microsoft.com/office/drawing/2014/main" id="{B8675AE9-CE29-E94D-89E4-76E89130E5FD}"/>
              </a:ext>
            </a:extLst>
          </p:cNvPr>
          <p:cNvSpPr txBox="1">
            <a:spLocks/>
          </p:cNvSpPr>
          <p:nvPr/>
        </p:nvSpPr>
        <p:spPr>
          <a:xfrm>
            <a:off x="2331255" y="214478"/>
            <a:ext cx="7123296" cy="74824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1" i="0" kern="1200" spc="-150">
                <a:solidFill>
                  <a:srgbClr val="002060"/>
                </a:solidFill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defRPr>
            </a:lvl1pPr>
          </a:lstStyle>
          <a:p>
            <a:r>
              <a:rPr lang="en-US" sz="2400" spc="0" dirty="0">
                <a:solidFill>
                  <a:schemeClr val="tx1"/>
                </a:solidFill>
              </a:rPr>
              <a:t>Annual Health Care Environment Training 2025</a:t>
            </a:r>
          </a:p>
        </p:txBody>
      </p:sp>
      <p:sp>
        <p:nvSpPr>
          <p:cNvPr id="11" name="Subtitle 2"/>
          <p:cNvSpPr txBox="1">
            <a:spLocks/>
          </p:cNvSpPr>
          <p:nvPr/>
        </p:nvSpPr>
        <p:spPr>
          <a:xfrm>
            <a:off x="1862221" y="1278900"/>
            <a:ext cx="8686510" cy="172921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4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2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 eaLnBrk="1" fontAlgn="auto" hangingPunct="1">
              <a:spcBef>
                <a:spcPts val="0"/>
              </a:spcBef>
              <a:spcAft>
                <a:spcPts val="0"/>
              </a:spcAft>
              <a:buNone/>
            </a:pPr>
            <a:endParaRPr lang="en-US" sz="2400" i="1" dirty="0">
              <a:solidFill>
                <a:schemeClr val="tx2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-1870" y="5446643"/>
            <a:ext cx="12192000" cy="1411357"/>
          </a:xfrm>
          <a:prstGeom prst="rect">
            <a:avLst/>
          </a:prstGeom>
          <a:solidFill>
            <a:srgbClr val="163E60"/>
          </a:solidFill>
        </p:spPr>
        <p:txBody>
          <a:bodyPr anchor="ctr"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4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2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 in to 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cme.ahn.org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complete evaluation and receive credits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b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CME transcript will update automatically!</a:t>
            </a:r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1862221" y="3386250"/>
            <a:ext cx="8686510" cy="172921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4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2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sz="4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695" y="436988"/>
            <a:ext cx="1185720" cy="4816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17500" y="1312267"/>
            <a:ext cx="8826500" cy="3577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US" dirty="0">
                <a:cs typeface="MyriadPro-Regular"/>
              </a:rPr>
              <a:t>Allegheny General Hospital is accredited by the Accreditation Council for Continuing Medical Education to provide continuing medical education for physicians.</a:t>
            </a:r>
            <a:endParaRPr lang="en-US" dirty="0"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endParaRPr lang="en-US" dirty="0"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b="1" dirty="0">
                <a:cs typeface="MyriadPro-Bold"/>
              </a:rPr>
              <a:t>Credit Designation Statement </a:t>
            </a:r>
            <a:endParaRPr lang="en-US" dirty="0"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dirty="0">
                <a:cs typeface="MyriadPro-Regular"/>
              </a:rPr>
              <a:t>Allegheny General Hospital designates this enduring  activity for a maximum of  2.0 </a:t>
            </a:r>
            <a:r>
              <a:rPr lang="en-US" i="1" dirty="0">
                <a:cs typeface="MyriadPro-It"/>
              </a:rPr>
              <a:t>AMA PRA Category 1 Credits</a:t>
            </a:r>
            <a:r>
              <a:rPr lang="en-US" i="1" baseline="30000" dirty="0">
                <a:cs typeface="MyriadPro-It"/>
              </a:rPr>
              <a:t>TM .   </a:t>
            </a:r>
          </a:p>
          <a:p>
            <a:pPr>
              <a:lnSpc>
                <a:spcPct val="115000"/>
              </a:lnSpc>
            </a:pPr>
            <a:endParaRPr lang="en-US" dirty="0">
              <a:latin typeface="MyriadPro-Regular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FF0000"/>
                </a:solidFill>
              </a:rPr>
              <a:t>*This enduring material credit expires 12/31/2025</a:t>
            </a:r>
          </a:p>
          <a:p>
            <a:pPr>
              <a:lnSpc>
                <a:spcPct val="115000"/>
              </a:lnSpc>
            </a:pP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lnSpc>
                <a:spcPct val="115000"/>
              </a:lnSpc>
            </a:pPr>
            <a:r>
              <a:rPr lang="en-US" b="1" dirty="0"/>
              <a:t>Disclosure Information:   No conflicts identified by CME Coordinator Bernice Sulkowski or Diane Collins planner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3650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C4A1CC5-0FF1-0345-B8E8-4CD42B64C8E1}"/>
              </a:ext>
            </a:extLst>
          </p:cNvPr>
          <p:cNvCxnSpPr>
            <a:cxnSpLocks/>
          </p:cNvCxnSpPr>
          <p:nvPr/>
        </p:nvCxnSpPr>
        <p:spPr>
          <a:xfrm>
            <a:off x="437695" y="6160113"/>
            <a:ext cx="11312871" cy="0"/>
          </a:xfrm>
          <a:prstGeom prst="line">
            <a:avLst/>
          </a:prstGeom>
          <a:ln w="38100">
            <a:solidFill>
              <a:schemeClr val="tx1">
                <a:alpha val="40000"/>
              </a:schemeClr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3201F71-15BC-BE44-BFF7-6226A0190EBC}"/>
              </a:ext>
            </a:extLst>
          </p:cNvPr>
          <p:cNvCxnSpPr>
            <a:cxnSpLocks/>
          </p:cNvCxnSpPr>
          <p:nvPr/>
        </p:nvCxnSpPr>
        <p:spPr>
          <a:xfrm>
            <a:off x="437695" y="965201"/>
            <a:ext cx="11312871" cy="0"/>
          </a:xfrm>
          <a:prstGeom prst="line">
            <a:avLst/>
          </a:prstGeom>
          <a:ln w="38100">
            <a:solidFill>
              <a:schemeClr val="tx1">
                <a:alpha val="40000"/>
              </a:schemeClr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" name="Title 1">
            <a:extLst>
              <a:ext uri="{FF2B5EF4-FFF2-40B4-BE49-F238E27FC236}">
                <a16:creationId xmlns:a16="http://schemas.microsoft.com/office/drawing/2014/main" id="{B8675AE9-CE29-E94D-89E4-76E89130E5FD}"/>
              </a:ext>
            </a:extLst>
          </p:cNvPr>
          <p:cNvSpPr txBox="1">
            <a:spLocks/>
          </p:cNvSpPr>
          <p:nvPr/>
        </p:nvSpPr>
        <p:spPr>
          <a:xfrm>
            <a:off x="2331255" y="214478"/>
            <a:ext cx="5222591" cy="74824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1" i="0" kern="1200" spc="-150">
                <a:solidFill>
                  <a:srgbClr val="002060"/>
                </a:solidFill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defRPr>
            </a:lvl1pPr>
          </a:lstStyle>
          <a:p>
            <a:r>
              <a:rPr lang="en-US" sz="4400" spc="0" dirty="0">
                <a:solidFill>
                  <a:schemeClr val="tx1"/>
                </a:solidFill>
              </a:rPr>
              <a:t>CME Credit</a:t>
            </a:r>
          </a:p>
        </p:txBody>
      </p:sp>
      <p:sp>
        <p:nvSpPr>
          <p:cNvPr id="11" name="Subtitle 2"/>
          <p:cNvSpPr txBox="1">
            <a:spLocks/>
          </p:cNvSpPr>
          <p:nvPr/>
        </p:nvSpPr>
        <p:spPr>
          <a:xfrm>
            <a:off x="1862221" y="1278900"/>
            <a:ext cx="8686510" cy="172921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4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2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 eaLnBrk="1" fontAlgn="auto" hangingPunct="1">
              <a:spcBef>
                <a:spcPts val="0"/>
              </a:spcBef>
              <a:spcAft>
                <a:spcPts val="0"/>
              </a:spcAft>
              <a:buNone/>
            </a:pPr>
            <a:endParaRPr lang="en-US" sz="2400" i="1" dirty="0">
              <a:solidFill>
                <a:schemeClr val="tx2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-1870" y="5446643"/>
            <a:ext cx="12192000" cy="1411357"/>
          </a:xfrm>
          <a:prstGeom prst="rect">
            <a:avLst/>
          </a:prstGeom>
          <a:solidFill>
            <a:srgbClr val="163E60"/>
          </a:solidFill>
        </p:spPr>
        <p:txBody>
          <a:bodyPr anchor="ctr"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4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2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 in to 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cme.ahn.org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1862221" y="3386250"/>
            <a:ext cx="8686510" cy="172921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4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2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sz="4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695" y="149428"/>
            <a:ext cx="1893560" cy="76925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437694" y="1135951"/>
            <a:ext cx="11431217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To receive credit for this course please follow the steps below:</a:t>
            </a:r>
          </a:p>
          <a:p>
            <a:b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Log into the CME site 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cme.ahn.org 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using either Chrome or Firefox.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Click AHN/Highmark Employee Login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Enter your AHN email and network/epic password.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Click Courses Tab and type in </a:t>
            </a:r>
            <a:r>
              <a:rPr lang="en-US" sz="2000" dirty="0">
                <a:solidFill>
                  <a:srgbClr val="FF0000"/>
                </a:solidFill>
              </a:rPr>
              <a:t>Annual Health Care Environment Training 2025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Select the Course.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Click Take Course.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You will automatically be awarded credit and your transcript will be updated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You may then click on certificate to download or print your certificate</a:t>
            </a:r>
            <a:endParaRPr lang="en-US" sz="20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b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endParaRPr lang="en-US" sz="2000" dirty="0"/>
          </a:p>
          <a:p>
            <a:r>
              <a:rPr lang="en-US" sz="2000" dirty="0"/>
              <a:t>Any questions?  Please email </a:t>
            </a:r>
            <a:r>
              <a:rPr lang="en-US" sz="2000" dirty="0">
                <a:hlinkClick r:id="rId4"/>
              </a:rPr>
              <a:t>ahncme@ahn.org</a:t>
            </a:r>
            <a:r>
              <a:rPr lang="en-US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407953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Office Theme">
  <a:themeElements>
    <a:clrScheme name="Custom 4">
      <a:dk1>
        <a:srgbClr val="163E60"/>
      </a:dk1>
      <a:lt1>
        <a:srgbClr val="FFFFFF"/>
      </a:lt1>
      <a:dk2>
        <a:srgbClr val="183F5F"/>
      </a:dk2>
      <a:lt2>
        <a:srgbClr val="FFFFFF"/>
      </a:lt2>
      <a:accent1>
        <a:srgbClr val="1690CE"/>
      </a:accent1>
      <a:accent2>
        <a:srgbClr val="1BA7E0"/>
      </a:accent2>
      <a:accent3>
        <a:srgbClr val="11724E"/>
      </a:accent3>
      <a:accent4>
        <a:srgbClr val="A0D5BD"/>
      </a:accent4>
      <a:accent5>
        <a:srgbClr val="F59C85"/>
      </a:accent5>
      <a:accent6>
        <a:srgbClr val="F9C2B6"/>
      </a:accent6>
      <a:hlink>
        <a:srgbClr val="0090FF"/>
      </a:hlink>
      <a:folHlink>
        <a:srgbClr val="0091F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788f0574-adf0-4820-ab8e-62198bfae84d}" enabled="1" method="Privileged" siteId="{c57d1a73-0e5c-464b-afb7-086dc67f3d46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26611</TotalTime>
  <Words>203</Words>
  <Application>Microsoft Office PowerPoint</Application>
  <PresentationFormat>Widescreen</PresentationFormat>
  <Paragraphs>23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MyriadPro-Bold</vt:lpstr>
      <vt:lpstr>MyriadPro-It</vt:lpstr>
      <vt:lpstr>MyriadPro-Regular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Aufman, Sharon (AHN)</cp:lastModifiedBy>
  <cp:revision>153</cp:revision>
  <cp:lastPrinted>2019-04-30T02:32:02Z</cp:lastPrinted>
  <dcterms:created xsi:type="dcterms:W3CDTF">2019-04-26T00:43:24Z</dcterms:created>
  <dcterms:modified xsi:type="dcterms:W3CDTF">2025-07-01T20:19:07Z</dcterms:modified>
</cp:coreProperties>
</file>