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1" r:id="rId2"/>
    <p:sldId id="321" r:id="rId3"/>
    <p:sldId id="320" r:id="rId4"/>
    <p:sldId id="322" r:id="rId5"/>
    <p:sldId id="325" r:id="rId6"/>
    <p:sldId id="324" r:id="rId7"/>
    <p:sldId id="326" r:id="rId8"/>
    <p:sldId id="323"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6" userDrawn="1">
          <p15:clr>
            <a:srgbClr val="A4A3A4"/>
          </p15:clr>
        </p15:guide>
        <p15:guide id="3" pos="264" userDrawn="1">
          <p15:clr>
            <a:srgbClr val="A4A3A4"/>
          </p15:clr>
        </p15:guide>
        <p15:guide id="4" pos="3840" userDrawn="1">
          <p15:clr>
            <a:srgbClr val="A4A3A4"/>
          </p15:clr>
        </p15:guide>
        <p15:guide id="5" pos="7560" userDrawn="1">
          <p15:clr>
            <a:srgbClr val="A4A3A4"/>
          </p15:clr>
        </p15:guide>
        <p15:guide id="6" orient="horz" pos="2592" userDrawn="1">
          <p15:clr>
            <a:srgbClr val="A4A3A4"/>
          </p15:clr>
        </p15:guide>
        <p15:guide id="7" orient="horz" pos="10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90CE"/>
    <a:srgbClr val="163E60"/>
    <a:srgbClr val="22B061"/>
    <a:srgbClr val="01BC2B"/>
    <a:srgbClr val="33AB2D"/>
    <a:srgbClr val="5DB7E3"/>
    <a:srgbClr val="00B427"/>
    <a:srgbClr val="FFF691"/>
    <a:srgbClr val="FFF8B5"/>
    <a:srgbClr val="0B43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697"/>
  </p:normalViewPr>
  <p:slideViewPr>
    <p:cSldViewPr snapToGrid="0" snapToObjects="1">
      <p:cViewPr varScale="1">
        <p:scale>
          <a:sx n="74" d="100"/>
          <a:sy n="74" d="100"/>
        </p:scale>
        <p:origin x="552" y="54"/>
      </p:cViewPr>
      <p:guideLst>
        <p:guide orient="horz" pos="696"/>
        <p:guide pos="264"/>
        <p:guide pos="3840"/>
        <p:guide pos="7560"/>
        <p:guide orient="horz" pos="2592"/>
        <p:guide orient="horz" pos="10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559142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4971416"/>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me.ahn.org/"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cme.ahn.org/content/rss-workflow-training" TargetMode="External"/><Relationship Id="rId2" Type="http://schemas.openxmlformats.org/officeDocument/2006/relationships/hyperlink" Target="https://cme.ahn.org/content/rss-series-session-training"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2B061"/>
        </a:solidFill>
        <a:effectLst/>
      </p:bgPr>
    </p:bg>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xmlns="" id="{6EBDB6EA-6DA7-854C-A681-9DEDDFA74817}"/>
              </a:ext>
            </a:extLst>
          </p:cNvPr>
          <p:cNvSpPr txBox="1">
            <a:spLocks/>
          </p:cNvSpPr>
          <p:nvPr/>
        </p:nvSpPr>
        <p:spPr>
          <a:xfrm>
            <a:off x="1523806" y="2158423"/>
            <a:ext cx="9144388" cy="1232653"/>
          </a:xfrm>
          <a:prstGeom prst="rect">
            <a:avLst/>
          </a:prstGeom>
        </p:spPr>
        <p:txBody>
          <a:bodyPr>
            <a:noAutofit/>
          </a:bodyPr>
          <a:lstStyle>
            <a:lvl1pPr algn="ctr" defTabSz="914400" rtl="0" eaLnBrk="1" latinLnBrk="0" hangingPunct="1">
              <a:lnSpc>
                <a:spcPct val="90000"/>
              </a:lnSpc>
              <a:spcBef>
                <a:spcPct val="0"/>
              </a:spcBef>
              <a:buNone/>
              <a:defRPr sz="6000" b="1" i="0" kern="1200" spc="-15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endParaRPr lang="en-US" sz="7200" dirty="0">
              <a:latin typeface="Arial" panose="020B0604020202020204" pitchFamily="34" charset="0"/>
              <a:cs typeface="Arial" panose="020B0604020202020204" pitchFamily="34" charset="0"/>
            </a:endParaRPr>
          </a:p>
        </p:txBody>
      </p:sp>
      <p:cxnSp>
        <p:nvCxnSpPr>
          <p:cNvPr id="24" name="Straight Connector 23">
            <a:extLst>
              <a:ext uri="{FF2B5EF4-FFF2-40B4-BE49-F238E27FC236}">
                <a16:creationId xmlns:a16="http://schemas.microsoft.com/office/drawing/2014/main" xmlns="" id="{4CB48F46-0D63-CE4B-A877-5D1339DE3A3D}"/>
              </a:ext>
            </a:extLst>
          </p:cNvPr>
          <p:cNvCxnSpPr>
            <a:cxnSpLocks/>
          </p:cNvCxnSpPr>
          <p:nvPr/>
        </p:nvCxnSpPr>
        <p:spPr>
          <a:xfrm>
            <a:off x="945777" y="4813307"/>
            <a:ext cx="10246658" cy="0"/>
          </a:xfrm>
          <a:prstGeom prst="line">
            <a:avLst/>
          </a:prstGeom>
          <a:ln w="88900" cap="sq">
            <a:solidFill>
              <a:schemeClr val="bg1"/>
            </a:solidFill>
            <a:round/>
          </a:ln>
        </p:spPr>
        <p:style>
          <a:lnRef idx="3">
            <a:schemeClr val="accent2"/>
          </a:lnRef>
          <a:fillRef idx="0">
            <a:schemeClr val="accent2"/>
          </a:fillRef>
          <a:effectRef idx="2">
            <a:schemeClr val="accent2"/>
          </a:effectRef>
          <a:fontRef idx="minor">
            <a:schemeClr val="tx1"/>
          </a:fontRef>
        </p:style>
      </p:cxnSp>
      <p:cxnSp>
        <p:nvCxnSpPr>
          <p:cNvPr id="29" name="Straight Connector 28">
            <a:extLst>
              <a:ext uri="{FF2B5EF4-FFF2-40B4-BE49-F238E27FC236}">
                <a16:creationId xmlns:a16="http://schemas.microsoft.com/office/drawing/2014/main" xmlns="" id="{F060A341-6CF2-8240-AD81-0EAA0B5D75E7}"/>
              </a:ext>
            </a:extLst>
          </p:cNvPr>
          <p:cNvCxnSpPr>
            <a:cxnSpLocks/>
          </p:cNvCxnSpPr>
          <p:nvPr/>
        </p:nvCxnSpPr>
        <p:spPr>
          <a:xfrm>
            <a:off x="945776" y="1386732"/>
            <a:ext cx="10246658" cy="0"/>
          </a:xfrm>
          <a:prstGeom prst="line">
            <a:avLst/>
          </a:prstGeom>
          <a:ln w="88900" cap="sq">
            <a:solidFill>
              <a:schemeClr val="bg1"/>
            </a:solidFill>
            <a:round/>
          </a:ln>
        </p:spPr>
        <p:style>
          <a:lnRef idx="3">
            <a:schemeClr val="accent2"/>
          </a:lnRef>
          <a:fillRef idx="0">
            <a:schemeClr val="accent2"/>
          </a:fillRef>
          <a:effectRef idx="2">
            <a:schemeClr val="accent2"/>
          </a:effectRef>
          <a:fontRef idx="minor">
            <a:schemeClr val="tx1"/>
          </a:fontRef>
        </p:style>
      </p:cxnSp>
      <p:sp>
        <p:nvSpPr>
          <p:cNvPr id="11" name="Title 1">
            <a:extLst>
              <a:ext uri="{FF2B5EF4-FFF2-40B4-BE49-F238E27FC236}">
                <a16:creationId xmlns:a16="http://schemas.microsoft.com/office/drawing/2014/main" xmlns="" id="{2405D0EF-D2F3-AA43-B72D-063E4072B409}"/>
              </a:ext>
            </a:extLst>
          </p:cNvPr>
          <p:cNvSpPr txBox="1">
            <a:spLocks/>
          </p:cNvSpPr>
          <p:nvPr/>
        </p:nvSpPr>
        <p:spPr>
          <a:xfrm>
            <a:off x="999564" y="1872452"/>
            <a:ext cx="10192871" cy="2418303"/>
          </a:xfrm>
          <a:prstGeom prst="rect">
            <a:avLst/>
          </a:prstGeom>
        </p:spPr>
        <p:txBody>
          <a:bodyPr>
            <a:noAutofit/>
          </a:bodyPr>
          <a:lstStyle>
            <a:lvl1pPr algn="ctr" defTabSz="914400" rtl="0" eaLnBrk="1" latinLnBrk="0" hangingPunct="1">
              <a:lnSpc>
                <a:spcPct val="90000"/>
              </a:lnSpc>
              <a:spcBef>
                <a:spcPct val="0"/>
              </a:spcBef>
              <a:buNone/>
              <a:defRPr sz="6000" b="1" i="0" kern="1200" spc="-15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endParaRPr lang="en-US" sz="8500" b="0" dirty="0" smtClean="0">
              <a:ln w="22225">
                <a:solidFill>
                  <a:schemeClr val="bg1"/>
                </a:solidFill>
              </a:ln>
              <a:latin typeface="Arial" panose="020B0604020202020204" pitchFamily="34" charset="0"/>
              <a:cs typeface="Arial" panose="020B0604020202020204" pitchFamily="34" charset="0"/>
            </a:endParaRPr>
          </a:p>
          <a:p>
            <a:r>
              <a:rPr lang="en-US" sz="8500" b="0" dirty="0" smtClean="0">
                <a:ln w="22225">
                  <a:solidFill>
                    <a:schemeClr val="bg1"/>
                  </a:solidFill>
                </a:ln>
                <a:latin typeface="Arial" panose="020B0604020202020204" pitchFamily="34" charset="0"/>
                <a:cs typeface="Arial" panose="020B0604020202020204" pitchFamily="34" charset="0"/>
              </a:rPr>
              <a:t>Training</a:t>
            </a:r>
            <a:endParaRPr lang="en-US" sz="8500" b="0" dirty="0">
              <a:ln w="22225">
                <a:solidFill>
                  <a:schemeClr val="bg1"/>
                </a:solidFill>
              </a:ln>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xmlns="" id="{6C06EAFB-CF48-654C-BE27-76888FF9EA5F}"/>
              </a:ext>
            </a:extLst>
          </p:cNvPr>
          <p:cNvPicPr>
            <a:picLocks noChangeAspect="1"/>
          </p:cNvPicPr>
          <p:nvPr/>
        </p:nvPicPr>
        <p:blipFill>
          <a:blip r:embed="rId2"/>
          <a:stretch>
            <a:fillRect/>
          </a:stretch>
        </p:blipFill>
        <p:spPr>
          <a:xfrm>
            <a:off x="5038724" y="5530849"/>
            <a:ext cx="2114551" cy="690894"/>
          </a:xfrm>
          <a:prstGeom prst="rect">
            <a:avLst/>
          </a:prstGeom>
        </p:spPr>
      </p:pic>
      <p:pic>
        <p:nvPicPr>
          <p:cNvPr id="2" name="Picture 1"/>
          <p:cNvPicPr>
            <a:picLocks noChangeAspect="1"/>
          </p:cNvPicPr>
          <p:nvPr/>
        </p:nvPicPr>
        <p:blipFill>
          <a:blip r:embed="rId3"/>
          <a:stretch>
            <a:fillRect/>
          </a:stretch>
        </p:blipFill>
        <p:spPr>
          <a:xfrm>
            <a:off x="3802155" y="1695477"/>
            <a:ext cx="4533900" cy="1009650"/>
          </a:xfrm>
          <a:prstGeom prst="rect">
            <a:avLst/>
          </a:prstGeom>
        </p:spPr>
      </p:pic>
    </p:spTree>
    <p:extLst>
      <p:ext uri="{BB962C8B-B14F-4D97-AF65-F5344CB8AC3E}">
        <p14:creationId xmlns:p14="http://schemas.microsoft.com/office/powerpoint/2010/main" val="1728303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xmlns="" id="{E3201F71-15BC-BE44-BFF7-6226A0190EBC}"/>
              </a:ext>
            </a:extLst>
          </p:cNvPr>
          <p:cNvCxnSpPr>
            <a:cxnSpLocks/>
          </p:cNvCxnSpPr>
          <p:nvPr/>
        </p:nvCxnSpPr>
        <p:spPr>
          <a:xfrm>
            <a:off x="437695" y="1292278"/>
            <a:ext cx="11312871" cy="0"/>
          </a:xfrm>
          <a:prstGeom prst="line">
            <a:avLst/>
          </a:prstGeom>
          <a:ln w="38100">
            <a:solidFill>
              <a:schemeClr val="tx1">
                <a:alpha val="40000"/>
              </a:schemeClr>
            </a:solidFill>
          </a:ln>
        </p:spPr>
        <p:style>
          <a:lnRef idx="3">
            <a:schemeClr val="accent2"/>
          </a:lnRef>
          <a:fillRef idx="0">
            <a:schemeClr val="accent2"/>
          </a:fillRef>
          <a:effectRef idx="2">
            <a:schemeClr val="accent2"/>
          </a:effectRef>
          <a:fontRef idx="minor">
            <a:schemeClr val="tx1"/>
          </a:fontRef>
        </p:style>
      </p:cxnSp>
      <p:sp>
        <p:nvSpPr>
          <p:cNvPr id="3" name="Title 1">
            <a:extLst>
              <a:ext uri="{FF2B5EF4-FFF2-40B4-BE49-F238E27FC236}">
                <a16:creationId xmlns:a16="http://schemas.microsoft.com/office/drawing/2014/main" xmlns="" id="{B8675AE9-CE29-E94D-89E4-76E89130E5FD}"/>
              </a:ext>
            </a:extLst>
          </p:cNvPr>
          <p:cNvSpPr txBox="1">
            <a:spLocks/>
          </p:cNvSpPr>
          <p:nvPr/>
        </p:nvSpPr>
        <p:spPr>
          <a:xfrm>
            <a:off x="507232" y="479600"/>
            <a:ext cx="8539786" cy="748245"/>
          </a:xfrm>
          <a:prstGeom prst="rect">
            <a:avLst/>
          </a:prstGeom>
        </p:spPr>
        <p:txBody>
          <a:bodyPr>
            <a:noAutofit/>
          </a:bodyPr>
          <a:lstStyle>
            <a:lvl1pPr algn="l" defTabSz="914400" rtl="0" eaLnBrk="1" latinLnBrk="0" hangingPunct="1">
              <a:lnSpc>
                <a:spcPct val="90000"/>
              </a:lnSpc>
              <a:spcBef>
                <a:spcPct val="0"/>
              </a:spcBef>
              <a:buNone/>
              <a:defRPr sz="5000" b="1" i="0" kern="1200" spc="-150">
                <a:solidFill>
                  <a:srgbClr val="002060"/>
                </a:solidFill>
                <a:latin typeface="Arial" panose="020B0604020202020204" pitchFamily="34" charset="0"/>
                <a:ea typeface="Helvetica Neue" panose="02000503000000020004" pitchFamily="2" charset="0"/>
                <a:cs typeface="Arial" panose="020B0604020202020204" pitchFamily="34" charset="0"/>
              </a:defRPr>
            </a:lvl1pPr>
          </a:lstStyle>
          <a:p>
            <a:r>
              <a:rPr lang="en-US" sz="4400" spc="0" dirty="0" smtClean="0">
                <a:solidFill>
                  <a:schemeClr val="tx1"/>
                </a:solidFill>
              </a:rPr>
              <a:t>How to Create Sessions</a:t>
            </a:r>
            <a:endParaRPr lang="en-US" sz="4400" spc="0" dirty="0">
              <a:solidFill>
                <a:schemeClr val="tx1"/>
              </a:solidFill>
            </a:endParaRPr>
          </a:p>
        </p:txBody>
      </p:sp>
      <p:sp>
        <p:nvSpPr>
          <p:cNvPr id="4" name="Rectangle 3"/>
          <p:cNvSpPr/>
          <p:nvPr/>
        </p:nvSpPr>
        <p:spPr>
          <a:xfrm>
            <a:off x="437694" y="1326941"/>
            <a:ext cx="8609323" cy="5678478"/>
          </a:xfrm>
          <a:prstGeom prst="rect">
            <a:avLst/>
          </a:prstGeom>
        </p:spPr>
        <p:txBody>
          <a:bodyPr wrap="square">
            <a:spAutoFit/>
          </a:bodyPr>
          <a:lstStyle/>
          <a:p>
            <a:pPr marL="342900" indent="-342900">
              <a:lnSpc>
                <a:spcPct val="150000"/>
              </a:lnSpc>
              <a:buFont typeface="+mj-lt"/>
              <a:buAutoNum type="arabicPeriod"/>
            </a:pPr>
            <a:r>
              <a:rPr lang="en-US" sz="1600" dirty="0">
                <a:latin typeface="Arial" panose="020B0604020202020204" pitchFamily="34" charset="0"/>
                <a:cs typeface="Arial" panose="020B0604020202020204" pitchFamily="34" charset="0"/>
                <a:hlinkClick r:id="rId2"/>
              </a:rPr>
              <a:t>https://cme.ahn.org</a:t>
            </a:r>
            <a:r>
              <a:rPr lang="en-US" sz="1600" dirty="0" smtClean="0">
                <a:latin typeface="Arial" panose="020B0604020202020204" pitchFamily="34" charset="0"/>
                <a:cs typeface="Arial" panose="020B0604020202020204" pitchFamily="34" charset="0"/>
                <a:hlinkClick r:id="rId2"/>
              </a:rPr>
              <a:t>/</a:t>
            </a:r>
            <a:endParaRPr lang="en-US" sz="1600" dirty="0" smtClean="0">
              <a:latin typeface="Arial" panose="020B0604020202020204" pitchFamily="34" charset="0"/>
              <a:cs typeface="Arial" panose="020B0604020202020204" pitchFamily="34" charset="0"/>
            </a:endParaRPr>
          </a:p>
          <a:p>
            <a:pPr marL="342900" indent="-342900">
              <a:lnSpc>
                <a:spcPct val="150000"/>
              </a:lnSpc>
              <a:buFont typeface="+mj-lt"/>
              <a:buAutoNum type="arabicPeriod"/>
            </a:pPr>
            <a:r>
              <a:rPr lang="en-US" sz="1600" dirty="0" smtClean="0">
                <a:latin typeface="Arial" panose="020B0604020202020204" pitchFamily="34" charset="0"/>
                <a:cs typeface="Arial" panose="020B0604020202020204" pitchFamily="34" charset="0"/>
              </a:rPr>
              <a:t>RSS Catalog </a:t>
            </a:r>
          </a:p>
          <a:p>
            <a:pPr marL="342900" indent="-342900">
              <a:lnSpc>
                <a:spcPct val="150000"/>
              </a:lnSpc>
              <a:buFont typeface="+mj-lt"/>
              <a:buAutoNum type="arabicPeriod"/>
            </a:pPr>
            <a:r>
              <a:rPr lang="en-US" sz="1600" dirty="0" smtClean="0">
                <a:latin typeface="Arial" panose="020B0604020202020204" pitchFamily="34" charset="0"/>
                <a:cs typeface="Arial" panose="020B0604020202020204" pitchFamily="34" charset="0"/>
              </a:rPr>
              <a:t>Search for series</a:t>
            </a:r>
          </a:p>
          <a:p>
            <a:pPr marL="342900" indent="-342900">
              <a:lnSpc>
                <a:spcPct val="150000"/>
              </a:lnSpc>
              <a:buFont typeface="+mj-lt"/>
              <a:buAutoNum type="arabicPeriod"/>
            </a:pPr>
            <a:r>
              <a:rPr lang="en-US" sz="1600" dirty="0" smtClean="0">
                <a:latin typeface="Arial" panose="020B0604020202020204" pitchFamily="34" charset="0"/>
                <a:cs typeface="Arial" panose="020B0604020202020204" pitchFamily="34" charset="0"/>
              </a:rPr>
              <a:t>Add </a:t>
            </a:r>
            <a:r>
              <a:rPr lang="en-US" sz="1600" dirty="0">
                <a:latin typeface="Arial" panose="020B0604020202020204" pitchFamily="34" charset="0"/>
                <a:cs typeface="Arial" panose="020B0604020202020204" pitchFamily="34" charset="0"/>
              </a:rPr>
              <a:t>Session</a:t>
            </a:r>
          </a:p>
          <a:p>
            <a:pPr marL="342900" indent="-342900">
              <a:lnSpc>
                <a:spcPct val="150000"/>
              </a:lnSpc>
              <a:buFont typeface="+mj-lt"/>
              <a:buAutoNum type="arabicPeriod"/>
            </a:pPr>
            <a:r>
              <a:rPr lang="en-US" sz="1600" dirty="0" smtClean="0">
                <a:latin typeface="Arial" panose="020B0604020202020204" pitchFamily="34" charset="0"/>
                <a:cs typeface="Arial" panose="020B0604020202020204" pitchFamily="34" charset="0"/>
              </a:rPr>
              <a:t>Title </a:t>
            </a:r>
          </a:p>
          <a:p>
            <a:pPr marL="800100" lvl="1" indent="-342900">
              <a:lnSpc>
                <a:spcPct val="150000"/>
              </a:lnSpc>
              <a:buFont typeface="Wingdings" panose="05000000000000000000" pitchFamily="2" charset="2"/>
              <a:buChar char="q"/>
            </a:pPr>
            <a:r>
              <a:rPr lang="en-US" sz="1600" b="1" dirty="0" smtClean="0">
                <a:latin typeface="Arial" panose="020B0604020202020204" pitchFamily="34" charset="0"/>
                <a:cs typeface="Arial" panose="020B0604020202020204" pitchFamily="34" charset="0"/>
              </a:rPr>
              <a:t>Naming </a:t>
            </a:r>
            <a:r>
              <a:rPr lang="en-US" sz="1600" b="1" dirty="0">
                <a:latin typeface="Arial" panose="020B0604020202020204" pitchFamily="34" charset="0"/>
                <a:cs typeface="Arial" panose="020B0604020202020204" pitchFamily="34" charset="0"/>
              </a:rPr>
              <a:t>convention: AHN Institute: Specialty – Course Title – Session # – </a:t>
            </a:r>
            <a:r>
              <a:rPr lang="en-US" sz="1600" b="1" dirty="0" smtClean="0">
                <a:latin typeface="Arial" panose="020B0604020202020204" pitchFamily="34" charset="0"/>
                <a:cs typeface="Arial" panose="020B0604020202020204" pitchFamily="34" charset="0"/>
              </a:rPr>
              <a:t>Date</a:t>
            </a:r>
            <a:endParaRPr lang="en-US" sz="1600" b="1" dirty="0" smtClean="0">
              <a:latin typeface="Arial" panose="020B0604020202020204" pitchFamily="34" charset="0"/>
              <a:cs typeface="Arial" panose="020B0604020202020204" pitchFamily="34" charset="0"/>
            </a:endParaRPr>
          </a:p>
          <a:p>
            <a:pPr marL="342900" indent="-342900">
              <a:lnSpc>
                <a:spcPct val="150000"/>
              </a:lnSpc>
              <a:buFont typeface="+mj-lt"/>
              <a:buAutoNum type="arabicPeriod"/>
            </a:pPr>
            <a:r>
              <a:rPr lang="en-US" sz="1600" dirty="0" smtClean="0">
                <a:latin typeface="Arial" panose="020B0604020202020204" pitchFamily="34" charset="0"/>
                <a:cs typeface="Arial" panose="020B0604020202020204" pitchFamily="34" charset="0"/>
              </a:rPr>
              <a:t>Time </a:t>
            </a:r>
            <a:r>
              <a:rPr lang="en-US" sz="1600" dirty="0">
                <a:latin typeface="Arial" panose="020B0604020202020204" pitchFamily="34" charset="0"/>
                <a:cs typeface="Arial" panose="020B0604020202020204" pitchFamily="34" charset="0"/>
              </a:rPr>
              <a:t>and </a:t>
            </a:r>
            <a:r>
              <a:rPr lang="en-US" sz="1600" dirty="0" smtClean="0">
                <a:latin typeface="Arial" panose="020B0604020202020204" pitchFamily="34" charset="0"/>
                <a:cs typeface="Arial" panose="020B0604020202020204" pitchFamily="34" charset="0"/>
              </a:rPr>
              <a:t>Place</a:t>
            </a:r>
            <a:endParaRPr lang="en-US" sz="1600" dirty="0">
              <a:latin typeface="Arial" panose="020B0604020202020204" pitchFamily="34" charset="0"/>
              <a:cs typeface="Arial" panose="020B0604020202020204" pitchFamily="34" charset="0"/>
            </a:endParaRPr>
          </a:p>
          <a:p>
            <a:pPr marL="342900" indent="-342900">
              <a:lnSpc>
                <a:spcPct val="150000"/>
              </a:lnSpc>
              <a:buFont typeface="+mj-lt"/>
              <a:buAutoNum type="arabicPeriod"/>
            </a:pPr>
            <a:r>
              <a:rPr lang="en-US" sz="1600" dirty="0" smtClean="0">
                <a:latin typeface="Arial" panose="020B0604020202020204" pitchFamily="34" charset="0"/>
                <a:cs typeface="Arial" panose="020B0604020202020204" pitchFamily="34" charset="0"/>
              </a:rPr>
              <a:t>AMA </a:t>
            </a:r>
            <a:r>
              <a:rPr lang="en-US" sz="1600" dirty="0">
                <a:latin typeface="Arial" panose="020B0604020202020204" pitchFamily="34" charset="0"/>
                <a:cs typeface="Arial" panose="020B0604020202020204" pitchFamily="34" charset="0"/>
              </a:rPr>
              <a:t>PRA Category 1 and Attendance </a:t>
            </a:r>
            <a:r>
              <a:rPr lang="en-US" sz="1600" dirty="0" smtClean="0">
                <a:latin typeface="Arial" panose="020B0604020202020204" pitchFamily="34" charset="0"/>
                <a:cs typeface="Arial" panose="020B0604020202020204" pitchFamily="34" charset="0"/>
              </a:rPr>
              <a:t>credit</a:t>
            </a:r>
          </a:p>
          <a:p>
            <a:pPr marL="342900" indent="-342900">
              <a:lnSpc>
                <a:spcPct val="150000"/>
              </a:lnSpc>
              <a:buFont typeface="+mj-lt"/>
              <a:buAutoNum type="arabicPeriod"/>
            </a:pPr>
            <a:endParaRPr lang="en-US" sz="1600" dirty="0">
              <a:latin typeface="Arial" panose="020B0604020202020204" pitchFamily="34" charset="0"/>
              <a:cs typeface="Arial" panose="020B0604020202020204" pitchFamily="34" charset="0"/>
            </a:endParaRPr>
          </a:p>
          <a:p>
            <a:pPr marL="342900" indent="-342900">
              <a:lnSpc>
                <a:spcPct val="150000"/>
              </a:lnSpc>
              <a:buFont typeface="+mj-lt"/>
              <a:buAutoNum type="arabicPeriod"/>
            </a:pPr>
            <a:endParaRPr lang="en-US" sz="1600" dirty="0" smtClean="0">
              <a:latin typeface="Arial" panose="020B0604020202020204" pitchFamily="34" charset="0"/>
              <a:cs typeface="Arial" panose="020B0604020202020204" pitchFamily="34" charset="0"/>
            </a:endParaRPr>
          </a:p>
          <a:p>
            <a:pPr marL="342900" indent="-342900">
              <a:lnSpc>
                <a:spcPct val="150000"/>
              </a:lnSpc>
              <a:buFont typeface="+mj-lt"/>
              <a:buAutoNum type="arabicPeriod"/>
            </a:pPr>
            <a:endParaRPr lang="en-US" sz="1600" dirty="0" smtClean="0">
              <a:latin typeface="Arial" panose="020B0604020202020204" pitchFamily="34" charset="0"/>
              <a:cs typeface="Arial" panose="020B0604020202020204" pitchFamily="34" charset="0"/>
            </a:endParaRPr>
          </a:p>
          <a:p>
            <a:pPr marL="342900" indent="-342900">
              <a:lnSpc>
                <a:spcPct val="150000"/>
              </a:lnSpc>
              <a:buFont typeface="+mj-lt"/>
              <a:buAutoNum type="arabicPeriod"/>
            </a:pPr>
            <a:r>
              <a:rPr lang="en-US" sz="1600" dirty="0" smtClean="0">
                <a:latin typeface="Arial" panose="020B0604020202020204" pitchFamily="34" charset="0"/>
                <a:cs typeface="Arial" panose="020B0604020202020204" pitchFamily="34" charset="0"/>
              </a:rPr>
              <a:t>Attach </a:t>
            </a:r>
            <a:r>
              <a:rPr lang="en-US" sz="1600" dirty="0">
                <a:latin typeface="Arial" panose="020B0604020202020204" pitchFamily="34" charset="0"/>
                <a:cs typeface="Arial" panose="020B0604020202020204" pitchFamily="34" charset="0"/>
              </a:rPr>
              <a:t>Disclosure and </a:t>
            </a:r>
            <a:r>
              <a:rPr lang="en-US" sz="1600" dirty="0" smtClean="0">
                <a:latin typeface="Arial" panose="020B0604020202020204" pitchFamily="34" charset="0"/>
                <a:cs typeface="Arial" panose="020B0604020202020204" pitchFamily="34" charset="0"/>
              </a:rPr>
              <a:t>Flyer</a:t>
            </a:r>
          </a:p>
          <a:p>
            <a:pPr marL="342900" indent="-342900">
              <a:lnSpc>
                <a:spcPct val="150000"/>
              </a:lnSpc>
              <a:buFont typeface="+mj-lt"/>
              <a:buAutoNum type="arabicPeriod"/>
            </a:pPr>
            <a:r>
              <a:rPr lang="en-US" sz="1600" dirty="0" smtClean="0">
                <a:latin typeface="Arial" panose="020B0604020202020204" pitchFamily="34" charset="0"/>
                <a:cs typeface="Arial" panose="020B0604020202020204" pitchFamily="34" charset="0"/>
              </a:rPr>
              <a:t>Update workflow to Needs Review</a:t>
            </a:r>
          </a:p>
          <a:p>
            <a:pPr marL="342900" indent="-342900">
              <a:lnSpc>
                <a:spcPct val="150000"/>
              </a:lnSpc>
              <a:buFont typeface="+mj-lt"/>
              <a:buAutoNum type="arabicPeriod"/>
            </a:pPr>
            <a:r>
              <a:rPr lang="en-US" sz="1600" dirty="0" smtClean="0">
                <a:latin typeface="Arial" panose="020B0604020202020204" pitchFamily="34" charset="0"/>
                <a:cs typeface="Arial" panose="020B0604020202020204" pitchFamily="34" charset="0"/>
              </a:rPr>
              <a:t>Save</a:t>
            </a:r>
          </a:p>
          <a:p>
            <a:pPr marL="342900" indent="-342900">
              <a:lnSpc>
                <a:spcPct val="150000"/>
              </a:lnSpc>
              <a:buFont typeface="+mj-lt"/>
              <a:buAutoNum type="arabicPeriod"/>
            </a:pPr>
            <a:endParaRPr lang="en-US" dirty="0"/>
          </a:p>
        </p:txBody>
      </p:sp>
      <p:pic>
        <p:nvPicPr>
          <p:cNvPr id="5" name="Picture 4"/>
          <p:cNvPicPr>
            <a:picLocks noChangeAspect="1"/>
          </p:cNvPicPr>
          <p:nvPr/>
        </p:nvPicPr>
        <p:blipFill>
          <a:blip r:embed="rId3"/>
          <a:stretch>
            <a:fillRect/>
          </a:stretch>
        </p:blipFill>
        <p:spPr>
          <a:xfrm>
            <a:off x="437695" y="4440651"/>
            <a:ext cx="4124675" cy="927070"/>
          </a:xfrm>
          <a:prstGeom prst="rect">
            <a:avLst/>
          </a:prstGeom>
        </p:spPr>
      </p:pic>
      <p:pic>
        <p:nvPicPr>
          <p:cNvPr id="6" name="Picture 5"/>
          <p:cNvPicPr>
            <a:picLocks noChangeAspect="1"/>
          </p:cNvPicPr>
          <p:nvPr/>
        </p:nvPicPr>
        <p:blipFill>
          <a:blip r:embed="rId4"/>
          <a:stretch>
            <a:fillRect/>
          </a:stretch>
        </p:blipFill>
        <p:spPr>
          <a:xfrm>
            <a:off x="4742355" y="4440651"/>
            <a:ext cx="3394588" cy="929569"/>
          </a:xfrm>
          <a:prstGeom prst="rect">
            <a:avLst/>
          </a:prstGeom>
        </p:spPr>
      </p:pic>
    </p:spTree>
    <p:extLst>
      <p:ext uri="{BB962C8B-B14F-4D97-AF65-F5344CB8AC3E}">
        <p14:creationId xmlns:p14="http://schemas.microsoft.com/office/powerpoint/2010/main" val="1435594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xmlns="" id="{E3201F71-15BC-BE44-BFF7-6226A0190EBC}"/>
              </a:ext>
            </a:extLst>
          </p:cNvPr>
          <p:cNvCxnSpPr>
            <a:cxnSpLocks/>
          </p:cNvCxnSpPr>
          <p:nvPr/>
        </p:nvCxnSpPr>
        <p:spPr>
          <a:xfrm>
            <a:off x="437695" y="1292278"/>
            <a:ext cx="11312871" cy="0"/>
          </a:xfrm>
          <a:prstGeom prst="line">
            <a:avLst/>
          </a:prstGeom>
          <a:ln w="38100">
            <a:solidFill>
              <a:schemeClr val="tx1">
                <a:alpha val="40000"/>
              </a:schemeClr>
            </a:solidFill>
          </a:ln>
        </p:spPr>
        <p:style>
          <a:lnRef idx="3">
            <a:schemeClr val="accent2"/>
          </a:lnRef>
          <a:fillRef idx="0">
            <a:schemeClr val="accent2"/>
          </a:fillRef>
          <a:effectRef idx="2">
            <a:schemeClr val="accent2"/>
          </a:effectRef>
          <a:fontRef idx="minor">
            <a:schemeClr val="tx1"/>
          </a:fontRef>
        </p:style>
      </p:cxnSp>
      <p:sp>
        <p:nvSpPr>
          <p:cNvPr id="9" name="Title 1">
            <a:extLst>
              <a:ext uri="{FF2B5EF4-FFF2-40B4-BE49-F238E27FC236}">
                <a16:creationId xmlns:a16="http://schemas.microsoft.com/office/drawing/2014/main" xmlns="" id="{B8675AE9-CE29-E94D-89E4-76E89130E5FD}"/>
              </a:ext>
            </a:extLst>
          </p:cNvPr>
          <p:cNvSpPr txBox="1">
            <a:spLocks/>
          </p:cNvSpPr>
          <p:nvPr/>
        </p:nvSpPr>
        <p:spPr>
          <a:xfrm>
            <a:off x="507231" y="479600"/>
            <a:ext cx="10130717" cy="748245"/>
          </a:xfrm>
          <a:prstGeom prst="rect">
            <a:avLst/>
          </a:prstGeom>
        </p:spPr>
        <p:txBody>
          <a:bodyPr>
            <a:noAutofit/>
          </a:bodyPr>
          <a:lstStyle>
            <a:lvl1pPr algn="l" defTabSz="914400" rtl="0" eaLnBrk="1" latinLnBrk="0" hangingPunct="1">
              <a:lnSpc>
                <a:spcPct val="90000"/>
              </a:lnSpc>
              <a:spcBef>
                <a:spcPct val="0"/>
              </a:spcBef>
              <a:buNone/>
              <a:defRPr sz="5000" b="1" i="0" kern="1200" spc="-150">
                <a:solidFill>
                  <a:srgbClr val="002060"/>
                </a:solidFill>
                <a:latin typeface="Arial" panose="020B0604020202020204" pitchFamily="34" charset="0"/>
                <a:ea typeface="Helvetica Neue" panose="02000503000000020004" pitchFamily="2" charset="0"/>
                <a:cs typeface="Arial" panose="020B0604020202020204" pitchFamily="34" charset="0"/>
              </a:defRPr>
            </a:lvl1pPr>
          </a:lstStyle>
          <a:p>
            <a:r>
              <a:rPr lang="en-US" sz="4400" spc="0" dirty="0">
                <a:solidFill>
                  <a:schemeClr val="tx1"/>
                </a:solidFill>
              </a:rPr>
              <a:t>How to </a:t>
            </a:r>
            <a:r>
              <a:rPr lang="en-US" sz="4400" spc="0" dirty="0" smtClean="0">
                <a:solidFill>
                  <a:schemeClr val="tx1"/>
                </a:solidFill>
              </a:rPr>
              <a:t>Add Quarterly Evaluation</a:t>
            </a:r>
            <a:endParaRPr lang="en-US" sz="4400" spc="0" dirty="0">
              <a:solidFill>
                <a:schemeClr val="tx1"/>
              </a:solidFill>
            </a:endParaRPr>
          </a:p>
        </p:txBody>
      </p:sp>
      <p:sp>
        <p:nvSpPr>
          <p:cNvPr id="4" name="Rectangle 3"/>
          <p:cNvSpPr/>
          <p:nvPr/>
        </p:nvSpPr>
        <p:spPr>
          <a:xfrm>
            <a:off x="437695" y="1582341"/>
            <a:ext cx="11278080" cy="464871"/>
          </a:xfrm>
          <a:prstGeom prst="rect">
            <a:avLst/>
          </a:prstGeom>
        </p:spPr>
        <p:txBody>
          <a:bodyPr wrap="square">
            <a:spAutoFit/>
          </a:bodyPr>
          <a:lstStyle/>
          <a:p>
            <a:pPr>
              <a:lnSpc>
                <a:spcPct val="150000"/>
              </a:lnSpc>
            </a:pPr>
            <a:endParaRPr lang="en-US" dirty="0"/>
          </a:p>
        </p:txBody>
      </p:sp>
      <p:sp>
        <p:nvSpPr>
          <p:cNvPr id="7" name="Rectangle 6"/>
          <p:cNvSpPr/>
          <p:nvPr/>
        </p:nvSpPr>
        <p:spPr>
          <a:xfrm>
            <a:off x="437694" y="1200330"/>
            <a:ext cx="11312872" cy="3693319"/>
          </a:xfrm>
          <a:prstGeom prst="rect">
            <a:avLst/>
          </a:prstGeom>
        </p:spPr>
        <p:txBody>
          <a:bodyPr wrap="square">
            <a:spAutoFit/>
          </a:bodyPr>
          <a:lstStyle/>
          <a:p>
            <a:pPr>
              <a:lnSpc>
                <a:spcPct val="150000"/>
              </a:lnSpc>
            </a:pPr>
            <a:endParaRPr lang="en-US" sz="800" dirty="0"/>
          </a:p>
          <a:p>
            <a:pPr>
              <a:lnSpc>
                <a:spcPct val="150000"/>
              </a:lnSpc>
            </a:pPr>
            <a:r>
              <a:rPr lang="en-US" sz="2200" b="1" dirty="0" smtClean="0">
                <a:latin typeface="Arial" panose="020B0604020202020204" pitchFamily="34" charset="0"/>
                <a:cs typeface="Arial" panose="020B0604020202020204" pitchFamily="34" charset="0"/>
              </a:rPr>
              <a:t>Follow these steps for one session in March, June, September, and December.</a:t>
            </a:r>
          </a:p>
          <a:p>
            <a:pPr>
              <a:lnSpc>
                <a:spcPct val="150000"/>
              </a:lnSpc>
            </a:pPr>
            <a:endParaRPr lang="en-US" dirty="0">
              <a:latin typeface="Arial" panose="020B0604020202020204" pitchFamily="34" charset="0"/>
              <a:cs typeface="Arial" panose="020B0604020202020204" pitchFamily="34" charset="0"/>
            </a:endParaRPr>
          </a:p>
          <a:p>
            <a:pPr>
              <a:lnSpc>
                <a:spcPct val="150000"/>
              </a:lnSpc>
            </a:pPr>
            <a:r>
              <a:rPr lang="en-US" dirty="0" smtClean="0">
                <a:latin typeface="Arial" panose="020B0604020202020204" pitchFamily="34" charset="0"/>
                <a:cs typeface="Arial" panose="020B0604020202020204" pitchFamily="34" charset="0"/>
              </a:rPr>
              <a:t>1. Course </a:t>
            </a:r>
            <a:r>
              <a:rPr lang="en-US" dirty="0">
                <a:latin typeface="Arial" panose="020B0604020202020204" pitchFamily="34" charset="0"/>
                <a:cs typeface="Arial" panose="020B0604020202020204" pitchFamily="34" charset="0"/>
              </a:rPr>
              <a:t>outline &gt; Credit column &gt; Settings &gt; Settings &gt; </a:t>
            </a:r>
            <a:r>
              <a:rPr lang="en-US" dirty="0" smtClean="0">
                <a:latin typeface="Arial" panose="020B0604020202020204" pitchFamily="34" charset="0"/>
                <a:cs typeface="Arial" panose="020B0604020202020204" pitchFamily="34" charset="0"/>
              </a:rPr>
              <a:t>select Completion </a:t>
            </a:r>
            <a:r>
              <a:rPr lang="en-US" dirty="0">
                <a:latin typeface="Arial" panose="020B0604020202020204" pitchFamily="34" charset="0"/>
                <a:cs typeface="Arial" panose="020B0604020202020204" pitchFamily="34" charset="0"/>
              </a:rPr>
              <a:t>required &gt; Update &gt; Save </a:t>
            </a:r>
            <a:r>
              <a:rPr lang="en-US" dirty="0" smtClean="0">
                <a:latin typeface="Arial" panose="020B0604020202020204" pitchFamily="34" charset="0"/>
                <a:cs typeface="Arial" panose="020B0604020202020204" pitchFamily="34" charset="0"/>
              </a:rPr>
              <a:t>outline</a:t>
            </a:r>
          </a:p>
          <a:p>
            <a:pPr>
              <a:lnSpc>
                <a:spcPct val="150000"/>
              </a:lnSpc>
            </a:pPr>
            <a:r>
              <a:rPr lang="en-US" dirty="0" smtClean="0">
                <a:latin typeface="Arial" panose="020B0604020202020204" pitchFamily="34" charset="0"/>
                <a:cs typeface="Arial" panose="020B0604020202020204" pitchFamily="34" charset="0"/>
              </a:rPr>
              <a:t>2. Add </a:t>
            </a:r>
            <a:r>
              <a:rPr lang="en-US" dirty="0" err="1">
                <a:latin typeface="Arial" panose="020B0604020202020204" pitchFamily="34" charset="0"/>
                <a:cs typeface="Arial" panose="020B0604020202020204" pitchFamily="34" charset="0"/>
              </a:rPr>
              <a:t>Webform</a:t>
            </a:r>
            <a:r>
              <a:rPr lang="en-US" dirty="0">
                <a:latin typeface="Arial" panose="020B0604020202020204" pitchFamily="34" charset="0"/>
                <a:cs typeface="Arial" panose="020B0604020202020204" pitchFamily="34" charset="0"/>
              </a:rPr>
              <a:t> &gt; title it </a:t>
            </a:r>
            <a:r>
              <a:rPr lang="en-US" dirty="0" smtClean="0">
                <a:latin typeface="Arial" panose="020B0604020202020204" pitchFamily="34" charset="0"/>
                <a:cs typeface="Arial" panose="020B0604020202020204" pitchFamily="34" charset="0"/>
              </a:rPr>
              <a:t>“Evaluation” </a:t>
            </a:r>
            <a:r>
              <a:rPr lang="en-US" dirty="0">
                <a:latin typeface="Arial" panose="020B0604020202020204" pitchFamily="34" charset="0"/>
                <a:cs typeface="Arial" panose="020B0604020202020204" pitchFamily="34" charset="0"/>
              </a:rPr>
              <a:t>&gt; Content &gt; select Use template &gt; type </a:t>
            </a:r>
            <a:r>
              <a:rPr lang="en-US" dirty="0" smtClean="0">
                <a:latin typeface="Arial" panose="020B0604020202020204" pitchFamily="34" charset="0"/>
                <a:cs typeface="Arial" panose="020B0604020202020204" pitchFamily="34" charset="0"/>
              </a:rPr>
              <a:t>“quarterly” </a:t>
            </a:r>
            <a:r>
              <a:rPr lang="en-US" dirty="0">
                <a:latin typeface="Arial" panose="020B0604020202020204" pitchFamily="34" charset="0"/>
                <a:cs typeface="Arial" panose="020B0604020202020204" pitchFamily="34" charset="0"/>
              </a:rPr>
              <a:t>&gt; choose “RSS Quarterly </a:t>
            </a:r>
            <a:r>
              <a:rPr lang="en-US" dirty="0" err="1">
                <a:latin typeface="Arial" panose="020B0604020202020204" pitchFamily="34" charset="0"/>
                <a:cs typeface="Arial" panose="020B0604020202020204" pitchFamily="34" charset="0"/>
              </a:rPr>
              <a:t>Eval</a:t>
            </a:r>
            <a:r>
              <a:rPr lang="en-US" dirty="0">
                <a:latin typeface="Arial" panose="020B0604020202020204" pitchFamily="34" charset="0"/>
                <a:cs typeface="Arial" panose="020B0604020202020204" pitchFamily="34" charset="0"/>
              </a:rPr>
              <a:t> (M&amp;M, Tumor Board, </a:t>
            </a:r>
            <a:r>
              <a:rPr lang="en-US">
                <a:latin typeface="Arial" panose="020B0604020202020204" pitchFamily="34" charset="0"/>
                <a:cs typeface="Arial" panose="020B0604020202020204" pitchFamily="34" charset="0"/>
              </a:rPr>
              <a:t>Case </a:t>
            </a:r>
            <a:r>
              <a:rPr lang="en-US" smtClean="0">
                <a:latin typeface="Arial" panose="020B0604020202020204" pitchFamily="34" charset="0"/>
                <a:cs typeface="Arial" panose="020B0604020202020204" pitchFamily="34" charset="0"/>
              </a:rPr>
              <a:t>Conference, </a:t>
            </a:r>
            <a:r>
              <a:rPr lang="en-US" dirty="0">
                <a:latin typeface="Arial" panose="020B0604020202020204" pitchFamily="34" charset="0"/>
                <a:cs typeface="Arial" panose="020B0604020202020204" pitchFamily="34" charset="0"/>
              </a:rPr>
              <a:t>Journal Club)” &gt; Update &gt; Save </a:t>
            </a:r>
            <a:r>
              <a:rPr lang="en-US" dirty="0" smtClean="0">
                <a:latin typeface="Arial" panose="020B0604020202020204" pitchFamily="34" charset="0"/>
                <a:cs typeface="Arial" panose="020B0604020202020204" pitchFamily="34" charset="0"/>
              </a:rPr>
              <a:t>outline</a:t>
            </a:r>
          </a:p>
          <a:p>
            <a:pPr>
              <a:lnSpc>
                <a:spcPct val="150000"/>
              </a:lnSpc>
            </a:pPr>
            <a:r>
              <a:rPr lang="en-US" dirty="0" smtClean="0">
                <a:latin typeface="Arial" panose="020B0604020202020204" pitchFamily="34" charset="0"/>
                <a:cs typeface="Arial" panose="020B0604020202020204" pitchFamily="34" charset="0"/>
              </a:rPr>
              <a:t>3. Use </a:t>
            </a:r>
            <a:r>
              <a:rPr lang="en-US" dirty="0">
                <a:latin typeface="Arial" panose="020B0604020202020204" pitchFamily="34" charset="0"/>
                <a:cs typeface="Arial" panose="020B0604020202020204" pitchFamily="34" charset="0"/>
              </a:rPr>
              <a:t>four arrow icon to rearrange columns so Evaluation comes before Credit &gt; Save </a:t>
            </a:r>
            <a:r>
              <a:rPr lang="en-US" dirty="0" smtClean="0">
                <a:latin typeface="Arial" panose="020B0604020202020204" pitchFamily="34" charset="0"/>
                <a:cs typeface="Arial" panose="020B0604020202020204" pitchFamily="34" charset="0"/>
              </a:rPr>
              <a:t>outline</a:t>
            </a:r>
          </a:p>
          <a:p>
            <a:pPr>
              <a:lnSpc>
                <a:spcPct val="150000"/>
              </a:lnSpc>
            </a:pPr>
            <a:r>
              <a:rPr lang="en-US" dirty="0" smtClean="0">
                <a:latin typeface="Arial" panose="020B0604020202020204" pitchFamily="34" charset="0"/>
                <a:cs typeface="Arial" panose="020B0604020202020204" pitchFamily="34" charset="0"/>
              </a:rPr>
              <a:t>4. Workflow </a:t>
            </a:r>
            <a:r>
              <a:rPr lang="en-US" dirty="0">
                <a:latin typeface="Arial" panose="020B0604020202020204" pitchFamily="34" charset="0"/>
                <a:cs typeface="Arial" panose="020B0604020202020204" pitchFamily="34" charset="0"/>
              </a:rPr>
              <a:t>&gt; Needs </a:t>
            </a:r>
            <a:r>
              <a:rPr lang="en-US" dirty="0" smtClean="0">
                <a:latin typeface="Arial" panose="020B0604020202020204" pitchFamily="34" charset="0"/>
                <a:cs typeface="Arial" panose="020B0604020202020204" pitchFamily="34" charset="0"/>
              </a:rPr>
              <a:t>review &gt; Update workflow</a:t>
            </a:r>
          </a:p>
          <a:p>
            <a:pPr>
              <a:lnSpc>
                <a:spcPct val="150000"/>
              </a:lnSpc>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633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xmlns="" id="{E3201F71-15BC-BE44-BFF7-6226A0190EBC}"/>
              </a:ext>
            </a:extLst>
          </p:cNvPr>
          <p:cNvCxnSpPr>
            <a:cxnSpLocks/>
          </p:cNvCxnSpPr>
          <p:nvPr/>
        </p:nvCxnSpPr>
        <p:spPr>
          <a:xfrm>
            <a:off x="437695" y="1292278"/>
            <a:ext cx="11312871" cy="0"/>
          </a:xfrm>
          <a:prstGeom prst="line">
            <a:avLst/>
          </a:prstGeom>
          <a:ln w="38100">
            <a:solidFill>
              <a:schemeClr val="tx1">
                <a:alpha val="40000"/>
              </a:schemeClr>
            </a:solidFill>
          </a:ln>
        </p:spPr>
        <p:style>
          <a:lnRef idx="3">
            <a:schemeClr val="accent2"/>
          </a:lnRef>
          <a:fillRef idx="0">
            <a:schemeClr val="accent2"/>
          </a:fillRef>
          <a:effectRef idx="2">
            <a:schemeClr val="accent2"/>
          </a:effectRef>
          <a:fontRef idx="minor">
            <a:schemeClr val="tx1"/>
          </a:fontRef>
        </p:style>
      </p:cxnSp>
      <p:sp>
        <p:nvSpPr>
          <p:cNvPr id="9" name="Title 1">
            <a:extLst>
              <a:ext uri="{FF2B5EF4-FFF2-40B4-BE49-F238E27FC236}">
                <a16:creationId xmlns:a16="http://schemas.microsoft.com/office/drawing/2014/main" xmlns="" id="{B8675AE9-CE29-E94D-89E4-76E89130E5FD}"/>
              </a:ext>
            </a:extLst>
          </p:cNvPr>
          <p:cNvSpPr txBox="1">
            <a:spLocks/>
          </p:cNvSpPr>
          <p:nvPr/>
        </p:nvSpPr>
        <p:spPr>
          <a:xfrm>
            <a:off x="507232" y="479600"/>
            <a:ext cx="8539786" cy="748245"/>
          </a:xfrm>
          <a:prstGeom prst="rect">
            <a:avLst/>
          </a:prstGeom>
        </p:spPr>
        <p:txBody>
          <a:bodyPr>
            <a:noAutofit/>
          </a:bodyPr>
          <a:lstStyle>
            <a:lvl1pPr algn="l" defTabSz="914400" rtl="0" eaLnBrk="1" latinLnBrk="0" hangingPunct="1">
              <a:lnSpc>
                <a:spcPct val="90000"/>
              </a:lnSpc>
              <a:spcBef>
                <a:spcPct val="0"/>
              </a:spcBef>
              <a:buNone/>
              <a:defRPr sz="5000" b="1" i="0" kern="1200" spc="-150">
                <a:solidFill>
                  <a:srgbClr val="002060"/>
                </a:solidFill>
                <a:latin typeface="Arial" panose="020B0604020202020204" pitchFamily="34" charset="0"/>
                <a:ea typeface="Helvetica Neue" panose="02000503000000020004" pitchFamily="2" charset="0"/>
                <a:cs typeface="Arial" panose="020B0604020202020204" pitchFamily="34" charset="0"/>
              </a:defRPr>
            </a:lvl1pPr>
          </a:lstStyle>
          <a:p>
            <a:r>
              <a:rPr lang="en-US" sz="4400" spc="0" dirty="0" smtClean="0">
                <a:solidFill>
                  <a:schemeClr val="tx1"/>
                </a:solidFill>
              </a:rPr>
              <a:t>Session Flyer</a:t>
            </a:r>
            <a:endParaRPr lang="en-US" sz="4400" spc="0" dirty="0">
              <a:solidFill>
                <a:schemeClr val="tx1"/>
              </a:solidFill>
            </a:endParaRPr>
          </a:p>
        </p:txBody>
      </p:sp>
      <p:sp>
        <p:nvSpPr>
          <p:cNvPr id="4" name="Rectangle 3"/>
          <p:cNvSpPr/>
          <p:nvPr/>
        </p:nvSpPr>
        <p:spPr>
          <a:xfrm>
            <a:off x="437695" y="1479309"/>
            <a:ext cx="11278080" cy="646331"/>
          </a:xfrm>
          <a:prstGeom prst="rect">
            <a:avLst/>
          </a:prstGeom>
        </p:spPr>
        <p:txBody>
          <a:bodyPr wrap="square">
            <a:spAutoFit/>
          </a:bodyPr>
          <a:lstStyle/>
          <a:p>
            <a:r>
              <a:rPr lang="en-US" dirty="0" smtClean="0">
                <a:latin typeface="Arial" panose="020B0604020202020204" pitchFamily="34" charset="0"/>
                <a:cs typeface="Arial" panose="020B0604020202020204" pitchFamily="34" charset="0"/>
              </a:rPr>
              <a:t>Session flyer must include the ACCME accreditation and disclosure statements, and list whether or not the speaker(s) has something to disclose.  </a:t>
            </a:r>
            <a:endParaRPr lang="en-US" dirty="0">
              <a:latin typeface="Arial" panose="020B0604020202020204" pitchFamily="34" charset="0"/>
              <a:cs typeface="Arial" panose="020B0604020202020204" pitchFamily="34" charset="0"/>
            </a:endParaRPr>
          </a:p>
        </p:txBody>
      </p:sp>
      <p:sp>
        <p:nvSpPr>
          <p:cNvPr id="16" name="Rectangle 15"/>
          <p:cNvSpPr/>
          <p:nvPr/>
        </p:nvSpPr>
        <p:spPr>
          <a:xfrm>
            <a:off x="437695" y="2332719"/>
            <a:ext cx="8095856" cy="4678204"/>
          </a:xfrm>
          <a:prstGeom prst="rect">
            <a:avLst/>
          </a:prstGeom>
        </p:spPr>
        <p:txBody>
          <a:bodyPr wrap="square">
            <a:spAutoFit/>
          </a:bodyPr>
          <a:lstStyle/>
          <a:p>
            <a:pPr algn="just"/>
            <a:r>
              <a:rPr lang="en-US" sz="1600" b="1" u="sng" dirty="0">
                <a:solidFill>
                  <a:srgbClr val="0070C0"/>
                </a:solidFill>
                <a:latin typeface="Arial" panose="020B0604020202020204" pitchFamily="34" charset="0"/>
                <a:ea typeface="Times New Roman" panose="02020603050405020304" pitchFamily="18" charset="0"/>
                <a:cs typeface="Arial" panose="020B0604020202020204" pitchFamily="34" charset="0"/>
              </a:rPr>
              <a:t>Accreditation:</a:t>
            </a:r>
            <a:endParaRPr lang="en-US" sz="2400" dirty="0">
              <a:solidFill>
                <a:srgbClr val="0070C0"/>
              </a:solidFill>
              <a:latin typeface="Arial" panose="020B0604020202020204" pitchFamily="34" charset="0"/>
              <a:ea typeface="Times New Roman" panose="02020603050405020304" pitchFamily="18" charset="0"/>
              <a:cs typeface="Arial" panose="020B0604020202020204" pitchFamily="34" charset="0"/>
            </a:endParaRPr>
          </a:p>
          <a:p>
            <a:pPr algn="just"/>
            <a:r>
              <a:rPr lang="en-US" sz="1600" dirty="0">
                <a:solidFill>
                  <a:srgbClr val="0070C0"/>
                </a:solidFill>
                <a:latin typeface="Arial" panose="020B0604020202020204" pitchFamily="34" charset="0"/>
                <a:ea typeface="Times New Roman" panose="02020603050405020304" pitchFamily="18" charset="0"/>
                <a:cs typeface="Arial" panose="020B0604020202020204" pitchFamily="34" charset="0"/>
              </a:rPr>
              <a:t>Allegheny General Hospital is accredited by the Accreditation Council for Continuing Medical Education to provide continuing medical education for physicians. Allegheny General Hospital designates this live activity for a maximum of 1.0 </a:t>
            </a:r>
            <a:r>
              <a:rPr lang="en-US" sz="1600" i="1" dirty="0">
                <a:solidFill>
                  <a:srgbClr val="0070C0"/>
                </a:solidFill>
                <a:latin typeface="Arial" panose="020B0604020202020204" pitchFamily="34" charset="0"/>
                <a:ea typeface="Times New Roman" panose="02020603050405020304" pitchFamily="18" charset="0"/>
                <a:cs typeface="Arial" panose="020B0604020202020204" pitchFamily="34" charset="0"/>
              </a:rPr>
              <a:t>AMA PRA Category 1 Credit(s</a:t>
            </a:r>
            <a:r>
              <a:rPr lang="en-US" sz="1600"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a:t>
            </a:r>
            <a:r>
              <a:rPr lang="en-US" sz="1600" dirty="0">
                <a:solidFill>
                  <a:srgbClr val="0070C0"/>
                </a:solidFill>
                <a:latin typeface="Arial" panose="020B0604020202020204" pitchFamily="34" charset="0"/>
                <a:ea typeface="Times New Roman" panose="02020603050405020304" pitchFamily="18" charset="0"/>
                <a:cs typeface="Arial" panose="020B0604020202020204" pitchFamily="34" charset="0"/>
              </a:rPr>
              <a:t>. Physicians should claim only the credit commensurate with the extent of their participation in this activity.</a:t>
            </a:r>
            <a:endParaRPr lang="en-US" sz="2400" dirty="0">
              <a:solidFill>
                <a:srgbClr val="0070C0"/>
              </a:solidFill>
              <a:latin typeface="Arial" panose="020B0604020202020204" pitchFamily="34" charset="0"/>
              <a:ea typeface="Times New Roman" panose="02020603050405020304" pitchFamily="18" charset="0"/>
              <a:cs typeface="Arial" panose="020B0604020202020204" pitchFamily="34" charset="0"/>
            </a:endParaRPr>
          </a:p>
          <a:p>
            <a:pPr algn="just"/>
            <a:r>
              <a:rPr lang="en-US" sz="1600"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endParaRPr lang="en-US" sz="2400" dirty="0">
              <a:solidFill>
                <a:srgbClr val="0070C0"/>
              </a:solidFill>
              <a:latin typeface="Arial" panose="020B0604020202020204" pitchFamily="34" charset="0"/>
              <a:ea typeface="Times New Roman" panose="02020603050405020304" pitchFamily="18" charset="0"/>
              <a:cs typeface="Arial" panose="020B0604020202020204" pitchFamily="34" charset="0"/>
            </a:endParaRPr>
          </a:p>
          <a:p>
            <a:pPr algn="just"/>
            <a:r>
              <a:rPr lang="en-US" sz="1600" b="1" u="sng" dirty="0">
                <a:solidFill>
                  <a:srgbClr val="0070C0"/>
                </a:solidFill>
                <a:latin typeface="Arial" panose="020B0604020202020204" pitchFamily="34" charset="0"/>
                <a:ea typeface="Times New Roman" panose="02020603050405020304" pitchFamily="18" charset="0"/>
                <a:cs typeface="Arial" panose="020B0604020202020204" pitchFamily="34" charset="0"/>
              </a:rPr>
              <a:t>Disclosure:</a:t>
            </a:r>
            <a:endParaRPr lang="en-US" sz="2400" dirty="0">
              <a:solidFill>
                <a:srgbClr val="0070C0"/>
              </a:solidFill>
              <a:latin typeface="Arial" panose="020B0604020202020204" pitchFamily="34" charset="0"/>
              <a:ea typeface="Times New Roman" panose="02020603050405020304" pitchFamily="18" charset="0"/>
              <a:cs typeface="Arial" panose="020B0604020202020204" pitchFamily="34" charset="0"/>
            </a:endParaRPr>
          </a:p>
          <a:p>
            <a:pPr algn="just"/>
            <a:r>
              <a:rPr lang="en-US" sz="1600" dirty="0">
                <a:solidFill>
                  <a:srgbClr val="0070C0"/>
                </a:solidFill>
                <a:latin typeface="Arial" panose="020B0604020202020204" pitchFamily="34" charset="0"/>
                <a:ea typeface="Times New Roman" panose="02020603050405020304" pitchFamily="18" charset="0"/>
                <a:cs typeface="Arial" panose="020B0604020202020204" pitchFamily="34" charset="0"/>
              </a:rPr>
              <a:t>In accordance with the Accreditation Council for Continuing Medical Education (ACCME) and the policy of Allegheny General Hospital, presenters must disclose all relevant financial relationships, which in the context of their presentation(s), could be perceived as a real or apparent conflict of interest, (e.g., ownership of stock, honoraria or consulting fees). Any identifiable conflicts will be resolved prior to the activity. Any such relationships will be disclosed to the learner prior to the presentation(s</a:t>
            </a:r>
            <a:r>
              <a:rPr lang="en-US" sz="16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  </a:t>
            </a:r>
          </a:p>
          <a:p>
            <a:pPr algn="just"/>
            <a:endParaRPr lang="en-US" dirty="0" smtClean="0">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a:p>
            <a:pPr algn="just"/>
            <a:r>
              <a:rPr lang="en-US" sz="16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***speaker has nothing to </a:t>
            </a:r>
            <a:r>
              <a:rPr lang="en-US" sz="1600" dirty="0">
                <a:solidFill>
                  <a:srgbClr val="0070C0"/>
                </a:solidFill>
                <a:latin typeface="Arial" panose="020B0604020202020204" pitchFamily="34" charset="0"/>
                <a:ea typeface="Times New Roman" panose="02020603050405020304" pitchFamily="18" charset="0"/>
                <a:cs typeface="Arial" panose="020B0604020202020204" pitchFamily="34" charset="0"/>
              </a:rPr>
              <a:t>disclose </a:t>
            </a:r>
            <a:r>
              <a:rPr lang="en-US" sz="16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or speaker </a:t>
            </a:r>
            <a:r>
              <a:rPr lang="en-US" sz="1600" dirty="0">
                <a:solidFill>
                  <a:srgbClr val="0070C0"/>
                </a:solidFill>
                <a:latin typeface="Arial" panose="020B0604020202020204" pitchFamily="34" charset="0"/>
                <a:ea typeface="Times New Roman" panose="02020603050405020304" pitchFamily="18" charset="0"/>
                <a:cs typeface="Arial" panose="020B0604020202020204" pitchFamily="34" charset="0"/>
              </a:rPr>
              <a:t>discloses affiliation with </a:t>
            </a:r>
            <a:r>
              <a:rPr lang="en-US" sz="16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company – if speaker identifies conflicts, </a:t>
            </a:r>
            <a:r>
              <a:rPr lang="en-US" sz="1600" dirty="0">
                <a:solidFill>
                  <a:srgbClr val="0070C0"/>
                </a:solidFill>
                <a:latin typeface="Arial" panose="020B0604020202020204" pitchFamily="34" charset="0"/>
                <a:ea typeface="Times New Roman" panose="02020603050405020304" pitchFamily="18" charset="0"/>
                <a:cs typeface="Arial" panose="020B0604020202020204" pitchFamily="34" charset="0"/>
              </a:rPr>
              <a:t>add this line: </a:t>
            </a:r>
            <a:r>
              <a:rPr lang="en-US" sz="16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a:t>
            </a:r>
            <a:r>
              <a:rPr lang="en-US" sz="1600" i="1" dirty="0">
                <a:solidFill>
                  <a:srgbClr val="0070C0"/>
                </a:solidFill>
                <a:latin typeface="Arial" panose="020B0604020202020204" pitchFamily="34" charset="0"/>
                <a:ea typeface="Times New Roman" panose="02020603050405020304" pitchFamily="18" charset="0"/>
                <a:cs typeface="Arial" panose="020B0604020202020204" pitchFamily="34" charset="0"/>
              </a:rPr>
              <a:t>Any relevant conflicts have been </a:t>
            </a:r>
            <a:r>
              <a:rPr lang="en-US" sz="1600"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mitigated.</a:t>
            </a:r>
            <a:r>
              <a:rPr lang="en-US" sz="1600"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a:t>
            </a:r>
          </a:p>
          <a:p>
            <a:pPr algn="just"/>
            <a:endParaRPr lang="en-US" sz="2400" dirty="0">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1177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xmlns="" id="{E3201F71-15BC-BE44-BFF7-6226A0190EBC}"/>
              </a:ext>
            </a:extLst>
          </p:cNvPr>
          <p:cNvCxnSpPr>
            <a:cxnSpLocks/>
          </p:cNvCxnSpPr>
          <p:nvPr/>
        </p:nvCxnSpPr>
        <p:spPr>
          <a:xfrm>
            <a:off x="437695" y="1292278"/>
            <a:ext cx="11312871" cy="0"/>
          </a:xfrm>
          <a:prstGeom prst="line">
            <a:avLst/>
          </a:prstGeom>
          <a:ln w="38100">
            <a:solidFill>
              <a:schemeClr val="tx1">
                <a:alpha val="40000"/>
              </a:schemeClr>
            </a:solidFill>
          </a:ln>
        </p:spPr>
        <p:style>
          <a:lnRef idx="3">
            <a:schemeClr val="accent2"/>
          </a:lnRef>
          <a:fillRef idx="0">
            <a:schemeClr val="accent2"/>
          </a:fillRef>
          <a:effectRef idx="2">
            <a:schemeClr val="accent2"/>
          </a:effectRef>
          <a:fontRef idx="minor">
            <a:schemeClr val="tx1"/>
          </a:fontRef>
        </p:style>
      </p:cxnSp>
      <p:sp>
        <p:nvSpPr>
          <p:cNvPr id="9" name="Title 1">
            <a:extLst>
              <a:ext uri="{FF2B5EF4-FFF2-40B4-BE49-F238E27FC236}">
                <a16:creationId xmlns:a16="http://schemas.microsoft.com/office/drawing/2014/main" xmlns="" id="{B8675AE9-CE29-E94D-89E4-76E89130E5FD}"/>
              </a:ext>
            </a:extLst>
          </p:cNvPr>
          <p:cNvSpPr txBox="1">
            <a:spLocks/>
          </p:cNvSpPr>
          <p:nvPr/>
        </p:nvSpPr>
        <p:spPr>
          <a:xfrm>
            <a:off x="507232" y="479600"/>
            <a:ext cx="8539786" cy="748245"/>
          </a:xfrm>
          <a:prstGeom prst="rect">
            <a:avLst/>
          </a:prstGeom>
        </p:spPr>
        <p:txBody>
          <a:bodyPr>
            <a:noAutofit/>
          </a:bodyPr>
          <a:lstStyle>
            <a:lvl1pPr algn="l" defTabSz="914400" rtl="0" eaLnBrk="1" latinLnBrk="0" hangingPunct="1">
              <a:lnSpc>
                <a:spcPct val="90000"/>
              </a:lnSpc>
              <a:spcBef>
                <a:spcPct val="0"/>
              </a:spcBef>
              <a:buNone/>
              <a:defRPr sz="5000" b="1" i="0" kern="1200" spc="-150">
                <a:solidFill>
                  <a:srgbClr val="002060"/>
                </a:solidFill>
                <a:latin typeface="Arial" panose="020B0604020202020204" pitchFamily="34" charset="0"/>
                <a:ea typeface="Helvetica Neue" panose="02000503000000020004" pitchFamily="2" charset="0"/>
                <a:cs typeface="Arial" panose="020B0604020202020204" pitchFamily="34" charset="0"/>
              </a:defRPr>
            </a:lvl1pPr>
          </a:lstStyle>
          <a:p>
            <a:r>
              <a:rPr lang="en-US" sz="4400" spc="0" dirty="0" smtClean="0">
                <a:solidFill>
                  <a:schemeClr val="tx1"/>
                </a:solidFill>
              </a:rPr>
              <a:t>Example Session Flyer</a:t>
            </a:r>
            <a:endParaRPr lang="en-US" sz="4400" spc="0" dirty="0">
              <a:solidFill>
                <a:schemeClr val="tx1"/>
              </a:solidFill>
            </a:endParaRPr>
          </a:p>
        </p:txBody>
      </p:sp>
      <p:sp>
        <p:nvSpPr>
          <p:cNvPr id="4" name="Rectangle 3"/>
          <p:cNvSpPr/>
          <p:nvPr/>
        </p:nvSpPr>
        <p:spPr>
          <a:xfrm>
            <a:off x="437695" y="1350519"/>
            <a:ext cx="11278080" cy="5570756"/>
          </a:xfrm>
          <a:prstGeom prst="rect">
            <a:avLst/>
          </a:prstGeom>
        </p:spPr>
        <p:txBody>
          <a:bodyPr wrap="square">
            <a:spAutoFit/>
          </a:bodyPr>
          <a:lstStyle/>
          <a:p>
            <a:r>
              <a:rPr lang="en-US" sz="1300" b="1" dirty="0" smtClean="0">
                <a:latin typeface="Arial" panose="020B0604020202020204" pitchFamily="34" charset="0"/>
                <a:cs typeface="Arial" panose="020B0604020202020204" pitchFamily="34" charset="0"/>
              </a:rPr>
              <a:t>Title:  </a:t>
            </a:r>
            <a:r>
              <a:rPr lang="en-US" sz="1300" dirty="0" smtClean="0">
                <a:latin typeface="Arial" panose="020B0604020202020204" pitchFamily="34" charset="0"/>
                <a:cs typeface="Arial" panose="020B0604020202020204" pitchFamily="34" charset="0"/>
              </a:rPr>
              <a:t>Ethos CE Training</a:t>
            </a:r>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Course Director/Moderator</a:t>
            </a:r>
            <a:r>
              <a:rPr lang="en-US" sz="1300" b="1" dirty="0" smtClean="0">
                <a:latin typeface="Arial" panose="020B0604020202020204" pitchFamily="34" charset="0"/>
                <a:cs typeface="Arial" panose="020B0604020202020204" pitchFamily="34" charset="0"/>
              </a:rPr>
              <a:t>:  </a:t>
            </a:r>
            <a:r>
              <a:rPr lang="en-US" sz="1300" dirty="0" smtClean="0">
                <a:latin typeface="Arial" panose="020B0604020202020204" pitchFamily="34" charset="0"/>
                <a:cs typeface="Arial" panose="020B0604020202020204" pitchFamily="34" charset="0"/>
              </a:rPr>
              <a:t>CME Team; Rachel, Ashley, and Bernice</a:t>
            </a:r>
            <a:endParaRPr lang="en-US" sz="1300" dirty="0">
              <a:latin typeface="Arial" panose="020B0604020202020204" pitchFamily="34" charset="0"/>
              <a:cs typeface="Arial" panose="020B0604020202020204" pitchFamily="34" charset="0"/>
            </a:endParaRPr>
          </a:p>
          <a:p>
            <a:r>
              <a:rPr lang="en-US" sz="1300" b="1" dirty="0" smtClean="0">
                <a:latin typeface="Arial" panose="020B0604020202020204" pitchFamily="34" charset="0"/>
                <a:cs typeface="Arial" panose="020B0604020202020204" pitchFamily="34" charset="0"/>
              </a:rPr>
              <a:t>Date:  </a:t>
            </a:r>
            <a:r>
              <a:rPr lang="en-US" sz="1300" dirty="0" smtClean="0">
                <a:latin typeface="Arial" panose="020B0604020202020204" pitchFamily="34" charset="0"/>
                <a:cs typeface="Arial" panose="020B0604020202020204" pitchFamily="34" charset="0"/>
              </a:rPr>
              <a:t>5/11/2021</a:t>
            </a:r>
            <a:r>
              <a:rPr lang="en-US" sz="1300" b="1" dirty="0">
                <a:latin typeface="Arial" panose="020B0604020202020204" pitchFamily="34" charset="0"/>
                <a:cs typeface="Arial" panose="020B0604020202020204" pitchFamily="34" charset="0"/>
              </a:rPr>
              <a:t>		</a:t>
            </a:r>
            <a:endParaRPr lang="en-US" sz="1300" b="1" dirty="0" smtClean="0">
              <a:latin typeface="Arial" panose="020B0604020202020204" pitchFamily="34" charset="0"/>
              <a:cs typeface="Arial" panose="020B0604020202020204" pitchFamily="34" charset="0"/>
            </a:endParaRPr>
          </a:p>
          <a:p>
            <a:r>
              <a:rPr lang="en-US" sz="1300" b="1" dirty="0" smtClean="0">
                <a:latin typeface="Arial" panose="020B0604020202020204" pitchFamily="34" charset="0"/>
                <a:cs typeface="Arial" panose="020B0604020202020204" pitchFamily="34" charset="0"/>
              </a:rPr>
              <a:t>Time:  </a:t>
            </a:r>
            <a:r>
              <a:rPr lang="en-US" sz="1300" dirty="0" smtClean="0">
                <a:latin typeface="Arial" panose="020B0604020202020204" pitchFamily="34" charset="0"/>
                <a:cs typeface="Arial" panose="020B0604020202020204" pitchFamily="34" charset="0"/>
              </a:rPr>
              <a:t>10am – 11am</a:t>
            </a:r>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ZOOM INFO</a:t>
            </a:r>
            <a:r>
              <a:rPr lang="en-US" sz="1300" b="1" dirty="0" smtClean="0">
                <a:latin typeface="Arial" panose="020B0604020202020204" pitchFamily="34" charset="0"/>
                <a:cs typeface="Arial" panose="020B0604020202020204" pitchFamily="34" charset="0"/>
              </a:rPr>
              <a:t>:  </a:t>
            </a:r>
            <a:r>
              <a:rPr lang="en-US" sz="1300" dirty="0" smtClean="0">
                <a:latin typeface="Arial" panose="020B0604020202020204" pitchFamily="34" charset="0"/>
                <a:cs typeface="Arial" panose="020B0604020202020204" pitchFamily="34" charset="0"/>
              </a:rPr>
              <a:t>zoom.com</a:t>
            </a:r>
            <a:endParaRPr lang="en-US" sz="1300" u="sng" dirty="0" smtClean="0">
              <a:latin typeface="Arial" panose="020B0604020202020204" pitchFamily="34" charset="0"/>
              <a:cs typeface="Arial" panose="020B0604020202020204" pitchFamily="34" charset="0"/>
            </a:endParaRPr>
          </a:p>
          <a:p>
            <a:endParaRPr lang="en-US" sz="1300" b="1" u="sng" dirty="0">
              <a:latin typeface="Arial" panose="020B0604020202020204" pitchFamily="34" charset="0"/>
              <a:cs typeface="Arial" panose="020B0604020202020204" pitchFamily="34" charset="0"/>
            </a:endParaRPr>
          </a:p>
          <a:p>
            <a:r>
              <a:rPr lang="en-US" sz="1300" b="1" u="sng" dirty="0" smtClean="0">
                <a:latin typeface="Arial" panose="020B0604020202020204" pitchFamily="34" charset="0"/>
                <a:cs typeface="Arial" panose="020B0604020202020204" pitchFamily="34" charset="0"/>
              </a:rPr>
              <a:t>Objectives</a:t>
            </a:r>
            <a:r>
              <a:rPr lang="en-US" sz="1300" b="1" u="sng" dirty="0">
                <a:latin typeface="Arial" panose="020B0604020202020204" pitchFamily="34" charset="0"/>
                <a:cs typeface="Arial" panose="020B0604020202020204" pitchFamily="34" charset="0"/>
              </a:rPr>
              <a:t>:</a:t>
            </a:r>
            <a:endParaRPr lang="en-US" sz="1300" dirty="0">
              <a:latin typeface="Arial" panose="020B0604020202020204" pitchFamily="34" charset="0"/>
              <a:cs typeface="Arial" panose="020B0604020202020204" pitchFamily="34" charset="0"/>
            </a:endParaRPr>
          </a:p>
          <a:p>
            <a:r>
              <a:rPr lang="en-US" sz="1300" dirty="0" smtClean="0">
                <a:latin typeface="Arial" panose="020B0604020202020204" pitchFamily="34" charset="0"/>
                <a:cs typeface="Arial" panose="020B0604020202020204" pitchFamily="34" charset="0"/>
              </a:rPr>
              <a:t>Train coordinators in Ethos CE software.</a:t>
            </a:r>
            <a:endParaRPr lang="en-US" sz="1300" dirty="0">
              <a:latin typeface="Arial" panose="020B0604020202020204" pitchFamily="34" charset="0"/>
              <a:cs typeface="Arial" panose="020B0604020202020204" pitchFamily="34" charset="0"/>
            </a:endParaRPr>
          </a:p>
          <a:p>
            <a:r>
              <a:rPr lang="en-US" sz="1300" dirty="0">
                <a:latin typeface="Arial" panose="020B0604020202020204" pitchFamily="34" charset="0"/>
                <a:cs typeface="Arial" panose="020B0604020202020204" pitchFamily="34" charset="0"/>
              </a:rPr>
              <a:t> </a:t>
            </a:r>
          </a:p>
          <a:p>
            <a:r>
              <a:rPr lang="en-US" sz="1300" b="1" u="sng" dirty="0">
                <a:latin typeface="Arial" panose="020B0604020202020204" pitchFamily="34" charset="0"/>
                <a:cs typeface="Arial" panose="020B0604020202020204" pitchFamily="34" charset="0"/>
              </a:rPr>
              <a:t>Accreditation:</a:t>
            </a:r>
            <a:endParaRPr lang="en-US" sz="1300" dirty="0">
              <a:latin typeface="Arial" panose="020B0604020202020204" pitchFamily="34" charset="0"/>
              <a:cs typeface="Arial" panose="020B0604020202020204" pitchFamily="34" charset="0"/>
            </a:endParaRPr>
          </a:p>
          <a:p>
            <a:r>
              <a:rPr lang="en-US" sz="1300" dirty="0">
                <a:latin typeface="Arial" panose="020B0604020202020204" pitchFamily="34" charset="0"/>
                <a:cs typeface="Arial" panose="020B0604020202020204" pitchFamily="34" charset="0"/>
              </a:rPr>
              <a:t>Allegheny General Hospital is accredited by the Accreditation Council for Continuing Medical Education to provide continuing medical education for physicians. Allegheny General Hospital designates this live activity for a maximum of 1.0 </a:t>
            </a:r>
            <a:r>
              <a:rPr lang="en-US" sz="1300" i="1" dirty="0">
                <a:latin typeface="Arial" panose="020B0604020202020204" pitchFamily="34" charset="0"/>
                <a:cs typeface="Arial" panose="020B0604020202020204" pitchFamily="34" charset="0"/>
              </a:rPr>
              <a:t>AMA PRA Category 1 Credit(s) ™</a:t>
            </a:r>
            <a:r>
              <a:rPr lang="en-US" sz="1300" dirty="0">
                <a:latin typeface="Arial" panose="020B0604020202020204" pitchFamily="34" charset="0"/>
                <a:cs typeface="Arial" panose="020B0604020202020204" pitchFamily="34" charset="0"/>
              </a:rPr>
              <a:t>. Physicians should claim only the credit commensurate with the extent of their participation in this activity.</a:t>
            </a:r>
          </a:p>
          <a:p>
            <a:r>
              <a:rPr lang="en-US" sz="1300" dirty="0">
                <a:latin typeface="Arial" panose="020B0604020202020204" pitchFamily="34" charset="0"/>
                <a:cs typeface="Arial" panose="020B0604020202020204" pitchFamily="34" charset="0"/>
              </a:rPr>
              <a:t> </a:t>
            </a:r>
          </a:p>
          <a:p>
            <a:r>
              <a:rPr lang="en-US" sz="1300" b="1" u="sng" dirty="0">
                <a:latin typeface="Arial" panose="020B0604020202020204" pitchFamily="34" charset="0"/>
                <a:cs typeface="Arial" panose="020B0604020202020204" pitchFamily="34" charset="0"/>
              </a:rPr>
              <a:t>Disclosure:</a:t>
            </a:r>
            <a:endParaRPr lang="en-US" sz="1300" dirty="0">
              <a:latin typeface="Arial" panose="020B0604020202020204" pitchFamily="34" charset="0"/>
              <a:cs typeface="Arial" panose="020B0604020202020204" pitchFamily="34" charset="0"/>
            </a:endParaRPr>
          </a:p>
          <a:p>
            <a:r>
              <a:rPr lang="en-US" sz="1300" dirty="0">
                <a:latin typeface="Arial" panose="020B0604020202020204" pitchFamily="34" charset="0"/>
                <a:cs typeface="Arial" panose="020B0604020202020204" pitchFamily="34" charset="0"/>
              </a:rPr>
              <a:t>In accordance with the Accreditation Council for Continuing Medical Education (ACCME) and the policy of Allegheny General Hospital, presenters must disclose all relevant financial relationships, which in the context of their presentation(s), could be perceived as a real or apparent conflict of interest, (e.g., ownership of stock, honoraria or consulting fees). Any identifiable conflicts will be resolved prior to the activity. Any such relationships will be disclosed to the learner prior to the presentation(s).  </a:t>
            </a:r>
          </a:p>
          <a:p>
            <a:r>
              <a:rPr lang="en-US" sz="1300" dirty="0">
                <a:latin typeface="Arial" panose="020B0604020202020204" pitchFamily="34" charset="0"/>
                <a:cs typeface="Arial" panose="020B0604020202020204" pitchFamily="34" charset="0"/>
              </a:rPr>
              <a:t> </a:t>
            </a:r>
          </a:p>
          <a:p>
            <a:r>
              <a:rPr lang="en-US" sz="1300" b="1" dirty="0" smtClean="0">
                <a:latin typeface="Arial" panose="020B0604020202020204" pitchFamily="34" charset="0"/>
                <a:cs typeface="Arial" panose="020B0604020202020204" pitchFamily="34" charset="0"/>
              </a:rPr>
              <a:t>Rachel is a consultant for Medtronic</a:t>
            </a:r>
            <a:r>
              <a:rPr lang="en-US" sz="1300" b="1" dirty="0">
                <a:latin typeface="Arial" panose="020B0604020202020204" pitchFamily="34" charset="0"/>
                <a:cs typeface="Arial" panose="020B0604020202020204" pitchFamily="34" charset="0"/>
              </a:rPr>
              <a:t>. Any relevant conflicts have been </a:t>
            </a:r>
            <a:r>
              <a:rPr lang="en-US" sz="1300" b="1" dirty="0" smtClean="0">
                <a:latin typeface="Arial" panose="020B0604020202020204" pitchFamily="34" charset="0"/>
                <a:cs typeface="Arial" panose="020B0604020202020204" pitchFamily="34" charset="0"/>
              </a:rPr>
              <a:t>mitigated.</a:t>
            </a:r>
          </a:p>
          <a:p>
            <a:r>
              <a:rPr lang="en-US" sz="1300" b="1" dirty="0" smtClean="0">
                <a:latin typeface="Arial" panose="020B0604020202020204" pitchFamily="34" charset="0"/>
                <a:cs typeface="Arial" panose="020B0604020202020204" pitchFamily="34" charset="0"/>
              </a:rPr>
              <a:t>Ashley and Bernice have nothing to disclose.  </a:t>
            </a:r>
          </a:p>
          <a:p>
            <a:r>
              <a:rPr lang="en-US" sz="1300" b="1" dirty="0">
                <a:latin typeface="Arial" panose="020B0604020202020204" pitchFamily="34" charset="0"/>
                <a:cs typeface="Arial" panose="020B0604020202020204" pitchFamily="34" charset="0"/>
              </a:rPr>
              <a:t> </a:t>
            </a:r>
            <a:endParaRPr lang="en-US" sz="1300" dirty="0">
              <a:latin typeface="Arial" panose="020B0604020202020204" pitchFamily="34" charset="0"/>
              <a:cs typeface="Arial" panose="020B0604020202020204" pitchFamily="34" charset="0"/>
            </a:endParaRPr>
          </a:p>
          <a:p>
            <a:r>
              <a:rPr lang="en-US" sz="1300" b="1" u="sng" dirty="0">
                <a:latin typeface="Arial" panose="020B0604020202020204" pitchFamily="34" charset="0"/>
                <a:cs typeface="Arial" panose="020B0604020202020204" pitchFamily="34" charset="0"/>
              </a:rPr>
              <a:t>CME Credit</a:t>
            </a:r>
            <a:r>
              <a:rPr lang="en-US" sz="1300" b="1" u="sng" dirty="0" smtClean="0">
                <a:latin typeface="Arial" panose="020B0604020202020204" pitchFamily="34" charset="0"/>
                <a:cs typeface="Arial" panose="020B0604020202020204" pitchFamily="34" charset="0"/>
              </a:rPr>
              <a:t>:</a:t>
            </a:r>
            <a:endParaRPr lang="en-US" sz="1300" dirty="0">
              <a:latin typeface="Arial" panose="020B0604020202020204" pitchFamily="34" charset="0"/>
              <a:cs typeface="Arial" panose="020B0604020202020204" pitchFamily="34" charset="0"/>
            </a:endParaRPr>
          </a:p>
          <a:p>
            <a:pPr lvl="0"/>
            <a:r>
              <a:rPr lang="en-US" sz="1300" dirty="0">
                <a:latin typeface="Arial" panose="020B0604020202020204" pitchFamily="34" charset="0"/>
                <a:cs typeface="Arial" panose="020B0604020202020204" pitchFamily="34" charset="0"/>
              </a:rPr>
              <a:t>To obtain AHN CME Credit, text SMS CODE to: (412) 301-9919</a:t>
            </a:r>
            <a:r>
              <a:rPr lang="en-US" sz="1300" dirty="0" smtClean="0">
                <a:latin typeface="Arial" panose="020B0604020202020204" pitchFamily="34" charset="0"/>
                <a:cs typeface="Arial" panose="020B0604020202020204" pitchFamily="34" charset="0"/>
              </a:rPr>
              <a:t>.</a:t>
            </a:r>
            <a:endParaRPr lang="en-US" sz="1300" dirty="0">
              <a:latin typeface="Arial" panose="020B0604020202020204" pitchFamily="34" charset="0"/>
              <a:cs typeface="Arial" panose="020B0604020202020204" pitchFamily="34" charset="0"/>
            </a:endParaRPr>
          </a:p>
          <a:p>
            <a:pPr lvl="0"/>
            <a:r>
              <a:rPr lang="en-US" sz="1300" dirty="0">
                <a:latin typeface="Arial" panose="020B0604020202020204" pitchFamily="34" charset="0"/>
                <a:cs typeface="Arial" panose="020B0604020202020204" pitchFamily="34" charset="0"/>
              </a:rPr>
              <a:t>Please complete </a:t>
            </a:r>
            <a:r>
              <a:rPr lang="en-US" sz="1300" dirty="0" smtClean="0">
                <a:latin typeface="Arial" panose="020B0604020202020204" pitchFamily="34" charset="0"/>
                <a:cs typeface="Arial" panose="020B0604020202020204" pitchFamily="34" charset="0"/>
              </a:rPr>
              <a:t>quarterly evaluation </a:t>
            </a:r>
            <a:r>
              <a:rPr lang="en-US" sz="1300" dirty="0">
                <a:latin typeface="Arial" panose="020B0604020202020204" pitchFamily="34" charset="0"/>
                <a:cs typeface="Arial" panose="020B0604020202020204" pitchFamily="34" charset="0"/>
              </a:rPr>
              <a:t>in your pending activities.</a:t>
            </a:r>
          </a:p>
          <a:p>
            <a:endParaRPr lang="en-US" dirty="0"/>
          </a:p>
        </p:txBody>
      </p:sp>
    </p:spTree>
    <p:extLst>
      <p:ext uri="{BB962C8B-B14F-4D97-AF65-F5344CB8AC3E}">
        <p14:creationId xmlns:p14="http://schemas.microsoft.com/office/powerpoint/2010/main" val="3606759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xmlns="" id="{E3201F71-15BC-BE44-BFF7-6226A0190EBC}"/>
              </a:ext>
            </a:extLst>
          </p:cNvPr>
          <p:cNvCxnSpPr>
            <a:cxnSpLocks/>
          </p:cNvCxnSpPr>
          <p:nvPr/>
        </p:nvCxnSpPr>
        <p:spPr>
          <a:xfrm>
            <a:off x="437695" y="1292278"/>
            <a:ext cx="11312871" cy="0"/>
          </a:xfrm>
          <a:prstGeom prst="line">
            <a:avLst/>
          </a:prstGeom>
          <a:ln w="38100">
            <a:solidFill>
              <a:schemeClr val="tx1">
                <a:alpha val="40000"/>
              </a:schemeClr>
            </a:solidFill>
          </a:ln>
        </p:spPr>
        <p:style>
          <a:lnRef idx="3">
            <a:schemeClr val="accent2"/>
          </a:lnRef>
          <a:fillRef idx="0">
            <a:schemeClr val="accent2"/>
          </a:fillRef>
          <a:effectRef idx="2">
            <a:schemeClr val="accent2"/>
          </a:effectRef>
          <a:fontRef idx="minor">
            <a:schemeClr val="tx1"/>
          </a:fontRef>
        </p:style>
      </p:cxnSp>
      <p:sp>
        <p:nvSpPr>
          <p:cNvPr id="9" name="Title 1">
            <a:extLst>
              <a:ext uri="{FF2B5EF4-FFF2-40B4-BE49-F238E27FC236}">
                <a16:creationId xmlns:a16="http://schemas.microsoft.com/office/drawing/2014/main" xmlns="" id="{B8675AE9-CE29-E94D-89E4-76E89130E5FD}"/>
              </a:ext>
            </a:extLst>
          </p:cNvPr>
          <p:cNvSpPr txBox="1">
            <a:spLocks/>
          </p:cNvSpPr>
          <p:nvPr/>
        </p:nvSpPr>
        <p:spPr>
          <a:xfrm>
            <a:off x="507232" y="479600"/>
            <a:ext cx="8539786" cy="748245"/>
          </a:xfrm>
          <a:prstGeom prst="rect">
            <a:avLst/>
          </a:prstGeom>
        </p:spPr>
        <p:txBody>
          <a:bodyPr>
            <a:noAutofit/>
          </a:bodyPr>
          <a:lstStyle>
            <a:lvl1pPr algn="l" defTabSz="914400" rtl="0" eaLnBrk="1" latinLnBrk="0" hangingPunct="1">
              <a:lnSpc>
                <a:spcPct val="90000"/>
              </a:lnSpc>
              <a:spcBef>
                <a:spcPct val="0"/>
              </a:spcBef>
              <a:buNone/>
              <a:defRPr sz="5000" b="1" i="0" kern="1200" spc="-150">
                <a:solidFill>
                  <a:srgbClr val="002060"/>
                </a:solidFill>
                <a:latin typeface="Arial" panose="020B0604020202020204" pitchFamily="34" charset="0"/>
                <a:ea typeface="Helvetica Neue" panose="02000503000000020004" pitchFamily="2" charset="0"/>
                <a:cs typeface="Arial" panose="020B0604020202020204" pitchFamily="34" charset="0"/>
              </a:defRPr>
            </a:lvl1pPr>
          </a:lstStyle>
          <a:p>
            <a:r>
              <a:rPr lang="en-US" sz="4400" spc="0" dirty="0" smtClean="0">
                <a:solidFill>
                  <a:schemeClr val="tx1"/>
                </a:solidFill>
              </a:rPr>
              <a:t>Instructions to Claim Credit</a:t>
            </a:r>
            <a:endParaRPr lang="en-US" sz="4400" spc="0" dirty="0">
              <a:solidFill>
                <a:schemeClr val="tx1"/>
              </a:solidFill>
            </a:endParaRPr>
          </a:p>
        </p:txBody>
      </p:sp>
      <p:sp>
        <p:nvSpPr>
          <p:cNvPr id="2" name="Rectangle 1"/>
          <p:cNvSpPr/>
          <p:nvPr/>
        </p:nvSpPr>
        <p:spPr>
          <a:xfrm>
            <a:off x="437695" y="1476976"/>
            <a:ext cx="9461016" cy="2523768"/>
          </a:xfrm>
          <a:prstGeom prst="rect">
            <a:avLst/>
          </a:prstGeom>
        </p:spPr>
        <p:txBody>
          <a:bodyPr wrap="square">
            <a:spAutoFit/>
          </a:bodyPr>
          <a:lstStyle/>
          <a:p>
            <a:r>
              <a:rPr lang="en-US" sz="3200" b="1" dirty="0" smtClean="0">
                <a:solidFill>
                  <a:srgbClr val="0070C0"/>
                </a:solidFill>
                <a:latin typeface="Arial" panose="020B0604020202020204" pitchFamily="34" charset="0"/>
                <a:cs typeface="Arial" panose="020B0604020202020204" pitchFamily="34" charset="0"/>
              </a:rPr>
              <a:t>Text SMS Code to: </a:t>
            </a:r>
            <a:r>
              <a:rPr lang="en-US" sz="3200" b="1" dirty="0">
                <a:solidFill>
                  <a:srgbClr val="0070C0"/>
                </a:solidFill>
                <a:latin typeface="Arial" panose="020B0604020202020204" pitchFamily="34" charset="0"/>
                <a:cs typeface="Arial" panose="020B0604020202020204" pitchFamily="34" charset="0"/>
              </a:rPr>
              <a:t>(412</a:t>
            </a:r>
            <a:r>
              <a:rPr lang="en-US" sz="3200" b="1" dirty="0" smtClean="0">
                <a:solidFill>
                  <a:srgbClr val="0070C0"/>
                </a:solidFill>
                <a:latin typeface="Arial" panose="020B0604020202020204" pitchFamily="34" charset="0"/>
                <a:cs typeface="Arial" panose="020B0604020202020204" pitchFamily="34" charset="0"/>
              </a:rPr>
              <a:t>) 301-9919 </a:t>
            </a:r>
            <a:r>
              <a:rPr lang="en-US" b="1" dirty="0">
                <a:solidFill>
                  <a:schemeClr val="tx1">
                    <a:lumMod val="85000"/>
                    <a:lumOff val="15000"/>
                  </a:schemeClr>
                </a:solidFill>
                <a:latin typeface="Arial" panose="020B0604020202020204" pitchFamily="34" charset="0"/>
                <a:cs typeface="Arial" panose="020B0604020202020204" pitchFamily="34" charset="0"/>
              </a:rPr>
              <a:t/>
            </a:r>
            <a:br>
              <a:rPr lang="en-US" b="1" dirty="0">
                <a:solidFill>
                  <a:schemeClr val="tx1">
                    <a:lumMod val="85000"/>
                    <a:lumOff val="15000"/>
                  </a:schemeClr>
                </a:solidFill>
                <a:latin typeface="Arial" panose="020B0604020202020204" pitchFamily="34" charset="0"/>
                <a:cs typeface="Arial" panose="020B0604020202020204" pitchFamily="34" charset="0"/>
              </a:rPr>
            </a:br>
            <a:r>
              <a:rPr lang="en-US" dirty="0">
                <a:solidFill>
                  <a:srgbClr val="FF0000"/>
                </a:solidFill>
                <a:latin typeface="Arial" panose="020B0604020202020204" pitchFamily="34" charset="0"/>
                <a:cs typeface="Arial" panose="020B0604020202020204" pitchFamily="34" charset="0"/>
              </a:rPr>
              <a:t/>
            </a:r>
            <a:br>
              <a:rPr lang="en-US" dirty="0">
                <a:solidFill>
                  <a:srgbClr val="FF0000"/>
                </a:solidFill>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Code will </a:t>
            </a:r>
            <a:r>
              <a:rPr lang="en-US" dirty="0">
                <a:latin typeface="Arial" panose="020B0604020202020204" pitchFamily="34" charset="0"/>
                <a:cs typeface="Arial" panose="020B0604020202020204" pitchFamily="34" charset="0"/>
              </a:rPr>
              <a:t>change </a:t>
            </a:r>
            <a:r>
              <a:rPr lang="en-US" dirty="0" smtClean="0">
                <a:latin typeface="Arial" panose="020B0604020202020204" pitchFamily="34" charset="0"/>
                <a:cs typeface="Arial" panose="020B0604020202020204" pitchFamily="34" charset="0"/>
              </a:rPr>
              <a:t>for </a:t>
            </a:r>
            <a:r>
              <a:rPr lang="en-US" smtClean="0">
                <a:latin typeface="Arial" panose="020B0604020202020204" pitchFamily="34" charset="0"/>
                <a:cs typeface="Arial" panose="020B0604020202020204" pitchFamily="34" charset="0"/>
              </a:rPr>
              <a:t>every session.</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Credit recorded automatically! </a:t>
            </a: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***Users should add their cell phone number to account before session starts; if user does not have account, they will be prompted to create one.</a:t>
            </a:r>
          </a:p>
        </p:txBody>
      </p:sp>
    </p:spTree>
    <p:extLst>
      <p:ext uri="{BB962C8B-B14F-4D97-AF65-F5344CB8AC3E}">
        <p14:creationId xmlns:p14="http://schemas.microsoft.com/office/powerpoint/2010/main" val="2288595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xmlns="" id="{E3201F71-15BC-BE44-BFF7-6226A0190EBC}"/>
              </a:ext>
            </a:extLst>
          </p:cNvPr>
          <p:cNvCxnSpPr>
            <a:cxnSpLocks/>
          </p:cNvCxnSpPr>
          <p:nvPr/>
        </p:nvCxnSpPr>
        <p:spPr>
          <a:xfrm>
            <a:off x="437695" y="1292278"/>
            <a:ext cx="11312871" cy="0"/>
          </a:xfrm>
          <a:prstGeom prst="line">
            <a:avLst/>
          </a:prstGeom>
          <a:ln w="38100">
            <a:solidFill>
              <a:schemeClr val="tx1">
                <a:alpha val="40000"/>
              </a:schemeClr>
            </a:solidFill>
          </a:ln>
        </p:spPr>
        <p:style>
          <a:lnRef idx="3">
            <a:schemeClr val="accent2"/>
          </a:lnRef>
          <a:fillRef idx="0">
            <a:schemeClr val="accent2"/>
          </a:fillRef>
          <a:effectRef idx="2">
            <a:schemeClr val="accent2"/>
          </a:effectRef>
          <a:fontRef idx="minor">
            <a:schemeClr val="tx1"/>
          </a:fontRef>
        </p:style>
      </p:cxnSp>
      <p:sp>
        <p:nvSpPr>
          <p:cNvPr id="9" name="Title 1">
            <a:extLst>
              <a:ext uri="{FF2B5EF4-FFF2-40B4-BE49-F238E27FC236}">
                <a16:creationId xmlns:a16="http://schemas.microsoft.com/office/drawing/2014/main" xmlns="" id="{B8675AE9-CE29-E94D-89E4-76E89130E5FD}"/>
              </a:ext>
            </a:extLst>
          </p:cNvPr>
          <p:cNvSpPr txBox="1">
            <a:spLocks/>
          </p:cNvSpPr>
          <p:nvPr/>
        </p:nvSpPr>
        <p:spPr>
          <a:xfrm>
            <a:off x="507231" y="479600"/>
            <a:ext cx="10130717" cy="748245"/>
          </a:xfrm>
          <a:prstGeom prst="rect">
            <a:avLst/>
          </a:prstGeom>
        </p:spPr>
        <p:txBody>
          <a:bodyPr>
            <a:noAutofit/>
          </a:bodyPr>
          <a:lstStyle>
            <a:lvl1pPr algn="l" defTabSz="914400" rtl="0" eaLnBrk="1" latinLnBrk="0" hangingPunct="1">
              <a:lnSpc>
                <a:spcPct val="90000"/>
              </a:lnSpc>
              <a:spcBef>
                <a:spcPct val="0"/>
              </a:spcBef>
              <a:buNone/>
              <a:defRPr sz="5000" b="1" i="0" kern="1200" spc="-150">
                <a:solidFill>
                  <a:srgbClr val="002060"/>
                </a:solidFill>
                <a:latin typeface="Arial" panose="020B0604020202020204" pitchFamily="34" charset="0"/>
                <a:ea typeface="Helvetica Neue" panose="02000503000000020004" pitchFamily="2" charset="0"/>
                <a:cs typeface="Arial" panose="020B0604020202020204" pitchFamily="34" charset="0"/>
              </a:defRPr>
            </a:lvl1pPr>
          </a:lstStyle>
          <a:p>
            <a:r>
              <a:rPr lang="en-US" sz="4400" spc="0" dirty="0" smtClean="0">
                <a:solidFill>
                  <a:schemeClr val="tx1"/>
                </a:solidFill>
              </a:rPr>
              <a:t>Recorded Trainings</a:t>
            </a:r>
            <a:endParaRPr lang="en-US" sz="4400" spc="0" dirty="0">
              <a:solidFill>
                <a:schemeClr val="tx1"/>
              </a:solidFill>
            </a:endParaRPr>
          </a:p>
        </p:txBody>
      </p:sp>
      <p:sp>
        <p:nvSpPr>
          <p:cNvPr id="4" name="Rectangle 3"/>
          <p:cNvSpPr/>
          <p:nvPr/>
        </p:nvSpPr>
        <p:spPr>
          <a:xfrm>
            <a:off x="437695" y="1582341"/>
            <a:ext cx="11278080" cy="464871"/>
          </a:xfrm>
          <a:prstGeom prst="rect">
            <a:avLst/>
          </a:prstGeom>
        </p:spPr>
        <p:txBody>
          <a:bodyPr wrap="square">
            <a:spAutoFit/>
          </a:bodyPr>
          <a:lstStyle/>
          <a:p>
            <a:pPr>
              <a:lnSpc>
                <a:spcPct val="150000"/>
              </a:lnSpc>
            </a:pPr>
            <a:endParaRPr lang="en-US" dirty="0"/>
          </a:p>
        </p:txBody>
      </p:sp>
      <p:sp>
        <p:nvSpPr>
          <p:cNvPr id="7" name="Rectangle 6"/>
          <p:cNvSpPr/>
          <p:nvPr/>
        </p:nvSpPr>
        <p:spPr>
          <a:xfrm>
            <a:off x="437694" y="1200330"/>
            <a:ext cx="11312872" cy="1523494"/>
          </a:xfrm>
          <a:prstGeom prst="rect">
            <a:avLst/>
          </a:prstGeom>
        </p:spPr>
        <p:txBody>
          <a:bodyPr wrap="square">
            <a:spAutoFit/>
          </a:bodyPr>
          <a:lstStyle/>
          <a:p>
            <a:pPr>
              <a:lnSpc>
                <a:spcPct val="150000"/>
              </a:lnSpc>
            </a:pPr>
            <a:endParaRPr lang="en-US" sz="800" dirty="0"/>
          </a:p>
          <a:p>
            <a:pPr>
              <a:lnSpc>
                <a:spcPct val="150000"/>
              </a:lnSpc>
            </a:pPr>
            <a:r>
              <a:rPr lang="en-US" b="1" dirty="0" smtClean="0">
                <a:latin typeface="Arial" panose="020B0604020202020204" pitchFamily="34" charset="0"/>
                <a:cs typeface="Arial" panose="020B0604020202020204" pitchFamily="34" charset="0"/>
              </a:rPr>
              <a:t>Links to recorded trainings:</a:t>
            </a:r>
          </a:p>
          <a:p>
            <a:pPr>
              <a:lnSpc>
                <a:spcPct val="150000"/>
              </a:lnSpc>
            </a:pPr>
            <a:r>
              <a:rPr lang="en-US" dirty="0">
                <a:latin typeface="Arial" panose="020B0604020202020204" pitchFamily="34" charset="0"/>
                <a:cs typeface="Arial" panose="020B0604020202020204" pitchFamily="34" charset="0"/>
                <a:hlinkClick r:id="rId2"/>
              </a:rPr>
              <a:t>https://</a:t>
            </a:r>
            <a:r>
              <a:rPr lang="en-US" dirty="0" smtClean="0">
                <a:latin typeface="Arial" panose="020B0604020202020204" pitchFamily="34" charset="0"/>
                <a:cs typeface="Arial" panose="020B0604020202020204" pitchFamily="34" charset="0"/>
                <a:hlinkClick r:id="rId2"/>
              </a:rPr>
              <a:t>cme.ahn.org/content/rss-series-session-training</a:t>
            </a:r>
            <a:endParaRPr lang="en-US" dirty="0" smtClean="0">
              <a:latin typeface="Arial" panose="020B0604020202020204" pitchFamily="34" charset="0"/>
              <a:cs typeface="Arial" panose="020B0604020202020204" pitchFamily="34" charset="0"/>
            </a:endParaRPr>
          </a:p>
          <a:p>
            <a:pPr>
              <a:lnSpc>
                <a:spcPct val="150000"/>
              </a:lnSpc>
            </a:pPr>
            <a:r>
              <a:rPr lang="en-US" dirty="0">
                <a:latin typeface="Arial" panose="020B0604020202020204" pitchFamily="34" charset="0"/>
                <a:cs typeface="Arial" panose="020B0604020202020204" pitchFamily="34" charset="0"/>
                <a:hlinkClick r:id="rId3"/>
              </a:rPr>
              <a:t>https://</a:t>
            </a:r>
            <a:r>
              <a:rPr lang="en-US" dirty="0" smtClean="0">
                <a:latin typeface="Arial" panose="020B0604020202020204" pitchFamily="34" charset="0"/>
                <a:cs typeface="Arial" panose="020B0604020202020204" pitchFamily="34" charset="0"/>
                <a:hlinkClick r:id="rId3"/>
              </a:rPr>
              <a:t>cme.ahn.org/content/rss-workflow-training</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4853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2B061"/>
        </a:solidFill>
        <a:effectLst/>
      </p:bgPr>
    </p:bg>
    <p:spTree>
      <p:nvGrpSpPr>
        <p:cNvPr id="1" name=""/>
        <p:cNvGrpSpPr/>
        <p:nvPr/>
      </p:nvGrpSpPr>
      <p:grpSpPr>
        <a:xfrm>
          <a:off x="0" y="0"/>
          <a:ext cx="0" cy="0"/>
          <a:chOff x="0" y="0"/>
          <a:chExt cx="0" cy="0"/>
        </a:xfrm>
      </p:grpSpPr>
      <p:cxnSp>
        <p:nvCxnSpPr>
          <p:cNvPr id="24" name="Straight Connector 23">
            <a:extLst>
              <a:ext uri="{FF2B5EF4-FFF2-40B4-BE49-F238E27FC236}">
                <a16:creationId xmlns:a16="http://schemas.microsoft.com/office/drawing/2014/main" xmlns="" id="{4CB48F46-0D63-CE4B-A877-5D1339DE3A3D}"/>
              </a:ext>
            </a:extLst>
          </p:cNvPr>
          <p:cNvCxnSpPr>
            <a:cxnSpLocks/>
          </p:cNvCxnSpPr>
          <p:nvPr/>
        </p:nvCxnSpPr>
        <p:spPr>
          <a:xfrm>
            <a:off x="623804" y="5289826"/>
            <a:ext cx="10568632" cy="0"/>
          </a:xfrm>
          <a:prstGeom prst="line">
            <a:avLst/>
          </a:prstGeom>
          <a:ln w="88900" cap="sq">
            <a:solidFill>
              <a:schemeClr val="bg1"/>
            </a:solidFill>
            <a:round/>
          </a:ln>
        </p:spPr>
        <p:style>
          <a:lnRef idx="3">
            <a:schemeClr val="accent2"/>
          </a:lnRef>
          <a:fillRef idx="0">
            <a:schemeClr val="accent2"/>
          </a:fillRef>
          <a:effectRef idx="2">
            <a:schemeClr val="accent2"/>
          </a:effectRef>
          <a:fontRef idx="minor">
            <a:schemeClr val="tx1"/>
          </a:fontRef>
        </p:style>
      </p:cxnSp>
      <p:cxnSp>
        <p:nvCxnSpPr>
          <p:cNvPr id="29" name="Straight Connector 28">
            <a:extLst>
              <a:ext uri="{FF2B5EF4-FFF2-40B4-BE49-F238E27FC236}">
                <a16:creationId xmlns:a16="http://schemas.microsoft.com/office/drawing/2014/main" xmlns="" id="{F060A341-6CF2-8240-AD81-0EAA0B5D75E7}"/>
              </a:ext>
            </a:extLst>
          </p:cNvPr>
          <p:cNvCxnSpPr>
            <a:cxnSpLocks/>
          </p:cNvCxnSpPr>
          <p:nvPr/>
        </p:nvCxnSpPr>
        <p:spPr>
          <a:xfrm>
            <a:off x="623801" y="1386732"/>
            <a:ext cx="10439151" cy="0"/>
          </a:xfrm>
          <a:prstGeom prst="line">
            <a:avLst/>
          </a:prstGeom>
          <a:ln w="88900" cap="sq">
            <a:solidFill>
              <a:schemeClr val="bg1"/>
            </a:solidFill>
            <a:round/>
          </a:ln>
        </p:spPr>
        <p:style>
          <a:lnRef idx="3">
            <a:schemeClr val="accent2"/>
          </a:lnRef>
          <a:fillRef idx="0">
            <a:schemeClr val="accent2"/>
          </a:fillRef>
          <a:effectRef idx="2">
            <a:schemeClr val="accent2"/>
          </a:effectRef>
          <a:fontRef idx="minor">
            <a:schemeClr val="tx1"/>
          </a:fontRef>
        </p:style>
      </p:cxnSp>
      <p:pic>
        <p:nvPicPr>
          <p:cNvPr id="4" name="Picture 3">
            <a:extLst>
              <a:ext uri="{FF2B5EF4-FFF2-40B4-BE49-F238E27FC236}">
                <a16:creationId xmlns:a16="http://schemas.microsoft.com/office/drawing/2014/main" xmlns="" id="{6C06EAFB-CF48-654C-BE27-76888FF9EA5F}"/>
              </a:ext>
            </a:extLst>
          </p:cNvPr>
          <p:cNvPicPr>
            <a:picLocks noChangeAspect="1"/>
          </p:cNvPicPr>
          <p:nvPr/>
        </p:nvPicPr>
        <p:blipFill>
          <a:blip r:embed="rId2"/>
          <a:stretch>
            <a:fillRect/>
          </a:stretch>
        </p:blipFill>
        <p:spPr>
          <a:xfrm>
            <a:off x="5038724" y="5762671"/>
            <a:ext cx="2114551" cy="690894"/>
          </a:xfrm>
          <a:prstGeom prst="rect">
            <a:avLst/>
          </a:prstGeom>
        </p:spPr>
      </p:pic>
      <p:sp>
        <p:nvSpPr>
          <p:cNvPr id="8" name="Title 1">
            <a:extLst>
              <a:ext uri="{FF2B5EF4-FFF2-40B4-BE49-F238E27FC236}">
                <a16:creationId xmlns:a16="http://schemas.microsoft.com/office/drawing/2014/main" xmlns="" id="{B8675AE9-CE29-E94D-89E4-76E89130E5FD}"/>
              </a:ext>
            </a:extLst>
          </p:cNvPr>
          <p:cNvSpPr txBox="1">
            <a:spLocks/>
          </p:cNvSpPr>
          <p:nvPr/>
        </p:nvSpPr>
        <p:spPr>
          <a:xfrm>
            <a:off x="507232" y="479600"/>
            <a:ext cx="8539786" cy="748245"/>
          </a:xfrm>
          <a:prstGeom prst="rect">
            <a:avLst/>
          </a:prstGeom>
        </p:spPr>
        <p:txBody>
          <a:bodyPr>
            <a:noAutofit/>
          </a:bodyPr>
          <a:lstStyle>
            <a:lvl1pPr algn="l" defTabSz="914400" rtl="0" eaLnBrk="1" latinLnBrk="0" hangingPunct="1">
              <a:lnSpc>
                <a:spcPct val="90000"/>
              </a:lnSpc>
              <a:spcBef>
                <a:spcPct val="0"/>
              </a:spcBef>
              <a:buNone/>
              <a:defRPr sz="5000" b="1" i="0" kern="1200" spc="-150">
                <a:solidFill>
                  <a:srgbClr val="002060"/>
                </a:solidFill>
                <a:latin typeface="Arial" panose="020B0604020202020204" pitchFamily="34" charset="0"/>
                <a:ea typeface="Helvetica Neue" panose="02000503000000020004" pitchFamily="2" charset="0"/>
                <a:cs typeface="Arial" panose="020B0604020202020204" pitchFamily="34" charset="0"/>
              </a:defRPr>
            </a:lvl1pPr>
          </a:lstStyle>
          <a:p>
            <a:r>
              <a:rPr lang="en-US" sz="4400" spc="0" dirty="0" smtClean="0">
                <a:solidFill>
                  <a:schemeClr val="bg1"/>
                </a:solidFill>
              </a:rPr>
              <a:t>Questions?</a:t>
            </a:r>
            <a:endParaRPr lang="en-US" sz="4400" spc="0" dirty="0">
              <a:solidFill>
                <a:schemeClr val="bg1"/>
              </a:solidFill>
            </a:endParaRPr>
          </a:p>
        </p:txBody>
      </p:sp>
      <p:sp>
        <p:nvSpPr>
          <p:cNvPr id="12" name="Rectangle 11"/>
          <p:cNvSpPr/>
          <p:nvPr/>
        </p:nvSpPr>
        <p:spPr>
          <a:xfrm>
            <a:off x="623803" y="1661796"/>
            <a:ext cx="7863374" cy="3323987"/>
          </a:xfrm>
          <a:prstGeom prst="rect">
            <a:avLst/>
          </a:prstGeom>
        </p:spPr>
        <p:txBody>
          <a:bodyPr wrap="square">
            <a:spAutoFit/>
          </a:bodyPr>
          <a:lstStyle/>
          <a:p>
            <a:pPr>
              <a:lnSpc>
                <a:spcPct val="150000"/>
              </a:lnSpc>
            </a:pPr>
            <a:r>
              <a:rPr lang="en-US" sz="2000" b="1" dirty="0" smtClean="0">
                <a:latin typeface="Arial" panose="020B0604020202020204" pitchFamily="34" charset="0"/>
                <a:cs typeface="Arial" panose="020B0604020202020204" pitchFamily="34" charset="0"/>
              </a:rPr>
              <a:t>Contact CME office:</a:t>
            </a:r>
          </a:p>
          <a:p>
            <a:pPr>
              <a:lnSpc>
                <a:spcPct val="150000"/>
              </a:lnSpc>
            </a:pPr>
            <a:r>
              <a:rPr lang="en-US" sz="2000" dirty="0" smtClean="0">
                <a:latin typeface="Arial" panose="020B0604020202020204" pitchFamily="34" charset="0"/>
                <a:cs typeface="Arial" panose="020B0604020202020204" pitchFamily="34" charset="0"/>
              </a:rPr>
              <a:t>General Inquiries:  ahncme@ahn.org</a:t>
            </a:r>
          </a:p>
          <a:p>
            <a:pPr>
              <a:lnSpc>
                <a:spcPct val="150000"/>
              </a:lnSpc>
            </a:pPr>
            <a:r>
              <a:rPr lang="en-US" sz="2000" dirty="0" smtClean="0">
                <a:latin typeface="Arial" panose="020B0604020202020204" pitchFamily="34" charset="0"/>
                <a:cs typeface="Arial" panose="020B0604020202020204" pitchFamily="34" charset="0"/>
              </a:rPr>
              <a:t>Ashley Knoch:  Ashley.Knoch@ahn.org</a:t>
            </a:r>
          </a:p>
          <a:p>
            <a:pPr>
              <a:lnSpc>
                <a:spcPct val="150000"/>
              </a:lnSpc>
            </a:pPr>
            <a:r>
              <a:rPr lang="en-US" sz="2000" dirty="0" smtClean="0">
                <a:latin typeface="Arial" panose="020B0604020202020204" pitchFamily="34" charset="0"/>
                <a:cs typeface="Arial" panose="020B0604020202020204" pitchFamily="34" charset="0"/>
              </a:rPr>
              <a:t>Bernice Sulkowski:  </a:t>
            </a:r>
            <a:r>
              <a:rPr lang="en-US" sz="2000" dirty="0" smtClean="0">
                <a:latin typeface="Arial" panose="020B0604020202020204" pitchFamily="34" charset="0"/>
                <a:cs typeface="Arial" panose="020B0604020202020204" pitchFamily="34" charset="0"/>
              </a:rPr>
              <a:t>Bernice.Sulkowski@ahn.org</a:t>
            </a:r>
            <a:endParaRPr lang="en-US" sz="2000" dirty="0" smtClean="0">
              <a:latin typeface="Arial" panose="020B0604020202020204" pitchFamily="34" charset="0"/>
              <a:cs typeface="Arial" panose="020B0604020202020204" pitchFamily="34" charset="0"/>
            </a:endParaRPr>
          </a:p>
          <a:p>
            <a:pPr>
              <a:lnSpc>
                <a:spcPct val="150000"/>
              </a:lnSpc>
            </a:pPr>
            <a:endParaRPr lang="en-US" sz="2000" b="1" dirty="0" smtClean="0">
              <a:latin typeface="Arial" panose="020B0604020202020204" pitchFamily="34" charset="0"/>
              <a:cs typeface="Arial" panose="020B0604020202020204" pitchFamily="34" charset="0"/>
            </a:endParaRPr>
          </a:p>
          <a:p>
            <a:pPr>
              <a:lnSpc>
                <a:spcPct val="150000"/>
              </a:lnSpc>
            </a:pPr>
            <a:r>
              <a:rPr lang="en-US" sz="2000" b="1" dirty="0" smtClean="0">
                <a:latin typeface="Arial" panose="020B0604020202020204" pitchFamily="34" charset="0"/>
                <a:cs typeface="Arial" panose="020B0604020202020204" pitchFamily="34" charset="0"/>
              </a:rPr>
              <a:t>Login </a:t>
            </a:r>
            <a:r>
              <a:rPr lang="en-US" sz="2000" b="1" dirty="0" smtClean="0">
                <a:latin typeface="Arial" panose="020B0604020202020204" pitchFamily="34" charset="0"/>
                <a:cs typeface="Arial" panose="020B0604020202020204" pitchFamily="34" charset="0"/>
              </a:rPr>
              <a:t>Issues:</a:t>
            </a:r>
          </a:p>
          <a:p>
            <a:pPr>
              <a:lnSpc>
                <a:spcPct val="150000"/>
              </a:lnSpc>
            </a:pPr>
            <a:r>
              <a:rPr lang="en-US" sz="2000" dirty="0" smtClean="0">
                <a:latin typeface="Arial" panose="020B0604020202020204" pitchFamily="34" charset="0"/>
                <a:cs typeface="Arial" panose="020B0604020202020204" pitchFamily="34" charset="0"/>
              </a:rPr>
              <a:t>CME Support:  ContinuingMedicalEducationSupport@ahn.org</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715255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Custom 4">
      <a:dk1>
        <a:srgbClr val="163E60"/>
      </a:dk1>
      <a:lt1>
        <a:srgbClr val="FFFFFF"/>
      </a:lt1>
      <a:dk2>
        <a:srgbClr val="183F5F"/>
      </a:dk2>
      <a:lt2>
        <a:srgbClr val="FFFFFF"/>
      </a:lt2>
      <a:accent1>
        <a:srgbClr val="1690CE"/>
      </a:accent1>
      <a:accent2>
        <a:srgbClr val="1BA7E0"/>
      </a:accent2>
      <a:accent3>
        <a:srgbClr val="11724E"/>
      </a:accent3>
      <a:accent4>
        <a:srgbClr val="A0D5BD"/>
      </a:accent4>
      <a:accent5>
        <a:srgbClr val="F59C85"/>
      </a:accent5>
      <a:accent6>
        <a:srgbClr val="F9C2B6"/>
      </a:accent6>
      <a:hlink>
        <a:srgbClr val="0090FF"/>
      </a:hlink>
      <a:folHlink>
        <a:srgbClr val="0091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26669</TotalTime>
  <Words>323</Words>
  <Application>Microsoft Office PowerPoint</Application>
  <PresentationFormat>Widescreen</PresentationFormat>
  <Paragraphs>75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Helvetica Neue</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Ashley Knoch</cp:lastModifiedBy>
  <cp:revision>212</cp:revision>
  <cp:lastPrinted>2019-04-30T02:32:02Z</cp:lastPrinted>
  <dcterms:created xsi:type="dcterms:W3CDTF">2019-04-26T00:43:24Z</dcterms:created>
  <dcterms:modified xsi:type="dcterms:W3CDTF">2022-05-16T15:37:21Z</dcterms:modified>
</cp:coreProperties>
</file>