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285" r:id="rId3"/>
    <p:sldId id="267" r:id="rId4"/>
    <p:sldId id="257" r:id="rId5"/>
    <p:sldId id="289" r:id="rId6"/>
    <p:sldId id="262" r:id="rId7"/>
    <p:sldId id="259" r:id="rId8"/>
    <p:sldId id="274" r:id="rId9"/>
    <p:sldId id="288" r:id="rId10"/>
    <p:sldId id="287" r:id="rId11"/>
    <p:sldId id="290" r:id="rId12"/>
    <p:sldId id="281" r:id="rId1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62" d="100"/>
          <a:sy n="62" d="100"/>
        </p:scale>
        <p:origin x="816"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1" Type="http://schemas.openxmlformats.org/officeDocument/2006/relationships/hyperlink" Target="http://www.dartmouth.edu/eap/library/lifechangestresstest.pdf"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1" Type="http://schemas.openxmlformats.org/officeDocument/2006/relationships/hyperlink" Target="http://www.dartmouth.edu/eap/library/lifechangestresstest.pdf"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6F9D4-3877-481F-92B9-09C22B1CEFE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75BCBF-227A-417E-982A-E1716437AA29}">
      <dgm:prSet/>
      <dgm:spPr/>
      <dgm:t>
        <a:bodyPr/>
        <a:lstStyle/>
        <a:p>
          <a:pPr>
            <a:lnSpc>
              <a:spcPct val="100000"/>
            </a:lnSpc>
          </a:pPr>
          <a:r>
            <a:rPr lang="en-US" u="sng"/>
            <a:t>Compassion Fatigue-</a:t>
          </a:r>
          <a:r>
            <a:rPr lang="en-US"/>
            <a:t> the cumulative physical, emotional, and psychological effects of exposure to traumatic stories or events when working in a helping capacity, combined with the strain and stress of everyday life. Also know as vicarious trauma, secondary traumatic stress and secondary stress reaction. Symptoms mimic PTSD.</a:t>
          </a:r>
        </a:p>
      </dgm:t>
    </dgm:pt>
    <dgm:pt modelId="{19ABD36C-AD1E-47C8-BADD-19DAAFDAF835}" type="parTrans" cxnId="{0D4C33BD-2E2A-4D1E-9DE4-1F820BF91E4A}">
      <dgm:prSet/>
      <dgm:spPr/>
      <dgm:t>
        <a:bodyPr/>
        <a:lstStyle/>
        <a:p>
          <a:endParaRPr lang="en-US"/>
        </a:p>
      </dgm:t>
    </dgm:pt>
    <dgm:pt modelId="{42FFEC1A-7C5F-4909-B26E-D660634225FB}" type="sibTrans" cxnId="{0D4C33BD-2E2A-4D1E-9DE4-1F820BF91E4A}">
      <dgm:prSet/>
      <dgm:spPr/>
      <dgm:t>
        <a:bodyPr/>
        <a:lstStyle/>
        <a:p>
          <a:endParaRPr lang="en-US"/>
        </a:p>
      </dgm:t>
    </dgm:pt>
    <dgm:pt modelId="{45EEE847-D75F-4819-9FE6-6079851CCE63}">
      <dgm:prSet/>
      <dgm:spPr/>
      <dgm:t>
        <a:bodyPr/>
        <a:lstStyle/>
        <a:p>
          <a:pPr>
            <a:lnSpc>
              <a:spcPct val="100000"/>
            </a:lnSpc>
          </a:pPr>
          <a:r>
            <a:rPr lang="en-US" u="sng"/>
            <a:t>Burnout</a:t>
          </a:r>
          <a:r>
            <a:rPr lang="en-US"/>
            <a:t>- “A syndrome of emotional exhaustion, depersonalization, and a reduced sense of personal accomplishment. Develops because of general occupational stress. Symptoms: insomnia, fatigue, headaches, physical complaints.</a:t>
          </a:r>
        </a:p>
      </dgm:t>
    </dgm:pt>
    <dgm:pt modelId="{BA5EE3F4-FBEC-4E32-A9BE-B1E9341A2CF2}" type="parTrans" cxnId="{86ADCB37-635F-4B02-A2CC-C78F008A089B}">
      <dgm:prSet/>
      <dgm:spPr/>
      <dgm:t>
        <a:bodyPr/>
        <a:lstStyle/>
        <a:p>
          <a:endParaRPr lang="en-US"/>
        </a:p>
      </dgm:t>
    </dgm:pt>
    <dgm:pt modelId="{AF9184DA-B7CD-4114-BF73-02F4E0DB7666}" type="sibTrans" cxnId="{86ADCB37-635F-4B02-A2CC-C78F008A089B}">
      <dgm:prSet/>
      <dgm:spPr/>
      <dgm:t>
        <a:bodyPr/>
        <a:lstStyle/>
        <a:p>
          <a:endParaRPr lang="en-US"/>
        </a:p>
      </dgm:t>
    </dgm:pt>
    <dgm:pt modelId="{4EA8178E-FBE7-4549-8B3D-99C1AFD09803}">
      <dgm:prSet/>
      <dgm:spPr/>
      <dgm:t>
        <a:bodyPr/>
        <a:lstStyle/>
        <a:p>
          <a:pPr>
            <a:lnSpc>
              <a:spcPct val="100000"/>
            </a:lnSpc>
          </a:pPr>
          <a:r>
            <a:rPr lang="en-US"/>
            <a:t>National Child Traumatic Stress Network, Secondary Stress Committee. (2011).</a:t>
          </a:r>
        </a:p>
      </dgm:t>
    </dgm:pt>
    <dgm:pt modelId="{10C8FBD2-A2CF-4D13-A402-CF3CA5847A20}" type="parTrans" cxnId="{1968EDD5-0D18-4258-B055-7B6A5CC7CBF6}">
      <dgm:prSet/>
      <dgm:spPr/>
      <dgm:t>
        <a:bodyPr/>
        <a:lstStyle/>
        <a:p>
          <a:endParaRPr lang="en-US"/>
        </a:p>
      </dgm:t>
    </dgm:pt>
    <dgm:pt modelId="{788DA651-5641-4B8A-8E1A-EBA89171EC53}" type="sibTrans" cxnId="{1968EDD5-0D18-4258-B055-7B6A5CC7CBF6}">
      <dgm:prSet/>
      <dgm:spPr/>
      <dgm:t>
        <a:bodyPr/>
        <a:lstStyle/>
        <a:p>
          <a:endParaRPr lang="en-US"/>
        </a:p>
      </dgm:t>
    </dgm:pt>
    <dgm:pt modelId="{9C2DB245-3EF5-417A-84C8-73CFFFDCBC40}" type="pres">
      <dgm:prSet presAssocID="{D7B6F9D4-3877-481F-92B9-09C22B1CEFE0}" presName="root" presStyleCnt="0">
        <dgm:presLayoutVars>
          <dgm:dir/>
          <dgm:resizeHandles val="exact"/>
        </dgm:presLayoutVars>
      </dgm:prSet>
      <dgm:spPr/>
    </dgm:pt>
    <dgm:pt modelId="{C36CE51A-9C7E-4B76-A596-0851CE4D0304}" type="pres">
      <dgm:prSet presAssocID="{7E75BCBF-227A-417E-982A-E1716437AA29}" presName="compNode" presStyleCnt="0"/>
      <dgm:spPr/>
    </dgm:pt>
    <dgm:pt modelId="{7F61AF5C-3EF3-4335-8A9B-7E30A718100D}" type="pres">
      <dgm:prSet presAssocID="{7E75BCBF-227A-417E-982A-E1716437AA29}" presName="bgRect" presStyleLbl="bgShp" presStyleIdx="0" presStyleCnt="2"/>
      <dgm:spPr/>
    </dgm:pt>
    <dgm:pt modelId="{864FBF1B-5193-4001-B287-F24AD9970444}" type="pres">
      <dgm:prSet presAssocID="{7E75BCBF-227A-417E-982A-E1716437AA2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48438F31-8509-4B4D-802D-44A0372AD728}" type="pres">
      <dgm:prSet presAssocID="{7E75BCBF-227A-417E-982A-E1716437AA29}" presName="spaceRect" presStyleCnt="0"/>
      <dgm:spPr/>
    </dgm:pt>
    <dgm:pt modelId="{09B061D3-358B-4A09-BB6F-EDE21CDFBC03}" type="pres">
      <dgm:prSet presAssocID="{7E75BCBF-227A-417E-982A-E1716437AA29}" presName="parTx" presStyleLbl="revTx" presStyleIdx="0" presStyleCnt="3">
        <dgm:presLayoutVars>
          <dgm:chMax val="0"/>
          <dgm:chPref val="0"/>
        </dgm:presLayoutVars>
      </dgm:prSet>
      <dgm:spPr/>
    </dgm:pt>
    <dgm:pt modelId="{2AD9186E-B9D1-4C4F-8AFA-8DE17F18239F}" type="pres">
      <dgm:prSet presAssocID="{42FFEC1A-7C5F-4909-B26E-D660634225FB}" presName="sibTrans" presStyleCnt="0"/>
      <dgm:spPr/>
    </dgm:pt>
    <dgm:pt modelId="{B5F1127F-A61F-4B20-9A8F-F1933841EBE5}" type="pres">
      <dgm:prSet presAssocID="{45EEE847-D75F-4819-9FE6-6079851CCE63}" presName="compNode" presStyleCnt="0"/>
      <dgm:spPr/>
    </dgm:pt>
    <dgm:pt modelId="{69D3A8B2-34A9-49A3-89F2-A74D74BDFD4A}" type="pres">
      <dgm:prSet presAssocID="{45EEE847-D75F-4819-9FE6-6079851CCE63}" presName="bgRect" presStyleLbl="bgShp" presStyleIdx="1" presStyleCnt="2"/>
      <dgm:spPr/>
    </dgm:pt>
    <dgm:pt modelId="{EF4FBCBF-2BD2-4263-86A6-7EC83286A751}" type="pres">
      <dgm:prSet presAssocID="{45EEE847-D75F-4819-9FE6-6079851CCE6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un"/>
        </a:ext>
      </dgm:extLst>
    </dgm:pt>
    <dgm:pt modelId="{A9E1065D-17C4-4319-8F50-33DC99571B22}" type="pres">
      <dgm:prSet presAssocID="{45EEE847-D75F-4819-9FE6-6079851CCE63}" presName="spaceRect" presStyleCnt="0"/>
      <dgm:spPr/>
    </dgm:pt>
    <dgm:pt modelId="{11EBEB40-56D9-4AF1-8BAA-0D50B73AD00C}" type="pres">
      <dgm:prSet presAssocID="{45EEE847-D75F-4819-9FE6-6079851CCE63}" presName="parTx" presStyleLbl="revTx" presStyleIdx="1" presStyleCnt="3">
        <dgm:presLayoutVars>
          <dgm:chMax val="0"/>
          <dgm:chPref val="0"/>
        </dgm:presLayoutVars>
      </dgm:prSet>
      <dgm:spPr/>
    </dgm:pt>
    <dgm:pt modelId="{48CCFAF3-6897-4C93-86DA-2E14A4D1B5FA}" type="pres">
      <dgm:prSet presAssocID="{45EEE847-D75F-4819-9FE6-6079851CCE63}" presName="desTx" presStyleLbl="revTx" presStyleIdx="2" presStyleCnt="3">
        <dgm:presLayoutVars/>
      </dgm:prSet>
      <dgm:spPr/>
    </dgm:pt>
  </dgm:ptLst>
  <dgm:cxnLst>
    <dgm:cxn modelId="{86ADCB37-635F-4B02-A2CC-C78F008A089B}" srcId="{D7B6F9D4-3877-481F-92B9-09C22B1CEFE0}" destId="{45EEE847-D75F-4819-9FE6-6079851CCE63}" srcOrd="1" destOrd="0" parTransId="{BA5EE3F4-FBEC-4E32-A9BE-B1E9341A2CF2}" sibTransId="{AF9184DA-B7CD-4114-BF73-02F4E0DB7666}"/>
    <dgm:cxn modelId="{D595CD61-2F11-400E-B81C-AA2F08CD7A60}" type="presOf" srcId="{D7B6F9D4-3877-481F-92B9-09C22B1CEFE0}" destId="{9C2DB245-3EF5-417A-84C8-73CFFFDCBC40}" srcOrd="0" destOrd="0" presId="urn:microsoft.com/office/officeart/2018/2/layout/IconVerticalSolidList"/>
    <dgm:cxn modelId="{DBF37677-0E14-475A-AB25-9915926D5940}" type="presOf" srcId="{7E75BCBF-227A-417E-982A-E1716437AA29}" destId="{09B061D3-358B-4A09-BB6F-EDE21CDFBC03}" srcOrd="0" destOrd="0" presId="urn:microsoft.com/office/officeart/2018/2/layout/IconVerticalSolidList"/>
    <dgm:cxn modelId="{9916C8B0-0625-4B38-BE1F-3FDC10A37452}" type="presOf" srcId="{4EA8178E-FBE7-4549-8B3D-99C1AFD09803}" destId="{48CCFAF3-6897-4C93-86DA-2E14A4D1B5FA}" srcOrd="0" destOrd="0" presId="urn:microsoft.com/office/officeart/2018/2/layout/IconVerticalSolidList"/>
    <dgm:cxn modelId="{0D4C33BD-2E2A-4D1E-9DE4-1F820BF91E4A}" srcId="{D7B6F9D4-3877-481F-92B9-09C22B1CEFE0}" destId="{7E75BCBF-227A-417E-982A-E1716437AA29}" srcOrd="0" destOrd="0" parTransId="{19ABD36C-AD1E-47C8-BADD-19DAAFDAF835}" sibTransId="{42FFEC1A-7C5F-4909-B26E-D660634225FB}"/>
    <dgm:cxn modelId="{1968EDD5-0D18-4258-B055-7B6A5CC7CBF6}" srcId="{45EEE847-D75F-4819-9FE6-6079851CCE63}" destId="{4EA8178E-FBE7-4549-8B3D-99C1AFD09803}" srcOrd="0" destOrd="0" parTransId="{10C8FBD2-A2CF-4D13-A402-CF3CA5847A20}" sibTransId="{788DA651-5641-4B8A-8E1A-EBA89171EC53}"/>
    <dgm:cxn modelId="{ED67A9DD-C048-49BB-AF4E-8FE02DB469EC}" type="presOf" srcId="{45EEE847-D75F-4819-9FE6-6079851CCE63}" destId="{11EBEB40-56D9-4AF1-8BAA-0D50B73AD00C}" srcOrd="0" destOrd="0" presId="urn:microsoft.com/office/officeart/2018/2/layout/IconVerticalSolidList"/>
    <dgm:cxn modelId="{0D73BCC8-26A7-4AE8-A92C-DF571BBD6912}" type="presParOf" srcId="{9C2DB245-3EF5-417A-84C8-73CFFFDCBC40}" destId="{C36CE51A-9C7E-4B76-A596-0851CE4D0304}" srcOrd="0" destOrd="0" presId="urn:microsoft.com/office/officeart/2018/2/layout/IconVerticalSolidList"/>
    <dgm:cxn modelId="{EF964B7A-D781-4355-A064-3055C2AC072F}" type="presParOf" srcId="{C36CE51A-9C7E-4B76-A596-0851CE4D0304}" destId="{7F61AF5C-3EF3-4335-8A9B-7E30A718100D}" srcOrd="0" destOrd="0" presId="urn:microsoft.com/office/officeart/2018/2/layout/IconVerticalSolidList"/>
    <dgm:cxn modelId="{BDC05AFE-FD1A-445F-B125-F004D2675C61}" type="presParOf" srcId="{C36CE51A-9C7E-4B76-A596-0851CE4D0304}" destId="{864FBF1B-5193-4001-B287-F24AD9970444}" srcOrd="1" destOrd="0" presId="urn:microsoft.com/office/officeart/2018/2/layout/IconVerticalSolidList"/>
    <dgm:cxn modelId="{EBD0E83C-4AEF-43AE-A268-78E38F61CF08}" type="presParOf" srcId="{C36CE51A-9C7E-4B76-A596-0851CE4D0304}" destId="{48438F31-8509-4B4D-802D-44A0372AD728}" srcOrd="2" destOrd="0" presId="urn:microsoft.com/office/officeart/2018/2/layout/IconVerticalSolidList"/>
    <dgm:cxn modelId="{881F1BD6-E65F-4B0A-8CE0-3E7470D5FEE2}" type="presParOf" srcId="{C36CE51A-9C7E-4B76-A596-0851CE4D0304}" destId="{09B061D3-358B-4A09-BB6F-EDE21CDFBC03}" srcOrd="3" destOrd="0" presId="urn:microsoft.com/office/officeart/2018/2/layout/IconVerticalSolidList"/>
    <dgm:cxn modelId="{934BD208-2915-4254-AF29-6155B688B70D}" type="presParOf" srcId="{9C2DB245-3EF5-417A-84C8-73CFFFDCBC40}" destId="{2AD9186E-B9D1-4C4F-8AFA-8DE17F18239F}" srcOrd="1" destOrd="0" presId="urn:microsoft.com/office/officeart/2018/2/layout/IconVerticalSolidList"/>
    <dgm:cxn modelId="{54C1756E-F372-4845-8E3B-F713F56413CD}" type="presParOf" srcId="{9C2DB245-3EF5-417A-84C8-73CFFFDCBC40}" destId="{B5F1127F-A61F-4B20-9A8F-F1933841EBE5}" srcOrd="2" destOrd="0" presId="urn:microsoft.com/office/officeart/2018/2/layout/IconVerticalSolidList"/>
    <dgm:cxn modelId="{9FC781D4-F755-4576-A429-3100F81E0B9A}" type="presParOf" srcId="{B5F1127F-A61F-4B20-9A8F-F1933841EBE5}" destId="{69D3A8B2-34A9-49A3-89F2-A74D74BDFD4A}" srcOrd="0" destOrd="0" presId="urn:microsoft.com/office/officeart/2018/2/layout/IconVerticalSolidList"/>
    <dgm:cxn modelId="{334EBD3F-E6DB-466E-8B62-52005DAE0FCE}" type="presParOf" srcId="{B5F1127F-A61F-4B20-9A8F-F1933841EBE5}" destId="{EF4FBCBF-2BD2-4263-86A6-7EC83286A751}" srcOrd="1" destOrd="0" presId="urn:microsoft.com/office/officeart/2018/2/layout/IconVerticalSolidList"/>
    <dgm:cxn modelId="{80712D3D-F3EB-462F-870B-3356D028B3D7}" type="presParOf" srcId="{B5F1127F-A61F-4B20-9A8F-F1933841EBE5}" destId="{A9E1065D-17C4-4319-8F50-33DC99571B22}" srcOrd="2" destOrd="0" presId="urn:microsoft.com/office/officeart/2018/2/layout/IconVerticalSolidList"/>
    <dgm:cxn modelId="{3B917D3C-9BF3-444E-85B2-640EC2AC3326}" type="presParOf" srcId="{B5F1127F-A61F-4B20-9A8F-F1933841EBE5}" destId="{11EBEB40-56D9-4AF1-8BAA-0D50B73AD00C}" srcOrd="3" destOrd="0" presId="urn:microsoft.com/office/officeart/2018/2/layout/IconVerticalSolidList"/>
    <dgm:cxn modelId="{83CAECAD-A01E-4DEE-9429-B516D4B27D76}" type="presParOf" srcId="{B5F1127F-A61F-4B20-9A8F-F1933841EBE5}" destId="{48CCFAF3-6897-4C93-86DA-2E14A4D1B5FA}"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91D1C-B9E2-4224-B609-97EF47A13CE0}"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B158BB0E-F75F-4B1A-AF05-4384B5C91D01}">
      <dgm:prSet/>
      <dgm:spPr/>
      <dgm:t>
        <a:bodyPr/>
        <a:lstStyle/>
        <a:p>
          <a:r>
            <a:rPr lang="en-US"/>
            <a:t>Measures life stressors. </a:t>
          </a:r>
        </a:p>
      </dgm:t>
    </dgm:pt>
    <dgm:pt modelId="{104B8543-D85F-413E-80A7-BA88751A0BF9}" type="parTrans" cxnId="{42EEF5A8-975F-4F62-AE09-C1F59B8275C0}">
      <dgm:prSet/>
      <dgm:spPr/>
      <dgm:t>
        <a:bodyPr/>
        <a:lstStyle/>
        <a:p>
          <a:endParaRPr lang="en-US"/>
        </a:p>
      </dgm:t>
    </dgm:pt>
    <dgm:pt modelId="{FF24C28D-1D2C-4B77-AE38-E13F6D1BA02E}" type="sibTrans" cxnId="{42EEF5A8-975F-4F62-AE09-C1F59B8275C0}">
      <dgm:prSet/>
      <dgm:spPr/>
      <dgm:t>
        <a:bodyPr/>
        <a:lstStyle/>
        <a:p>
          <a:endParaRPr lang="en-US"/>
        </a:p>
      </dgm:t>
    </dgm:pt>
    <dgm:pt modelId="{C861D89A-54E6-4A8E-987B-437B23F283A2}">
      <dgm:prSet/>
      <dgm:spPr/>
      <dgm:t>
        <a:bodyPr/>
        <a:lstStyle/>
        <a:p>
          <a:r>
            <a:rPr lang="en-US"/>
            <a:t>Designed to reflect the cumulative stress to which an individual has been exposed over a period of time. </a:t>
          </a:r>
        </a:p>
      </dgm:t>
    </dgm:pt>
    <dgm:pt modelId="{C3900B4E-23C9-466E-BCC8-EAF325717C6D}" type="parTrans" cxnId="{7E91F78D-F7E8-4215-9B69-862B6EF3E8A4}">
      <dgm:prSet/>
      <dgm:spPr/>
      <dgm:t>
        <a:bodyPr/>
        <a:lstStyle/>
        <a:p>
          <a:endParaRPr lang="en-US"/>
        </a:p>
      </dgm:t>
    </dgm:pt>
    <dgm:pt modelId="{6E1E1711-0B07-48EF-80E0-57BBBAB7BD01}" type="sibTrans" cxnId="{7E91F78D-F7E8-4215-9B69-862B6EF3E8A4}">
      <dgm:prSet/>
      <dgm:spPr/>
      <dgm:t>
        <a:bodyPr/>
        <a:lstStyle/>
        <a:p>
          <a:endParaRPr lang="en-US"/>
        </a:p>
      </dgm:t>
    </dgm:pt>
    <dgm:pt modelId="{38880AE6-E28F-44A5-B497-AEF3820B8DE0}">
      <dgm:prSet/>
      <dgm:spPr/>
      <dgm:t>
        <a:bodyPr/>
        <a:lstStyle/>
        <a:p>
          <a:r>
            <a:rPr lang="en-US"/>
            <a:t>Looks at past 12 months. </a:t>
          </a:r>
        </a:p>
      </dgm:t>
    </dgm:pt>
    <dgm:pt modelId="{98B85241-C7D7-4D88-8961-B249D72CD9C6}" type="parTrans" cxnId="{C16F8C8D-B2F7-45CD-BA86-9E0AB49BBB08}">
      <dgm:prSet/>
      <dgm:spPr/>
      <dgm:t>
        <a:bodyPr/>
        <a:lstStyle/>
        <a:p>
          <a:endParaRPr lang="en-US"/>
        </a:p>
      </dgm:t>
    </dgm:pt>
    <dgm:pt modelId="{1A3995B2-F243-4A11-AFE1-4B1571A4445B}" type="sibTrans" cxnId="{C16F8C8D-B2F7-45CD-BA86-9E0AB49BBB08}">
      <dgm:prSet/>
      <dgm:spPr/>
      <dgm:t>
        <a:bodyPr/>
        <a:lstStyle/>
        <a:p>
          <a:endParaRPr lang="en-US"/>
        </a:p>
      </dgm:t>
    </dgm:pt>
    <dgm:pt modelId="{07C3498B-353B-4B48-867B-6291FF833A33}">
      <dgm:prSet/>
      <dgm:spPr/>
      <dgm:t>
        <a:bodyPr/>
        <a:lstStyle/>
        <a:p>
          <a:r>
            <a:rPr lang="en-US">
              <a:hlinkClick xmlns:r="http://schemas.openxmlformats.org/officeDocument/2006/relationships" r:id="rId1"/>
            </a:rPr>
            <a:t>http://www.dartmouth.edu/eap/library/lifechangestresstest.pdf</a:t>
          </a:r>
          <a:endParaRPr lang="en-US"/>
        </a:p>
      </dgm:t>
    </dgm:pt>
    <dgm:pt modelId="{07467B91-CD5B-456B-BB7B-7EB9565072D0}" type="parTrans" cxnId="{4C79D26B-034B-4556-BBD5-A72D4A488B12}">
      <dgm:prSet/>
      <dgm:spPr/>
      <dgm:t>
        <a:bodyPr/>
        <a:lstStyle/>
        <a:p>
          <a:endParaRPr lang="en-US"/>
        </a:p>
      </dgm:t>
    </dgm:pt>
    <dgm:pt modelId="{FF66DF2A-0E6A-416B-B3EC-874019007F99}" type="sibTrans" cxnId="{4C79D26B-034B-4556-BBD5-A72D4A488B12}">
      <dgm:prSet/>
      <dgm:spPr/>
      <dgm:t>
        <a:bodyPr/>
        <a:lstStyle/>
        <a:p>
          <a:endParaRPr lang="en-US"/>
        </a:p>
      </dgm:t>
    </dgm:pt>
    <dgm:pt modelId="{D975D359-0111-4C78-96C5-D896E6F84BCC}" type="pres">
      <dgm:prSet presAssocID="{35B91D1C-B9E2-4224-B609-97EF47A13CE0}" presName="Name0" presStyleCnt="0">
        <dgm:presLayoutVars>
          <dgm:dir/>
          <dgm:animLvl val="lvl"/>
          <dgm:resizeHandles val="exact"/>
        </dgm:presLayoutVars>
      </dgm:prSet>
      <dgm:spPr/>
    </dgm:pt>
    <dgm:pt modelId="{CCF056FD-BC15-481E-801A-1DD61D946AA1}" type="pres">
      <dgm:prSet presAssocID="{07C3498B-353B-4B48-867B-6291FF833A33}" presName="boxAndChildren" presStyleCnt="0"/>
      <dgm:spPr/>
    </dgm:pt>
    <dgm:pt modelId="{5785182B-ECAC-4466-8EA9-2E10C72A2885}" type="pres">
      <dgm:prSet presAssocID="{07C3498B-353B-4B48-867B-6291FF833A33}" presName="parentTextBox" presStyleLbl="node1" presStyleIdx="0" presStyleCnt="4"/>
      <dgm:spPr/>
    </dgm:pt>
    <dgm:pt modelId="{B50249EB-9011-4CC5-B61A-9F9C1CBB166A}" type="pres">
      <dgm:prSet presAssocID="{1A3995B2-F243-4A11-AFE1-4B1571A4445B}" presName="sp" presStyleCnt="0"/>
      <dgm:spPr/>
    </dgm:pt>
    <dgm:pt modelId="{C2F28250-99A7-4956-9CEE-AA699AD2BF9A}" type="pres">
      <dgm:prSet presAssocID="{38880AE6-E28F-44A5-B497-AEF3820B8DE0}" presName="arrowAndChildren" presStyleCnt="0"/>
      <dgm:spPr/>
    </dgm:pt>
    <dgm:pt modelId="{1ED3372F-91E8-4B66-B77F-A39780F71ECE}" type="pres">
      <dgm:prSet presAssocID="{38880AE6-E28F-44A5-B497-AEF3820B8DE0}" presName="parentTextArrow" presStyleLbl="node1" presStyleIdx="1" presStyleCnt="4"/>
      <dgm:spPr/>
    </dgm:pt>
    <dgm:pt modelId="{F1C0B710-56A1-417B-BEF7-E9C6F67D1DCD}" type="pres">
      <dgm:prSet presAssocID="{6E1E1711-0B07-48EF-80E0-57BBBAB7BD01}" presName="sp" presStyleCnt="0"/>
      <dgm:spPr/>
    </dgm:pt>
    <dgm:pt modelId="{8E06ABBA-C1D8-4F1A-8780-1EC7239D8463}" type="pres">
      <dgm:prSet presAssocID="{C861D89A-54E6-4A8E-987B-437B23F283A2}" presName="arrowAndChildren" presStyleCnt="0"/>
      <dgm:spPr/>
    </dgm:pt>
    <dgm:pt modelId="{C2188157-BF61-4771-B3C4-3F1110EDB0B6}" type="pres">
      <dgm:prSet presAssocID="{C861D89A-54E6-4A8E-987B-437B23F283A2}" presName="parentTextArrow" presStyleLbl="node1" presStyleIdx="2" presStyleCnt="4"/>
      <dgm:spPr/>
    </dgm:pt>
    <dgm:pt modelId="{E41FD0F5-BF85-448F-8749-74C24416BBD2}" type="pres">
      <dgm:prSet presAssocID="{FF24C28D-1D2C-4B77-AE38-E13F6D1BA02E}" presName="sp" presStyleCnt="0"/>
      <dgm:spPr/>
    </dgm:pt>
    <dgm:pt modelId="{1BBFBD39-A9CB-4E41-8EF9-F9C7B8864AA0}" type="pres">
      <dgm:prSet presAssocID="{B158BB0E-F75F-4B1A-AF05-4384B5C91D01}" presName="arrowAndChildren" presStyleCnt="0"/>
      <dgm:spPr/>
    </dgm:pt>
    <dgm:pt modelId="{DD2DF1E6-FE56-4E9F-A3A3-DBA526DC707B}" type="pres">
      <dgm:prSet presAssocID="{B158BB0E-F75F-4B1A-AF05-4384B5C91D01}" presName="parentTextArrow" presStyleLbl="node1" presStyleIdx="3" presStyleCnt="4"/>
      <dgm:spPr/>
    </dgm:pt>
  </dgm:ptLst>
  <dgm:cxnLst>
    <dgm:cxn modelId="{160B2163-604B-430F-A441-53540EF0E43B}" type="presOf" srcId="{35B91D1C-B9E2-4224-B609-97EF47A13CE0}" destId="{D975D359-0111-4C78-96C5-D896E6F84BCC}" srcOrd="0" destOrd="0" presId="urn:microsoft.com/office/officeart/2005/8/layout/process4"/>
    <dgm:cxn modelId="{4C79D26B-034B-4556-BBD5-A72D4A488B12}" srcId="{35B91D1C-B9E2-4224-B609-97EF47A13CE0}" destId="{07C3498B-353B-4B48-867B-6291FF833A33}" srcOrd="3" destOrd="0" parTransId="{07467B91-CD5B-456B-BB7B-7EB9565072D0}" sibTransId="{FF66DF2A-0E6A-416B-B3EC-874019007F99}"/>
    <dgm:cxn modelId="{37D36870-383F-4615-BE65-CE68BD3780DC}" type="presOf" srcId="{C861D89A-54E6-4A8E-987B-437B23F283A2}" destId="{C2188157-BF61-4771-B3C4-3F1110EDB0B6}" srcOrd="0" destOrd="0" presId="urn:microsoft.com/office/officeart/2005/8/layout/process4"/>
    <dgm:cxn modelId="{C16F8C8D-B2F7-45CD-BA86-9E0AB49BBB08}" srcId="{35B91D1C-B9E2-4224-B609-97EF47A13CE0}" destId="{38880AE6-E28F-44A5-B497-AEF3820B8DE0}" srcOrd="2" destOrd="0" parTransId="{98B85241-C7D7-4D88-8961-B249D72CD9C6}" sibTransId="{1A3995B2-F243-4A11-AFE1-4B1571A4445B}"/>
    <dgm:cxn modelId="{7E91F78D-F7E8-4215-9B69-862B6EF3E8A4}" srcId="{35B91D1C-B9E2-4224-B609-97EF47A13CE0}" destId="{C861D89A-54E6-4A8E-987B-437B23F283A2}" srcOrd="1" destOrd="0" parTransId="{C3900B4E-23C9-466E-BCC8-EAF325717C6D}" sibTransId="{6E1E1711-0B07-48EF-80E0-57BBBAB7BD01}"/>
    <dgm:cxn modelId="{42EEF5A8-975F-4F62-AE09-C1F59B8275C0}" srcId="{35B91D1C-B9E2-4224-B609-97EF47A13CE0}" destId="{B158BB0E-F75F-4B1A-AF05-4384B5C91D01}" srcOrd="0" destOrd="0" parTransId="{104B8543-D85F-413E-80A7-BA88751A0BF9}" sibTransId="{FF24C28D-1D2C-4B77-AE38-E13F6D1BA02E}"/>
    <dgm:cxn modelId="{E103C3AC-C22C-423F-ADBD-4DF9FD4700E1}" type="presOf" srcId="{B158BB0E-F75F-4B1A-AF05-4384B5C91D01}" destId="{DD2DF1E6-FE56-4E9F-A3A3-DBA526DC707B}" srcOrd="0" destOrd="0" presId="urn:microsoft.com/office/officeart/2005/8/layout/process4"/>
    <dgm:cxn modelId="{182CC7C7-57DD-4090-9961-D61C4ECBAFD9}" type="presOf" srcId="{38880AE6-E28F-44A5-B497-AEF3820B8DE0}" destId="{1ED3372F-91E8-4B66-B77F-A39780F71ECE}" srcOrd="0" destOrd="0" presId="urn:microsoft.com/office/officeart/2005/8/layout/process4"/>
    <dgm:cxn modelId="{73901AE3-9922-40A5-8A1E-397655DF981C}" type="presOf" srcId="{07C3498B-353B-4B48-867B-6291FF833A33}" destId="{5785182B-ECAC-4466-8EA9-2E10C72A2885}" srcOrd="0" destOrd="0" presId="urn:microsoft.com/office/officeart/2005/8/layout/process4"/>
    <dgm:cxn modelId="{B07023C9-05C0-451F-9CA6-450C592E1585}" type="presParOf" srcId="{D975D359-0111-4C78-96C5-D896E6F84BCC}" destId="{CCF056FD-BC15-481E-801A-1DD61D946AA1}" srcOrd="0" destOrd="0" presId="urn:microsoft.com/office/officeart/2005/8/layout/process4"/>
    <dgm:cxn modelId="{0D9007BE-F88D-4021-A236-6B6357D489A1}" type="presParOf" srcId="{CCF056FD-BC15-481E-801A-1DD61D946AA1}" destId="{5785182B-ECAC-4466-8EA9-2E10C72A2885}" srcOrd="0" destOrd="0" presId="urn:microsoft.com/office/officeart/2005/8/layout/process4"/>
    <dgm:cxn modelId="{4B025B4D-5A6F-4A77-B7B0-F186828A16B8}" type="presParOf" srcId="{D975D359-0111-4C78-96C5-D896E6F84BCC}" destId="{B50249EB-9011-4CC5-B61A-9F9C1CBB166A}" srcOrd="1" destOrd="0" presId="urn:microsoft.com/office/officeart/2005/8/layout/process4"/>
    <dgm:cxn modelId="{0BA115EA-E04F-4958-890E-B4847F707809}" type="presParOf" srcId="{D975D359-0111-4C78-96C5-D896E6F84BCC}" destId="{C2F28250-99A7-4956-9CEE-AA699AD2BF9A}" srcOrd="2" destOrd="0" presId="urn:microsoft.com/office/officeart/2005/8/layout/process4"/>
    <dgm:cxn modelId="{42AD8942-B2BF-41F2-BE22-7F95C7F3199D}" type="presParOf" srcId="{C2F28250-99A7-4956-9CEE-AA699AD2BF9A}" destId="{1ED3372F-91E8-4B66-B77F-A39780F71ECE}" srcOrd="0" destOrd="0" presId="urn:microsoft.com/office/officeart/2005/8/layout/process4"/>
    <dgm:cxn modelId="{8BD39514-B5CA-475B-B116-9C924ABA29D9}" type="presParOf" srcId="{D975D359-0111-4C78-96C5-D896E6F84BCC}" destId="{F1C0B710-56A1-417B-BEF7-E9C6F67D1DCD}" srcOrd="3" destOrd="0" presId="urn:microsoft.com/office/officeart/2005/8/layout/process4"/>
    <dgm:cxn modelId="{26E07A13-36E9-415E-8F92-52EAA36ADF11}" type="presParOf" srcId="{D975D359-0111-4C78-96C5-D896E6F84BCC}" destId="{8E06ABBA-C1D8-4F1A-8780-1EC7239D8463}" srcOrd="4" destOrd="0" presId="urn:microsoft.com/office/officeart/2005/8/layout/process4"/>
    <dgm:cxn modelId="{18438804-DB4C-44DA-8D6F-6F24EC01008A}" type="presParOf" srcId="{8E06ABBA-C1D8-4F1A-8780-1EC7239D8463}" destId="{C2188157-BF61-4771-B3C4-3F1110EDB0B6}" srcOrd="0" destOrd="0" presId="urn:microsoft.com/office/officeart/2005/8/layout/process4"/>
    <dgm:cxn modelId="{40C180C1-274D-4A4B-BB75-6210A0C0D14A}" type="presParOf" srcId="{D975D359-0111-4C78-96C5-D896E6F84BCC}" destId="{E41FD0F5-BF85-448F-8749-74C24416BBD2}" srcOrd="5" destOrd="0" presId="urn:microsoft.com/office/officeart/2005/8/layout/process4"/>
    <dgm:cxn modelId="{3F472375-CEED-44A0-A80C-FA4A8056545E}" type="presParOf" srcId="{D975D359-0111-4C78-96C5-D896E6F84BCC}" destId="{1BBFBD39-A9CB-4E41-8EF9-F9C7B8864AA0}" srcOrd="6" destOrd="0" presId="urn:microsoft.com/office/officeart/2005/8/layout/process4"/>
    <dgm:cxn modelId="{4D801594-1B69-4AFF-9F8D-51923E1A90D7}" type="presParOf" srcId="{1BBFBD39-A9CB-4E41-8EF9-F9C7B8864AA0}" destId="{DD2DF1E6-FE56-4E9F-A3A3-DBA526DC707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1AF5C-3EF3-4335-8A9B-7E30A718100D}">
      <dsp:nvSpPr>
        <dsp:cNvPr id="0" name=""/>
        <dsp:cNvSpPr/>
      </dsp:nvSpPr>
      <dsp:spPr>
        <a:xfrm>
          <a:off x="0" y="439723"/>
          <a:ext cx="6628804" cy="18618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4FBF1B-5193-4001-B287-F24AD9970444}">
      <dsp:nvSpPr>
        <dsp:cNvPr id="0" name=""/>
        <dsp:cNvSpPr/>
      </dsp:nvSpPr>
      <dsp:spPr>
        <a:xfrm>
          <a:off x="563217" y="858645"/>
          <a:ext cx="1025033" cy="10240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B061D3-358B-4A09-BB6F-EDE21CDFBC03}">
      <dsp:nvSpPr>
        <dsp:cNvPr id="0" name=""/>
        <dsp:cNvSpPr/>
      </dsp:nvSpPr>
      <dsp:spPr>
        <a:xfrm>
          <a:off x="2151469" y="439723"/>
          <a:ext cx="4473126" cy="1863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241" tIns="197241" rIns="197241" bIns="197241" numCol="1" spcCol="1270" anchor="ctr" anchorCtr="0">
          <a:noAutofit/>
        </a:bodyPr>
        <a:lstStyle/>
        <a:p>
          <a:pPr marL="0" lvl="0" indent="0" algn="l" defTabSz="622300">
            <a:lnSpc>
              <a:spcPct val="100000"/>
            </a:lnSpc>
            <a:spcBef>
              <a:spcPct val="0"/>
            </a:spcBef>
            <a:spcAft>
              <a:spcPct val="35000"/>
            </a:spcAft>
            <a:buNone/>
          </a:pPr>
          <a:r>
            <a:rPr lang="en-US" sz="1400" u="sng" kern="1200"/>
            <a:t>Compassion Fatigue-</a:t>
          </a:r>
          <a:r>
            <a:rPr lang="en-US" sz="1400" kern="1200"/>
            <a:t> the cumulative physical, emotional, and psychological effects of exposure to traumatic stories or events when working in a helping capacity, combined with the strain and stress of everyday life. Also know as vicarious trauma, secondary traumatic stress and secondary stress reaction. Symptoms mimic PTSD.</a:t>
          </a:r>
        </a:p>
      </dsp:txBody>
      <dsp:txXfrm>
        <a:off x="2151469" y="439723"/>
        <a:ext cx="4473126" cy="1863697"/>
      </dsp:txXfrm>
    </dsp:sp>
    <dsp:sp modelId="{69D3A8B2-34A9-49A3-89F2-A74D74BDFD4A}">
      <dsp:nvSpPr>
        <dsp:cNvPr id="0" name=""/>
        <dsp:cNvSpPr/>
      </dsp:nvSpPr>
      <dsp:spPr>
        <a:xfrm>
          <a:off x="0" y="2676160"/>
          <a:ext cx="6628804" cy="18618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4FBCBF-2BD2-4263-86A6-7EC83286A751}">
      <dsp:nvSpPr>
        <dsp:cNvPr id="0" name=""/>
        <dsp:cNvSpPr/>
      </dsp:nvSpPr>
      <dsp:spPr>
        <a:xfrm>
          <a:off x="563217" y="3095082"/>
          <a:ext cx="1025033" cy="10240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1EBEB40-56D9-4AF1-8BAA-0D50B73AD00C}">
      <dsp:nvSpPr>
        <dsp:cNvPr id="0" name=""/>
        <dsp:cNvSpPr/>
      </dsp:nvSpPr>
      <dsp:spPr>
        <a:xfrm>
          <a:off x="2151469" y="2676160"/>
          <a:ext cx="2982961" cy="1863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241" tIns="197241" rIns="197241" bIns="197241" numCol="1" spcCol="1270" anchor="ctr" anchorCtr="0">
          <a:noAutofit/>
        </a:bodyPr>
        <a:lstStyle/>
        <a:p>
          <a:pPr marL="0" lvl="0" indent="0" algn="l" defTabSz="622300">
            <a:lnSpc>
              <a:spcPct val="100000"/>
            </a:lnSpc>
            <a:spcBef>
              <a:spcPct val="0"/>
            </a:spcBef>
            <a:spcAft>
              <a:spcPct val="35000"/>
            </a:spcAft>
            <a:buNone/>
          </a:pPr>
          <a:r>
            <a:rPr lang="en-US" sz="1400" u="sng" kern="1200"/>
            <a:t>Burnout</a:t>
          </a:r>
          <a:r>
            <a:rPr lang="en-US" sz="1400" kern="1200"/>
            <a:t>- “A syndrome of emotional exhaustion, depersonalization, and a reduced sense of personal accomplishment. Develops because of general occupational stress. Symptoms: insomnia, fatigue, headaches, physical complaints.</a:t>
          </a:r>
        </a:p>
      </dsp:txBody>
      <dsp:txXfrm>
        <a:off x="2151469" y="2676160"/>
        <a:ext cx="2982961" cy="1863697"/>
      </dsp:txXfrm>
    </dsp:sp>
    <dsp:sp modelId="{48CCFAF3-6897-4C93-86DA-2E14A4D1B5FA}">
      <dsp:nvSpPr>
        <dsp:cNvPr id="0" name=""/>
        <dsp:cNvSpPr/>
      </dsp:nvSpPr>
      <dsp:spPr>
        <a:xfrm>
          <a:off x="5134431" y="2676160"/>
          <a:ext cx="1490164" cy="1863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7241" tIns="197241" rIns="197241" bIns="197241" numCol="1" spcCol="1270" anchor="ctr" anchorCtr="0">
          <a:noAutofit/>
        </a:bodyPr>
        <a:lstStyle/>
        <a:p>
          <a:pPr marL="0" lvl="0" indent="0" algn="l" defTabSz="488950">
            <a:lnSpc>
              <a:spcPct val="100000"/>
            </a:lnSpc>
            <a:spcBef>
              <a:spcPct val="0"/>
            </a:spcBef>
            <a:spcAft>
              <a:spcPct val="35000"/>
            </a:spcAft>
            <a:buNone/>
          </a:pPr>
          <a:r>
            <a:rPr lang="en-US" sz="1100" kern="1200"/>
            <a:t>National Child Traumatic Stress Network, Secondary Stress Committee. (2011).</a:t>
          </a:r>
        </a:p>
      </dsp:txBody>
      <dsp:txXfrm>
        <a:off x="5134431" y="2676160"/>
        <a:ext cx="1490164" cy="1863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5182B-ECAC-4466-8EA9-2E10C72A2885}">
      <dsp:nvSpPr>
        <dsp:cNvPr id="0" name=""/>
        <dsp:cNvSpPr/>
      </dsp:nvSpPr>
      <dsp:spPr>
        <a:xfrm>
          <a:off x="0" y="3357542"/>
          <a:ext cx="9618133" cy="7345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hlinkClick xmlns:r="http://schemas.openxmlformats.org/officeDocument/2006/relationships" r:id="rId1"/>
            </a:rPr>
            <a:t>http://www.dartmouth.edu/eap/library/lifechangestresstest.pdf</a:t>
          </a:r>
          <a:endParaRPr lang="en-US" sz="1800" kern="1200"/>
        </a:p>
      </dsp:txBody>
      <dsp:txXfrm>
        <a:off x="0" y="3357542"/>
        <a:ext cx="9618133" cy="734548"/>
      </dsp:txXfrm>
    </dsp:sp>
    <dsp:sp modelId="{1ED3372F-91E8-4B66-B77F-A39780F71ECE}">
      <dsp:nvSpPr>
        <dsp:cNvPr id="0" name=""/>
        <dsp:cNvSpPr/>
      </dsp:nvSpPr>
      <dsp:spPr>
        <a:xfrm rot="10800000">
          <a:off x="0" y="2238825"/>
          <a:ext cx="9618133" cy="1129735"/>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Looks at past 12 months. </a:t>
          </a:r>
        </a:p>
      </dsp:txBody>
      <dsp:txXfrm rot="10800000">
        <a:off x="0" y="2238825"/>
        <a:ext cx="9618133" cy="734068"/>
      </dsp:txXfrm>
    </dsp:sp>
    <dsp:sp modelId="{C2188157-BF61-4771-B3C4-3F1110EDB0B6}">
      <dsp:nvSpPr>
        <dsp:cNvPr id="0" name=""/>
        <dsp:cNvSpPr/>
      </dsp:nvSpPr>
      <dsp:spPr>
        <a:xfrm rot="10800000">
          <a:off x="0" y="1120108"/>
          <a:ext cx="9618133" cy="1129735"/>
        </a:xfrm>
        <a:prstGeom prst="upArrowCallou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Designed to reflect the cumulative stress to which an individual has been exposed over a period of time. </a:t>
          </a:r>
        </a:p>
      </dsp:txBody>
      <dsp:txXfrm rot="10800000">
        <a:off x="0" y="1120108"/>
        <a:ext cx="9618133" cy="734068"/>
      </dsp:txXfrm>
    </dsp:sp>
    <dsp:sp modelId="{DD2DF1E6-FE56-4E9F-A3A3-DBA526DC707B}">
      <dsp:nvSpPr>
        <dsp:cNvPr id="0" name=""/>
        <dsp:cNvSpPr/>
      </dsp:nvSpPr>
      <dsp:spPr>
        <a:xfrm rot="10800000">
          <a:off x="0" y="1391"/>
          <a:ext cx="9618133" cy="1129735"/>
        </a:xfrm>
        <a:prstGeom prst="upArrowCallou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Measures life stressors. </a:t>
          </a:r>
        </a:p>
      </dsp:txBody>
      <dsp:txXfrm rot="10800000">
        <a:off x="0" y="1391"/>
        <a:ext cx="9618133" cy="7340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6E6C5D2-B54A-4B2F-9B6B-4D59BE4BDF2A}" type="datetimeFigureOut">
              <a:rPr lang="en-US" smtClean="0"/>
              <a:t>9/27/2023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BC8715F6-D9DD-4427-901B-FC7D5D65D0B6}" type="slidenum">
              <a:rPr lang="en-US" smtClean="0"/>
              <a:t>‹#›</a:t>
            </a:fld>
            <a:endParaRPr lang="en-US"/>
          </a:p>
        </p:txBody>
      </p:sp>
    </p:spTree>
    <p:extLst>
      <p:ext uri="{BB962C8B-B14F-4D97-AF65-F5344CB8AC3E}">
        <p14:creationId xmlns:p14="http://schemas.microsoft.com/office/powerpoint/2010/main" val="4195113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CC8F3AE-4B86-4F06-A420-D5B46E77F22F}" type="datetimeFigureOut">
              <a:rPr lang="en-US" smtClean="0"/>
              <a:t>9/27/2023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9A8179C-0041-42C2-8A19-FF3DDB8B8B4F}" type="slidenum">
              <a:rPr lang="en-US" smtClean="0"/>
              <a:t>‹#›</a:t>
            </a:fld>
            <a:endParaRPr lang="en-US"/>
          </a:p>
        </p:txBody>
      </p:sp>
    </p:spTree>
    <p:extLst>
      <p:ext uri="{BB962C8B-B14F-4D97-AF65-F5344CB8AC3E}">
        <p14:creationId xmlns:p14="http://schemas.microsoft.com/office/powerpoint/2010/main" val="322818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going to start out with a simple exercise to allow for some groundedness</a:t>
            </a:r>
          </a:p>
        </p:txBody>
      </p:sp>
      <p:sp>
        <p:nvSpPr>
          <p:cNvPr id="4" name="Slide Number Placeholder 3"/>
          <p:cNvSpPr>
            <a:spLocks noGrp="1"/>
          </p:cNvSpPr>
          <p:nvPr>
            <p:ph type="sldNum" sz="quarter" idx="5"/>
          </p:nvPr>
        </p:nvSpPr>
        <p:spPr/>
        <p:txBody>
          <a:bodyPr/>
          <a:lstStyle/>
          <a:p>
            <a:fld id="{C9A8179C-0041-42C2-8A19-FF3DDB8B8B4F}" type="slidenum">
              <a:rPr lang="en-US" smtClean="0"/>
              <a:t>2</a:t>
            </a:fld>
            <a:endParaRPr lang="en-US"/>
          </a:p>
        </p:txBody>
      </p:sp>
    </p:spTree>
    <p:extLst>
      <p:ext uri="{BB962C8B-B14F-4D97-AF65-F5344CB8AC3E}">
        <p14:creationId xmlns:p14="http://schemas.microsoft.com/office/powerpoint/2010/main" val="1320003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when we look at taking care of ourself we want to check in and determine if our job is providing us with compassion satisfaction. This is All that is rewarding, all that makes us happy.</a:t>
            </a:r>
            <a:r>
              <a:rPr lang="en-US" baseline="0" dirty="0"/>
              <a:t> How are we finding joy, pleasure, satisfaction, connectedness, a sense of humanity when we are on our jobs. If we are not experiencing Compassion Satisfaction then we may be experiencing either Ex: little 87 </a:t>
            </a:r>
            <a:r>
              <a:rPr lang="en-US" baseline="0" dirty="0" err="1"/>
              <a:t>yr</a:t>
            </a:r>
            <a:r>
              <a:rPr lang="en-US" baseline="0" dirty="0"/>
              <a:t> old, with daughter-in-law, cussing, thankful, funny, resilient, grateful.</a:t>
            </a:r>
            <a:endParaRPr lang="en-US" dirty="0"/>
          </a:p>
        </p:txBody>
      </p:sp>
      <p:sp>
        <p:nvSpPr>
          <p:cNvPr id="4" name="Slide Number Placeholder 3"/>
          <p:cNvSpPr>
            <a:spLocks noGrp="1"/>
          </p:cNvSpPr>
          <p:nvPr>
            <p:ph type="sldNum" sz="quarter" idx="5"/>
          </p:nvPr>
        </p:nvSpPr>
        <p:spPr/>
        <p:txBody>
          <a:bodyPr/>
          <a:lstStyle/>
          <a:p>
            <a:fld id="{C9A8179C-0041-42C2-8A19-FF3DDB8B8B4F}" type="slidenum">
              <a:rPr lang="en-US" smtClean="0"/>
              <a:t>3</a:t>
            </a:fld>
            <a:endParaRPr lang="en-US"/>
          </a:p>
        </p:txBody>
      </p:sp>
    </p:spTree>
    <p:extLst>
      <p:ext uri="{BB962C8B-B14F-4D97-AF65-F5344CB8AC3E}">
        <p14:creationId xmlns:p14="http://schemas.microsoft.com/office/powerpoint/2010/main" val="2882376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are not experiencing Compassion Satisfaction then we will experience one of these. </a:t>
            </a:r>
          </a:p>
        </p:txBody>
      </p:sp>
      <p:sp>
        <p:nvSpPr>
          <p:cNvPr id="4" name="Slide Number Placeholder 3"/>
          <p:cNvSpPr>
            <a:spLocks noGrp="1"/>
          </p:cNvSpPr>
          <p:nvPr>
            <p:ph type="sldNum" sz="quarter" idx="5"/>
          </p:nvPr>
        </p:nvSpPr>
        <p:spPr/>
        <p:txBody>
          <a:bodyPr/>
          <a:lstStyle/>
          <a:p>
            <a:fld id="{C9A8179C-0041-42C2-8A19-FF3DDB8B8B4F}" type="slidenum">
              <a:rPr lang="en-US" smtClean="0"/>
              <a:t>4</a:t>
            </a:fld>
            <a:endParaRPr lang="en-US"/>
          </a:p>
        </p:txBody>
      </p:sp>
    </p:spTree>
    <p:extLst>
      <p:ext uri="{BB962C8B-B14F-4D97-AF65-F5344CB8AC3E}">
        <p14:creationId xmlns:p14="http://schemas.microsoft.com/office/powerpoint/2010/main" val="116725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to reflect on this quote and how it relates to self-care/burnout</a:t>
            </a:r>
          </a:p>
        </p:txBody>
      </p:sp>
      <p:sp>
        <p:nvSpPr>
          <p:cNvPr id="4" name="Slide Number Placeholder 3"/>
          <p:cNvSpPr>
            <a:spLocks noGrp="1"/>
          </p:cNvSpPr>
          <p:nvPr>
            <p:ph type="sldNum" sz="quarter" idx="5"/>
          </p:nvPr>
        </p:nvSpPr>
        <p:spPr/>
        <p:txBody>
          <a:bodyPr/>
          <a:lstStyle/>
          <a:p>
            <a:fld id="{C9A8179C-0041-42C2-8A19-FF3DDB8B8B4F}" type="slidenum">
              <a:rPr lang="en-US" smtClean="0"/>
              <a:t>5</a:t>
            </a:fld>
            <a:endParaRPr lang="en-US"/>
          </a:p>
        </p:txBody>
      </p:sp>
    </p:spTree>
    <p:extLst>
      <p:ext uri="{BB962C8B-B14F-4D97-AF65-F5344CB8AC3E}">
        <p14:creationId xmlns:p14="http://schemas.microsoft.com/office/powerpoint/2010/main" val="2341736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A8179C-0041-42C2-8A19-FF3DDB8B8B4F}" type="slidenum">
              <a:rPr lang="en-US" smtClean="0"/>
              <a:t>6</a:t>
            </a:fld>
            <a:endParaRPr lang="en-US"/>
          </a:p>
        </p:txBody>
      </p:sp>
    </p:spTree>
    <p:extLst>
      <p:ext uri="{BB962C8B-B14F-4D97-AF65-F5344CB8AC3E}">
        <p14:creationId xmlns:p14="http://schemas.microsoft.com/office/powerpoint/2010/main" val="765064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to be 6 then</a:t>
            </a:r>
            <a:r>
              <a:rPr lang="en-US" baseline="0" dirty="0"/>
              <a:t> 7 and now 8 areas. Ex of Environmental</a:t>
            </a:r>
            <a:endParaRPr lang="en-US" dirty="0"/>
          </a:p>
        </p:txBody>
      </p:sp>
      <p:sp>
        <p:nvSpPr>
          <p:cNvPr id="4" name="Slide Number Placeholder 3"/>
          <p:cNvSpPr>
            <a:spLocks noGrp="1"/>
          </p:cNvSpPr>
          <p:nvPr>
            <p:ph type="sldNum" sz="quarter" idx="10"/>
          </p:nvPr>
        </p:nvSpPr>
        <p:spPr/>
        <p:txBody>
          <a:bodyPr/>
          <a:lstStyle/>
          <a:p>
            <a:fld id="{C9A8179C-0041-42C2-8A19-FF3DDB8B8B4F}" type="slidenum">
              <a:rPr lang="en-US" smtClean="0"/>
              <a:t>7</a:t>
            </a:fld>
            <a:endParaRPr lang="en-US"/>
          </a:p>
        </p:txBody>
      </p:sp>
    </p:spTree>
    <p:extLst>
      <p:ext uri="{BB962C8B-B14F-4D97-AF65-F5344CB8AC3E}">
        <p14:creationId xmlns:p14="http://schemas.microsoft.com/office/powerpoint/2010/main" val="283431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A8179C-0041-42C2-8A19-FF3DDB8B8B4F}" type="slidenum">
              <a:rPr lang="en-US" smtClean="0"/>
              <a:t>8</a:t>
            </a:fld>
            <a:endParaRPr lang="en-US"/>
          </a:p>
        </p:txBody>
      </p:sp>
    </p:spTree>
    <p:extLst>
      <p:ext uri="{BB962C8B-B14F-4D97-AF65-F5344CB8AC3E}">
        <p14:creationId xmlns:p14="http://schemas.microsoft.com/office/powerpoint/2010/main" val="1351227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merriweather" panose="00000500000000000000" pitchFamily="2" charset="0"/>
              </a:rPr>
              <a:t>Mindfulness suggests that the mind is fully attending to what’s happening, to what you’re doing, to the space you’re moving through, all from a place of curiosity and kindness rather than judgment. Mindfulness is a quality that every human being already possesses, it’s not something you have to conjure up, you just have to learn how to access it.  There are many benefits, including increased self-awareness, improved focus/attention, improved memory, lowering stress, improved self-regulation skills, and strengthening relationships.</a:t>
            </a:r>
            <a:endParaRPr lang="en-US" dirty="0"/>
          </a:p>
        </p:txBody>
      </p:sp>
      <p:sp>
        <p:nvSpPr>
          <p:cNvPr id="4" name="Slide Number Placeholder 3"/>
          <p:cNvSpPr>
            <a:spLocks noGrp="1"/>
          </p:cNvSpPr>
          <p:nvPr>
            <p:ph type="sldNum" sz="quarter" idx="5"/>
          </p:nvPr>
        </p:nvSpPr>
        <p:spPr/>
        <p:txBody>
          <a:bodyPr/>
          <a:lstStyle/>
          <a:p>
            <a:fld id="{C9A8179C-0041-42C2-8A19-FF3DDB8B8B4F}" type="slidenum">
              <a:rPr lang="en-US" smtClean="0"/>
              <a:t>9</a:t>
            </a:fld>
            <a:endParaRPr lang="en-US"/>
          </a:p>
        </p:txBody>
      </p:sp>
    </p:spTree>
    <p:extLst>
      <p:ext uri="{BB962C8B-B14F-4D97-AF65-F5344CB8AC3E}">
        <p14:creationId xmlns:p14="http://schemas.microsoft.com/office/powerpoint/2010/main" val="59651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pixabay.com/en/word-cloud-compassion-joy-connect-936542/"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16" name="Straight Connector 15">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84EE5D94-3985-479E-8A31-5C7ADE180735}"/>
              </a:ext>
            </a:extLst>
          </p:cNvPr>
          <p:cNvSpPr>
            <a:spLocks noGrp="1"/>
          </p:cNvSpPr>
          <p:nvPr>
            <p:ph type="subTitle" idx="1"/>
          </p:nvPr>
        </p:nvSpPr>
        <p:spPr>
          <a:xfrm>
            <a:off x="1507067" y="4050833"/>
            <a:ext cx="7766936" cy="1096899"/>
          </a:xfrm>
        </p:spPr>
        <p:txBody>
          <a:bodyPr>
            <a:normAutofit/>
          </a:bodyPr>
          <a:lstStyle/>
          <a:p>
            <a:pPr>
              <a:lnSpc>
                <a:spcPct val="90000"/>
              </a:lnSpc>
            </a:pPr>
            <a:r>
              <a:rPr lang="en-US" dirty="0"/>
              <a:t>WELLNESS AND SELF-CARE</a:t>
            </a:r>
          </a:p>
          <a:p>
            <a:pPr>
              <a:lnSpc>
                <a:spcPct val="90000"/>
              </a:lnSpc>
            </a:pPr>
            <a:r>
              <a:rPr lang="en-US" dirty="0"/>
              <a:t>Alicia Bisaha, NCC, LPC</a:t>
            </a:r>
          </a:p>
          <a:p>
            <a:pPr>
              <a:lnSpc>
                <a:spcPct val="90000"/>
              </a:lnSpc>
            </a:pPr>
            <a:r>
              <a:rPr lang="en-US" dirty="0"/>
              <a:t>Gabriela Schilling, LPC</a:t>
            </a:r>
          </a:p>
        </p:txBody>
      </p:sp>
      <p:sp>
        <p:nvSpPr>
          <p:cNvPr id="2" name="Title 1">
            <a:extLst>
              <a:ext uri="{FF2B5EF4-FFF2-40B4-BE49-F238E27FC236}">
                <a16:creationId xmlns:a16="http://schemas.microsoft.com/office/drawing/2014/main" id="{12CB0C9A-795F-44D4-A0CE-826B47E180FE}"/>
              </a:ext>
            </a:extLst>
          </p:cNvPr>
          <p:cNvSpPr>
            <a:spLocks noGrp="1"/>
          </p:cNvSpPr>
          <p:nvPr>
            <p:ph type="ctrTitle"/>
          </p:nvPr>
        </p:nvSpPr>
        <p:spPr>
          <a:xfrm>
            <a:off x="1507067" y="1397000"/>
            <a:ext cx="7766936" cy="2653836"/>
          </a:xfrm>
        </p:spPr>
        <p:txBody>
          <a:bodyPr>
            <a:normAutofit/>
          </a:bodyPr>
          <a:lstStyle/>
          <a:p>
            <a:r>
              <a:rPr lang="en-US" dirty="0"/>
              <a:t> Taking Care of You!!</a:t>
            </a:r>
            <a:br>
              <a:rPr lang="en-US" dirty="0"/>
            </a:br>
            <a:endParaRPr lang="en-US" dirty="0"/>
          </a:p>
        </p:txBody>
      </p:sp>
    </p:spTree>
    <p:extLst>
      <p:ext uri="{BB962C8B-B14F-4D97-AF65-F5344CB8AC3E}">
        <p14:creationId xmlns:p14="http://schemas.microsoft.com/office/powerpoint/2010/main" val="146016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Shape 22">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0E0661-2CA5-776E-A51D-00FD8A45B58F}"/>
              </a:ext>
            </a:extLst>
          </p:cNvPr>
          <p:cNvSpPr>
            <a:spLocks noGrp="1"/>
          </p:cNvSpPr>
          <p:nvPr>
            <p:ph type="ctrTitle"/>
          </p:nvPr>
        </p:nvSpPr>
        <p:spPr>
          <a:xfrm>
            <a:off x="1554120" y="1020871"/>
            <a:ext cx="6960759" cy="2849671"/>
          </a:xfrm>
        </p:spPr>
        <p:txBody>
          <a:bodyPr>
            <a:normAutofit/>
          </a:bodyPr>
          <a:lstStyle/>
          <a:p>
            <a:pPr algn="l">
              <a:lnSpc>
                <a:spcPct val="90000"/>
              </a:lnSpc>
            </a:pPr>
            <a:r>
              <a:rPr lang="en-US" sz="5600">
                <a:solidFill>
                  <a:srgbClr val="FFFFFF"/>
                </a:solidFill>
              </a:rPr>
              <a:t>Mindfulness Attention Awareness Scale (MAAS) </a:t>
            </a:r>
          </a:p>
        </p:txBody>
      </p:sp>
      <p:sp>
        <p:nvSpPr>
          <p:cNvPr id="25" name="Isosceles Triangle 24">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193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Row of colourful waiting chairs">
            <a:extLst>
              <a:ext uri="{FF2B5EF4-FFF2-40B4-BE49-F238E27FC236}">
                <a16:creationId xmlns:a16="http://schemas.microsoft.com/office/drawing/2014/main" id="{E74D6DB5-AA05-D18C-EBF0-70862DEF2E62}"/>
              </a:ext>
            </a:extLst>
          </p:cNvPr>
          <p:cNvPicPr>
            <a:picLocks noChangeAspect="1"/>
          </p:cNvPicPr>
          <p:nvPr/>
        </p:nvPicPr>
        <p:blipFill rotWithShape="1">
          <a:blip r:embed="rId2"/>
          <a:srcRect l="21236" r="3451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23153F85-FF6F-5244-39FE-376444DEFC44}"/>
              </a:ext>
            </a:extLst>
          </p:cNvPr>
          <p:cNvSpPr>
            <a:spLocks noGrp="1"/>
          </p:cNvSpPr>
          <p:nvPr>
            <p:ph type="title"/>
          </p:nvPr>
        </p:nvSpPr>
        <p:spPr>
          <a:xfrm>
            <a:off x="5380563" y="1678665"/>
            <a:ext cx="3887839" cy="2372168"/>
          </a:xfrm>
        </p:spPr>
        <p:txBody>
          <a:bodyPr vert="horz" lIns="91440" tIns="45720" rIns="91440" bIns="45720" rtlCol="0" anchor="b">
            <a:normAutofit/>
          </a:bodyPr>
          <a:lstStyle/>
          <a:p>
            <a:pPr algn="r"/>
            <a:r>
              <a:rPr lang="en-US" sz="5400" dirty="0"/>
              <a:t>Mindfulness</a:t>
            </a:r>
          </a:p>
        </p:txBody>
      </p:sp>
      <p:sp>
        <p:nvSpPr>
          <p:cNvPr id="3" name="Text Placeholder 2">
            <a:extLst>
              <a:ext uri="{FF2B5EF4-FFF2-40B4-BE49-F238E27FC236}">
                <a16:creationId xmlns:a16="http://schemas.microsoft.com/office/drawing/2014/main" id="{8C871F76-355B-E268-4B92-FF2BDFBE4A3E}"/>
              </a:ext>
            </a:extLst>
          </p:cNvPr>
          <p:cNvSpPr>
            <a:spLocks noGrp="1"/>
          </p:cNvSpPr>
          <p:nvPr>
            <p:ph type="body" idx="1"/>
          </p:nvPr>
        </p:nvSpPr>
        <p:spPr>
          <a:xfrm>
            <a:off x="5380563" y="4050833"/>
            <a:ext cx="3893440" cy="1096899"/>
          </a:xfrm>
        </p:spPr>
        <p:txBody>
          <a:bodyPr vert="horz" lIns="91440" tIns="45720" rIns="91440" bIns="45720" rtlCol="0" anchor="t">
            <a:normAutofit/>
          </a:bodyPr>
          <a:lstStyle/>
          <a:p>
            <a:pPr algn="r"/>
            <a:r>
              <a:rPr lang="en-US" sz="4000" dirty="0"/>
              <a:t>Chair Yoga</a:t>
            </a:r>
          </a:p>
        </p:txBody>
      </p:sp>
    </p:spTree>
    <p:extLst>
      <p:ext uri="{BB962C8B-B14F-4D97-AF65-F5344CB8AC3E}">
        <p14:creationId xmlns:p14="http://schemas.microsoft.com/office/powerpoint/2010/main" val="96099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231" b="10499"/>
          <a:stretch/>
        </p:blipFill>
        <p:spPr>
          <a:xfrm>
            <a:off x="20" y="10"/>
            <a:ext cx="12191980" cy="6857990"/>
          </a:xfrm>
          <a:prstGeom prst="rect">
            <a:avLst/>
          </a:prstGeom>
        </p:spPr>
      </p:pic>
      <p:sp>
        <p:nvSpPr>
          <p:cNvPr id="7" name="Freeform: Shape 6">
            <a:extLst>
              <a:ext uri="{FF2B5EF4-FFF2-40B4-BE49-F238E27FC236}">
                <a16:creationId xmlns:a16="http://schemas.microsoft.com/office/drawing/2014/main" id="{85C2136B-77EC-41E9-BDB6-58A4AE142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33800"/>
            <a:ext cx="762000" cy="3124200"/>
          </a:xfrm>
          <a:custGeom>
            <a:avLst/>
            <a:gdLst>
              <a:gd name="connsiteX0" fmla="*/ 0 w 762000"/>
              <a:gd name="connsiteY0" fmla="*/ 0 h 3124200"/>
              <a:gd name="connsiteX1" fmla="*/ 762000 w 762000"/>
              <a:gd name="connsiteY1" fmla="*/ 3124200 h 3124200"/>
              <a:gd name="connsiteX2" fmla="*/ 0 w 762000"/>
              <a:gd name="connsiteY2" fmla="*/ 3124200 h 3124200"/>
            </a:gdLst>
            <a:ahLst/>
            <a:cxnLst>
              <a:cxn ang="0">
                <a:pos x="connsiteX0" y="connsiteY0"/>
              </a:cxn>
              <a:cxn ang="0">
                <a:pos x="connsiteX1" y="connsiteY1"/>
              </a:cxn>
              <a:cxn ang="0">
                <a:pos x="connsiteX2" y="connsiteY2"/>
              </a:cxn>
            </a:cxnLst>
            <a:rect l="l" t="t" r="r" b="b"/>
            <a:pathLst>
              <a:path w="762000" h="3124200">
                <a:moveTo>
                  <a:pt x="0" y="0"/>
                </a:moveTo>
                <a:lnTo>
                  <a:pt x="762000" y="3124200"/>
                </a:lnTo>
                <a:lnTo>
                  <a:pt x="0" y="31242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9" name="Straight Connector 8">
            <a:extLst>
              <a:ext uri="{FF2B5EF4-FFF2-40B4-BE49-F238E27FC236}">
                <a16:creationId xmlns:a16="http://schemas.microsoft.com/office/drawing/2014/main" id="{E55891F3-A5E2-4418-8950-25FA2B7312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9274002" y="4502552"/>
            <a:ext cx="2917998" cy="23554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B1FCEB1-A7E1-417C-A7EF-AA30D5A085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3500" y="-16625"/>
            <a:ext cx="2667482" cy="6874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7FBCF2A6-1F18-4B68-B5D2-5B763ED41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2923" y="-16625"/>
            <a:ext cx="1269077" cy="6874625"/>
          </a:xfrm>
          <a:custGeom>
            <a:avLst/>
            <a:gdLst>
              <a:gd name="connsiteX0" fmla="*/ 714894 w 1269077"/>
              <a:gd name="connsiteY0" fmla="*/ 0 h 6874625"/>
              <a:gd name="connsiteX1" fmla="*/ 1269077 w 1269077"/>
              <a:gd name="connsiteY1" fmla="*/ 16625 h 6874625"/>
              <a:gd name="connsiteX2" fmla="*/ 1269077 w 1269077"/>
              <a:gd name="connsiteY2" fmla="*/ 6874625 h 6874625"/>
              <a:gd name="connsiteX3" fmla="*/ 0 w 1269077"/>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269077" h="6874625">
                <a:moveTo>
                  <a:pt x="714894" y="0"/>
                </a:moveTo>
                <a:lnTo>
                  <a:pt x="1269077" y="16625"/>
                </a:lnTo>
                <a:lnTo>
                  <a:pt x="1269077" y="6874625"/>
                </a:lnTo>
                <a:lnTo>
                  <a:pt x="0" y="6874625"/>
                </a:lnTo>
                <a:close/>
              </a:path>
            </a:pathLst>
          </a:custGeom>
          <a:solidFill>
            <a:schemeClr val="accent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FF3A27FB-A693-4A75-951E-0C77CD98F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374" y="-16624"/>
            <a:ext cx="1983626" cy="6874625"/>
          </a:xfrm>
          <a:custGeom>
            <a:avLst/>
            <a:gdLst>
              <a:gd name="connsiteX0" fmla="*/ 0 w 1983626"/>
              <a:gd name="connsiteY0" fmla="*/ 0 h 6874625"/>
              <a:gd name="connsiteX1" fmla="*/ 1983626 w 1983626"/>
              <a:gd name="connsiteY1" fmla="*/ 0 h 6874625"/>
              <a:gd name="connsiteX2" fmla="*/ 1983626 w 1983626"/>
              <a:gd name="connsiteY2" fmla="*/ 6874625 h 6874625"/>
              <a:gd name="connsiteX3" fmla="*/ 1522181 w 1983626"/>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983626" h="6874625">
                <a:moveTo>
                  <a:pt x="0" y="0"/>
                </a:moveTo>
                <a:lnTo>
                  <a:pt x="1983626" y="0"/>
                </a:lnTo>
                <a:lnTo>
                  <a:pt x="1983626" y="6874625"/>
                </a:lnTo>
                <a:lnTo>
                  <a:pt x="1522181" y="6874625"/>
                </a:lnTo>
                <a:close/>
              </a:path>
            </a:pathLst>
          </a:custGeom>
          <a:solidFill>
            <a:schemeClr val="accent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2803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45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1267"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2712"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6"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25887"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92F55-AA1D-7F5C-306E-BCFF1EC2EB23}"/>
              </a:ext>
            </a:extLst>
          </p:cNvPr>
          <p:cNvSpPr>
            <a:spLocks noGrp="1"/>
          </p:cNvSpPr>
          <p:nvPr>
            <p:ph type="ctrTitle"/>
          </p:nvPr>
        </p:nvSpPr>
        <p:spPr>
          <a:xfrm>
            <a:off x="1554120" y="1020871"/>
            <a:ext cx="6960759" cy="2849671"/>
          </a:xfrm>
        </p:spPr>
        <p:txBody>
          <a:bodyPr>
            <a:normAutofit/>
          </a:bodyPr>
          <a:lstStyle/>
          <a:p>
            <a:pPr algn="l"/>
            <a:r>
              <a:rPr lang="en-US" sz="6600">
                <a:solidFill>
                  <a:srgbClr val="FFFFFF"/>
                </a:solidFill>
              </a:rPr>
              <a:t>Mindfulness</a:t>
            </a:r>
          </a:p>
        </p:txBody>
      </p:sp>
      <p:sp>
        <p:nvSpPr>
          <p:cNvPr id="3" name="Subtitle 2">
            <a:extLst>
              <a:ext uri="{FF2B5EF4-FFF2-40B4-BE49-F238E27FC236}">
                <a16:creationId xmlns:a16="http://schemas.microsoft.com/office/drawing/2014/main" id="{288CF498-FE1C-3D5A-E6BD-149EB3BC3F15}"/>
              </a:ext>
            </a:extLst>
          </p:cNvPr>
          <p:cNvSpPr>
            <a:spLocks noGrp="1"/>
          </p:cNvSpPr>
          <p:nvPr>
            <p:ph type="subTitle" idx="1"/>
          </p:nvPr>
        </p:nvSpPr>
        <p:spPr>
          <a:xfrm>
            <a:off x="1683088" y="3962088"/>
            <a:ext cx="6112077" cy="1186108"/>
          </a:xfrm>
        </p:spPr>
        <p:txBody>
          <a:bodyPr>
            <a:normAutofit/>
          </a:bodyPr>
          <a:lstStyle/>
          <a:p>
            <a:pPr algn="l"/>
            <a:r>
              <a:rPr lang="en-US" sz="2000">
                <a:solidFill>
                  <a:srgbClr val="FFFFFF">
                    <a:alpha val="70000"/>
                  </a:srgbClr>
                </a:solidFill>
              </a:rPr>
              <a:t>Sensory Grounding Skills Exercise</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92146"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41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4198885-7B02-4025-B095-6AADB85DCB5B}"/>
              </a:ext>
            </a:extLst>
          </p:cNvPr>
          <p:cNvSpPr>
            <a:spLocks noGrp="1"/>
          </p:cNvSpPr>
          <p:nvPr>
            <p:ph type="title"/>
          </p:nvPr>
        </p:nvSpPr>
        <p:spPr>
          <a:xfrm>
            <a:off x="6094855" y="1261331"/>
            <a:ext cx="3497565" cy="3002662"/>
          </a:xfrm>
        </p:spPr>
        <p:txBody>
          <a:bodyPr vert="horz" lIns="91440" tIns="45720" rIns="91440" bIns="45720" rtlCol="0" anchor="b">
            <a:normAutofit/>
          </a:bodyPr>
          <a:lstStyle/>
          <a:p>
            <a:r>
              <a:rPr lang="en-US" sz="4400" u="sng" kern="1200" dirty="0">
                <a:solidFill>
                  <a:schemeClr val="accent1"/>
                </a:solidFill>
                <a:latin typeface="+mj-lt"/>
                <a:ea typeface="+mj-ea"/>
                <a:cs typeface="+mj-cs"/>
              </a:rPr>
              <a:t>Compassion Satisfaction</a:t>
            </a:r>
          </a:p>
        </p:txBody>
      </p:sp>
      <p:sp>
        <p:nvSpPr>
          <p:cNvPr id="37" name="Isosceles Triangle 36">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a:extLst>
              <a:ext uri="{FF2B5EF4-FFF2-40B4-BE49-F238E27FC236}">
                <a16:creationId xmlns:a16="http://schemas.microsoft.com/office/drawing/2014/main" id="{E0914AFB-2BE3-4B58-A84C-AEDC770C8EE3}"/>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1440617" y="1261330"/>
            <a:ext cx="4335340" cy="4335340"/>
          </a:xfrm>
          <a:prstGeom prst="rect">
            <a:avLst/>
          </a:prstGeom>
        </p:spPr>
      </p:pic>
    </p:spTree>
    <p:extLst>
      <p:ext uri="{BB962C8B-B14F-4D97-AF65-F5344CB8AC3E}">
        <p14:creationId xmlns:p14="http://schemas.microsoft.com/office/powerpoint/2010/main" val="57297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420469-58B3-4D39-8DE2-EBDAC8052233}"/>
              </a:ext>
            </a:extLst>
          </p:cNvPr>
          <p:cNvSpPr>
            <a:spLocks noGrp="1"/>
          </p:cNvSpPr>
          <p:nvPr>
            <p:ph type="title"/>
          </p:nvPr>
        </p:nvSpPr>
        <p:spPr>
          <a:xfrm>
            <a:off x="652481" y="1382486"/>
            <a:ext cx="3547581" cy="4093028"/>
          </a:xfrm>
        </p:spPr>
        <p:txBody>
          <a:bodyPr anchor="ctr">
            <a:normAutofit/>
          </a:bodyPr>
          <a:lstStyle/>
          <a:p>
            <a:r>
              <a:rPr lang="en-US" sz="3400" u="sng"/>
              <a:t>Compassion Fatigue/Burnout</a:t>
            </a:r>
          </a:p>
        </p:txBody>
      </p:sp>
      <p:grpSp>
        <p:nvGrpSpPr>
          <p:cNvPr id="20" name="Group 19">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1" name="Straight Connector 20">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1" name="Rectangle 30">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6AE92E2-D50B-9635-8B60-3ADF5BA90EA5}"/>
              </a:ext>
            </a:extLst>
          </p:cNvPr>
          <p:cNvGraphicFramePr>
            <a:graphicFrameLocks noGrp="1"/>
          </p:cNvGraphicFramePr>
          <p:nvPr>
            <p:ph idx="1"/>
            <p:extLst>
              <p:ext uri="{D42A27DB-BD31-4B8C-83A1-F6EECF244321}">
                <p14:modId xmlns:p14="http://schemas.microsoft.com/office/powerpoint/2010/main" val="241403126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605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54E5F-1278-AF1D-1567-9E8199658610}"/>
              </a:ext>
            </a:extLst>
          </p:cNvPr>
          <p:cNvSpPr>
            <a:spLocks noGrp="1"/>
          </p:cNvSpPr>
          <p:nvPr>
            <p:ph idx="1"/>
          </p:nvPr>
        </p:nvSpPr>
        <p:spPr>
          <a:xfrm>
            <a:off x="749253" y="907143"/>
            <a:ext cx="8596668" cy="3880773"/>
          </a:xfrm>
        </p:spPr>
        <p:txBody>
          <a:bodyPr>
            <a:noAutofit/>
          </a:bodyPr>
          <a:lstStyle/>
          <a:p>
            <a:pPr marL="0" indent="0">
              <a:buNone/>
            </a:pPr>
            <a:r>
              <a:rPr lang="en-US" sz="4400" dirty="0">
                <a:solidFill>
                  <a:srgbClr val="92D050"/>
                </a:solidFill>
              </a:rPr>
              <a:t>"Instead of asking, ‘Have I worked hard enough to deserve rest?’ </a:t>
            </a:r>
          </a:p>
          <a:p>
            <a:pPr marL="0" indent="0">
              <a:buNone/>
            </a:pPr>
            <a:r>
              <a:rPr lang="en-US" sz="4400" dirty="0">
                <a:solidFill>
                  <a:srgbClr val="92D050"/>
                </a:solidFill>
              </a:rPr>
              <a:t>I've started asking, 'Have I rested enough to do my most loving, meaningful work?”</a:t>
            </a:r>
          </a:p>
          <a:p>
            <a:pPr marL="0" indent="0">
              <a:buNone/>
            </a:pPr>
            <a:endParaRPr lang="en-US" sz="2000" dirty="0">
              <a:solidFill>
                <a:srgbClr val="92D050"/>
              </a:solidFill>
            </a:endParaRPr>
          </a:p>
          <a:p>
            <a:pPr marL="0" indent="0">
              <a:buNone/>
            </a:pPr>
            <a:r>
              <a:rPr lang="en-US" sz="2000" dirty="0">
                <a:solidFill>
                  <a:srgbClr val="92D050"/>
                </a:solidFill>
              </a:rPr>
              <a:t> Nicola Jane Hobbs</a:t>
            </a:r>
          </a:p>
        </p:txBody>
      </p:sp>
    </p:spTree>
    <p:extLst>
      <p:ext uri="{BB962C8B-B14F-4D97-AF65-F5344CB8AC3E}">
        <p14:creationId xmlns:p14="http://schemas.microsoft.com/office/powerpoint/2010/main" val="137851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A34D4C-22D0-45D3-947A-9862C8F43E92}"/>
              </a:ext>
            </a:extLst>
          </p:cNvPr>
          <p:cNvSpPr>
            <a:spLocks noGrp="1"/>
          </p:cNvSpPr>
          <p:nvPr>
            <p:ph type="title"/>
          </p:nvPr>
        </p:nvSpPr>
        <p:spPr>
          <a:xfrm>
            <a:off x="1286933" y="609600"/>
            <a:ext cx="10197494" cy="1099457"/>
          </a:xfrm>
        </p:spPr>
        <p:txBody>
          <a:bodyPr>
            <a:normAutofit/>
          </a:bodyPr>
          <a:lstStyle/>
          <a:p>
            <a:r>
              <a:rPr lang="en-US" u="sng"/>
              <a:t>The Social Readjustment Rating Scale (SRRS)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5F4DFA5-5422-D9AD-5636-43A21E35E9F9}"/>
              </a:ext>
            </a:extLst>
          </p:cNvPr>
          <p:cNvGraphicFramePr>
            <a:graphicFrameLocks noGrp="1"/>
          </p:cNvGraphicFramePr>
          <p:nvPr>
            <p:ph idx="1"/>
            <p:extLst>
              <p:ext uri="{D42A27DB-BD31-4B8C-83A1-F6EECF244321}">
                <p14:modId xmlns:p14="http://schemas.microsoft.com/office/powerpoint/2010/main" val="27819862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63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C350F5D-E7DE-4F95-98A2-EDE29B581DED}"/>
              </a:ext>
            </a:extLst>
          </p:cNvPr>
          <p:cNvSpPr>
            <a:spLocks noGrp="1"/>
          </p:cNvSpPr>
          <p:nvPr>
            <p:ph type="title"/>
          </p:nvPr>
        </p:nvSpPr>
        <p:spPr>
          <a:xfrm>
            <a:off x="6094855" y="1261331"/>
            <a:ext cx="3497565" cy="3002662"/>
          </a:xfrm>
        </p:spPr>
        <p:txBody>
          <a:bodyPr vert="horz" lIns="91440" tIns="45720" rIns="91440" bIns="45720" rtlCol="0" anchor="b">
            <a:normAutofit/>
          </a:bodyPr>
          <a:lstStyle/>
          <a:p>
            <a:r>
              <a:rPr lang="en-US" sz="4400" u="sng" kern="1200">
                <a:solidFill>
                  <a:schemeClr val="accent1"/>
                </a:solidFill>
                <a:latin typeface="+mj-lt"/>
                <a:ea typeface="+mj-ea"/>
                <a:cs typeface="+mj-cs"/>
              </a:rPr>
              <a:t>Eight Dimensions of Wellness Model</a:t>
            </a:r>
          </a:p>
        </p:txBody>
      </p:sp>
      <p:sp>
        <p:nvSpPr>
          <p:cNvPr id="24" name="Isosceles Triangle 23">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Content Placeholder 6">
            <a:extLst>
              <a:ext uri="{FF2B5EF4-FFF2-40B4-BE49-F238E27FC236}">
                <a16:creationId xmlns:a16="http://schemas.microsoft.com/office/drawing/2014/main" id="{BC9309AF-D1EE-4AEC-B971-72618ADEE7D4}"/>
              </a:ext>
            </a:extLst>
          </p:cNvPr>
          <p:cNvPicPr>
            <a:picLocks noGrp="1" noChangeAspect="1"/>
          </p:cNvPicPr>
          <p:nvPr>
            <p:ph idx="1"/>
          </p:nvPr>
        </p:nvPicPr>
        <p:blipFill>
          <a:blip r:embed="rId3"/>
          <a:stretch>
            <a:fillRect/>
          </a:stretch>
        </p:blipFill>
        <p:spPr>
          <a:xfrm>
            <a:off x="1487435" y="1261330"/>
            <a:ext cx="4288521" cy="4335340"/>
          </a:xfrm>
          <a:prstGeom prst="rect">
            <a:avLst/>
          </a:prstGeom>
        </p:spPr>
      </p:pic>
    </p:spTree>
    <p:extLst>
      <p:ext uri="{BB962C8B-B14F-4D97-AF65-F5344CB8AC3E}">
        <p14:creationId xmlns:p14="http://schemas.microsoft.com/office/powerpoint/2010/main" val="195496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77334" y="609600"/>
            <a:ext cx="8596668" cy="1320800"/>
          </a:xfrm>
        </p:spPr>
        <p:txBody>
          <a:bodyPr vert="horz" lIns="91440" tIns="45720" rIns="91440" bIns="45720" rtlCol="0" anchor="t">
            <a:normAutofit/>
          </a:bodyPr>
          <a:lstStyle/>
          <a:p>
            <a:r>
              <a:rPr lang="en-US" u="sng" dirty="0"/>
              <a:t>Evaluate your coping skills</a:t>
            </a:r>
          </a:p>
        </p:txBody>
      </p:sp>
      <p:sp>
        <p:nvSpPr>
          <p:cNvPr id="3" name="Content Placeholder 2"/>
          <p:cNvSpPr>
            <a:spLocks noGrp="1"/>
          </p:cNvSpPr>
          <p:nvPr>
            <p:ph sz="half" idx="1"/>
          </p:nvPr>
        </p:nvSpPr>
        <p:spPr>
          <a:xfrm>
            <a:off x="677863" y="2161001"/>
            <a:ext cx="4183861" cy="3880610"/>
          </a:xfrm>
        </p:spPr>
        <p:txBody>
          <a:bodyPr/>
          <a:lstStyle/>
          <a:p>
            <a:pPr marL="339471" indent="-339471" defTabSz="452628">
              <a:spcBef>
                <a:spcPts val="990"/>
              </a:spcBef>
            </a:pPr>
            <a:r>
              <a:rPr lang="en-US" sz="2376" dirty="0"/>
              <a:t>Healthy</a:t>
            </a:r>
            <a:endParaRPr lang="en-US" sz="2376" kern="1200" dirty="0">
              <a:solidFill>
                <a:schemeClr val="tx1">
                  <a:lumMod val="75000"/>
                  <a:lumOff val="25000"/>
                </a:schemeClr>
              </a:solidFill>
              <a:latin typeface="+mn-lt"/>
              <a:ea typeface="+mn-ea"/>
              <a:cs typeface="+mn-cs"/>
            </a:endParaRPr>
          </a:p>
          <a:p>
            <a:pPr marL="735521" lvl="1" indent="-282893" defTabSz="452628">
              <a:spcBef>
                <a:spcPts val="990"/>
              </a:spcBef>
            </a:pPr>
            <a:r>
              <a:rPr lang="en-US" sz="1782" kern="1200" dirty="0">
                <a:solidFill>
                  <a:schemeClr val="tx1">
                    <a:lumMod val="75000"/>
                    <a:lumOff val="25000"/>
                  </a:schemeClr>
                </a:solidFill>
                <a:latin typeface="+mn-lt"/>
                <a:ea typeface="+mn-ea"/>
                <a:cs typeface="+mn-cs"/>
              </a:rPr>
              <a:t>Exercising</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Meditation</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Reading</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Taking a bath</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Socializing with friends</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Engaging in a hobby</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Listening to music</a:t>
            </a:r>
            <a:endParaRPr lang="en-US" sz="1800" dirty="0"/>
          </a:p>
        </p:txBody>
      </p:sp>
      <p:sp>
        <p:nvSpPr>
          <p:cNvPr id="4" name="Content Placeholder 3"/>
          <p:cNvSpPr>
            <a:spLocks noGrp="1"/>
          </p:cNvSpPr>
          <p:nvPr>
            <p:ph sz="half" idx="2"/>
          </p:nvPr>
        </p:nvSpPr>
        <p:spPr>
          <a:xfrm>
            <a:off x="5090315" y="2161001"/>
            <a:ext cx="4183860" cy="3880611"/>
          </a:xfrm>
        </p:spPr>
        <p:txBody>
          <a:bodyPr/>
          <a:lstStyle/>
          <a:p>
            <a:pPr marL="339471" indent="-339471" defTabSz="452628">
              <a:spcBef>
                <a:spcPts val="990"/>
              </a:spcBef>
            </a:pPr>
            <a:r>
              <a:rPr lang="en-US" sz="2376" dirty="0"/>
              <a:t>Unhealthy</a:t>
            </a:r>
            <a:endParaRPr lang="en-US" sz="2376" kern="1200" dirty="0">
              <a:solidFill>
                <a:schemeClr val="tx1">
                  <a:lumMod val="75000"/>
                  <a:lumOff val="25000"/>
                </a:schemeClr>
              </a:solidFill>
              <a:latin typeface="+mn-lt"/>
              <a:ea typeface="+mn-ea"/>
              <a:cs typeface="+mn-cs"/>
            </a:endParaRPr>
          </a:p>
          <a:p>
            <a:pPr marL="735521" lvl="1" indent="-282893" defTabSz="452628">
              <a:spcBef>
                <a:spcPts val="990"/>
              </a:spcBef>
            </a:pPr>
            <a:r>
              <a:rPr lang="en-US" sz="1782" kern="1200" dirty="0">
                <a:solidFill>
                  <a:schemeClr val="tx1">
                    <a:lumMod val="75000"/>
                    <a:lumOff val="25000"/>
                  </a:schemeClr>
                </a:solidFill>
                <a:latin typeface="+mn-lt"/>
                <a:ea typeface="+mn-ea"/>
                <a:cs typeface="+mn-cs"/>
              </a:rPr>
              <a:t>Overeating</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Drinking alcohol excessively</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Smoking</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Substance use</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Yelling</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Skipping meals</a:t>
            </a:r>
          </a:p>
          <a:p>
            <a:pPr marL="735521" lvl="1" indent="-282893" defTabSz="452628">
              <a:spcBef>
                <a:spcPts val="990"/>
              </a:spcBef>
            </a:pPr>
            <a:r>
              <a:rPr lang="en-US" sz="1782" kern="1200" dirty="0">
                <a:solidFill>
                  <a:schemeClr val="tx1">
                    <a:lumMod val="75000"/>
                    <a:lumOff val="25000"/>
                  </a:schemeClr>
                </a:solidFill>
                <a:latin typeface="+mn-lt"/>
                <a:ea typeface="+mn-ea"/>
                <a:cs typeface="+mn-cs"/>
              </a:rPr>
              <a:t>Withdrawing/isolating from others</a:t>
            </a:r>
            <a:endParaRPr lang="en-US" sz="1800" dirty="0"/>
          </a:p>
        </p:txBody>
      </p:sp>
    </p:spTree>
    <p:extLst>
      <p:ext uri="{BB962C8B-B14F-4D97-AF65-F5344CB8AC3E}">
        <p14:creationId xmlns:p14="http://schemas.microsoft.com/office/powerpoint/2010/main" val="765130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EAC5F-C760-531C-7012-3BC403612655}"/>
              </a:ext>
            </a:extLst>
          </p:cNvPr>
          <p:cNvSpPr>
            <a:spLocks noGrp="1"/>
          </p:cNvSpPr>
          <p:nvPr>
            <p:ph type="title"/>
          </p:nvPr>
        </p:nvSpPr>
        <p:spPr/>
        <p:txBody>
          <a:bodyPr/>
          <a:lstStyle/>
          <a:p>
            <a:r>
              <a:rPr lang="en-US" dirty="0"/>
              <a:t>What is Mindfulness?</a:t>
            </a:r>
          </a:p>
        </p:txBody>
      </p:sp>
      <p:sp>
        <p:nvSpPr>
          <p:cNvPr id="3" name="Content Placeholder 2">
            <a:extLst>
              <a:ext uri="{FF2B5EF4-FFF2-40B4-BE49-F238E27FC236}">
                <a16:creationId xmlns:a16="http://schemas.microsoft.com/office/drawing/2014/main" id="{18D04DCB-239D-7CB2-0FD2-81E64F6DE3F0}"/>
              </a:ext>
            </a:extLst>
          </p:cNvPr>
          <p:cNvSpPr>
            <a:spLocks noGrp="1"/>
          </p:cNvSpPr>
          <p:nvPr>
            <p:ph idx="1"/>
          </p:nvPr>
        </p:nvSpPr>
        <p:spPr/>
        <p:txBody>
          <a:bodyPr>
            <a:normAutofit/>
          </a:bodyPr>
          <a:lstStyle/>
          <a:p>
            <a:pPr marL="0" indent="0">
              <a:buNone/>
            </a:pPr>
            <a:r>
              <a:rPr lang="en-US" sz="3200" dirty="0">
                <a:solidFill>
                  <a:srgbClr val="000000"/>
                </a:solidFill>
                <a:latin typeface="merriweather" panose="020F0502020204030204" pitchFamily="2" charset="0"/>
              </a:rPr>
              <a:t>“</a:t>
            </a:r>
            <a:r>
              <a:rPr lang="en-US" sz="3200" b="0" i="0" dirty="0">
                <a:solidFill>
                  <a:srgbClr val="000000"/>
                </a:solidFill>
                <a:effectLst/>
                <a:latin typeface="merriweather" panose="020F0502020204030204" pitchFamily="2" charset="0"/>
              </a:rPr>
              <a:t>Mindfulness is awareness that arises through paying attention, on purpose, in the present moment, non-judgmentally”</a:t>
            </a:r>
          </a:p>
          <a:p>
            <a:pPr marL="0" indent="0">
              <a:lnSpc>
                <a:spcPct val="200000"/>
              </a:lnSpc>
              <a:buNone/>
            </a:pPr>
            <a:r>
              <a:rPr lang="en-US" b="0" i="0" dirty="0">
                <a:solidFill>
                  <a:srgbClr val="000000"/>
                </a:solidFill>
                <a:effectLst/>
                <a:latin typeface="merriweather" panose="020F0502020204030204" pitchFamily="2" charset="0"/>
              </a:rPr>
              <a:t>Jon Kabat-Zinn </a:t>
            </a:r>
            <a:endParaRPr lang="en-US" dirty="0"/>
          </a:p>
        </p:txBody>
      </p:sp>
    </p:spTree>
    <p:extLst>
      <p:ext uri="{BB962C8B-B14F-4D97-AF65-F5344CB8AC3E}">
        <p14:creationId xmlns:p14="http://schemas.microsoft.com/office/powerpoint/2010/main" val="31144170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1631</TotalTime>
  <Words>554</Words>
  <Application>Microsoft Office PowerPoint</Application>
  <PresentationFormat>Widescreen</PresentationFormat>
  <Paragraphs>58</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merriweather</vt:lpstr>
      <vt:lpstr>Trebuchet MS</vt:lpstr>
      <vt:lpstr>Wingdings 3</vt:lpstr>
      <vt:lpstr>Facet</vt:lpstr>
      <vt:lpstr> Taking Care of You!! </vt:lpstr>
      <vt:lpstr>Mindfulness</vt:lpstr>
      <vt:lpstr>Compassion Satisfaction</vt:lpstr>
      <vt:lpstr>Compassion Fatigue/Burnout</vt:lpstr>
      <vt:lpstr>PowerPoint Presentation</vt:lpstr>
      <vt:lpstr>The Social Readjustment Rating Scale (SRRS)</vt:lpstr>
      <vt:lpstr>Eight Dimensions of Wellness Model</vt:lpstr>
      <vt:lpstr>Evaluate your coping skills</vt:lpstr>
      <vt:lpstr>What is Mindfulness?</vt:lpstr>
      <vt:lpstr>Mindfulness Attention Awareness Scale (MAAS) </vt:lpstr>
      <vt:lpstr>Mindfulness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Self-Care for Staff</dc:title>
  <dc:creator>bunty0621@outlook.com</dc:creator>
  <cp:lastModifiedBy>Bisaha, Alicia (AHN)</cp:lastModifiedBy>
  <cp:revision>79</cp:revision>
  <cp:lastPrinted>2020-01-13T13:59:41Z</cp:lastPrinted>
  <dcterms:created xsi:type="dcterms:W3CDTF">2019-11-27T16:20:40Z</dcterms:created>
  <dcterms:modified xsi:type="dcterms:W3CDTF">2023-09-27T22:49:59Z</dcterms:modified>
</cp:coreProperties>
</file>