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3"/>
  </p:notesMasterIdLst>
  <p:handoutMasterIdLst>
    <p:handoutMasterId r:id="rId44"/>
  </p:handoutMasterIdLst>
  <p:sldIdLst>
    <p:sldId id="256" r:id="rId2"/>
    <p:sldId id="258" r:id="rId3"/>
    <p:sldId id="260" r:id="rId4"/>
    <p:sldId id="261" r:id="rId5"/>
    <p:sldId id="262" r:id="rId6"/>
    <p:sldId id="263" r:id="rId7"/>
    <p:sldId id="257" r:id="rId8"/>
    <p:sldId id="785" r:id="rId9"/>
    <p:sldId id="792" r:id="rId10"/>
    <p:sldId id="786" r:id="rId11"/>
    <p:sldId id="784" r:id="rId12"/>
    <p:sldId id="800" r:id="rId13"/>
    <p:sldId id="788" r:id="rId14"/>
    <p:sldId id="283" r:id="rId15"/>
    <p:sldId id="292" r:id="rId16"/>
    <p:sldId id="1945" r:id="rId17"/>
    <p:sldId id="290" r:id="rId18"/>
    <p:sldId id="286" r:id="rId19"/>
    <p:sldId id="733" r:id="rId20"/>
    <p:sldId id="782" r:id="rId21"/>
    <p:sldId id="1944" r:id="rId22"/>
    <p:sldId id="1940" r:id="rId23"/>
    <p:sldId id="1942" r:id="rId24"/>
    <p:sldId id="1943" r:id="rId25"/>
    <p:sldId id="1931" r:id="rId26"/>
    <p:sldId id="1939" r:id="rId27"/>
    <p:sldId id="780" r:id="rId28"/>
    <p:sldId id="801" r:id="rId29"/>
    <p:sldId id="264" r:id="rId30"/>
    <p:sldId id="1938" r:id="rId31"/>
    <p:sldId id="805" r:id="rId32"/>
    <p:sldId id="1926" r:id="rId33"/>
    <p:sldId id="1927" r:id="rId34"/>
    <p:sldId id="1932" r:id="rId35"/>
    <p:sldId id="1933" r:id="rId36"/>
    <p:sldId id="1934" r:id="rId37"/>
    <p:sldId id="1936" r:id="rId38"/>
    <p:sldId id="1935" r:id="rId39"/>
    <p:sldId id="1937" r:id="rId40"/>
    <p:sldId id="791" r:id="rId41"/>
    <p:sldId id="265" r:id="rId42"/>
  </p:sldIdLst>
  <p:sldSz cx="12192000" cy="6858000"/>
  <p:notesSz cx="7019925" cy="9305925"/>
  <p:custDataLst>
    <p:tags r:id="rId4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387B936C-37E1-4F4B-8374-3D1E11FF9EFF}">
          <p14:sldIdLst>
            <p14:sldId id="256"/>
            <p14:sldId id="258"/>
            <p14:sldId id="260"/>
            <p14:sldId id="261"/>
            <p14:sldId id="262"/>
            <p14:sldId id="263"/>
            <p14:sldId id="257"/>
            <p14:sldId id="785"/>
            <p14:sldId id="792"/>
            <p14:sldId id="786"/>
            <p14:sldId id="784"/>
            <p14:sldId id="800"/>
            <p14:sldId id="788"/>
            <p14:sldId id="283"/>
            <p14:sldId id="292"/>
            <p14:sldId id="1945"/>
            <p14:sldId id="290"/>
            <p14:sldId id="286"/>
            <p14:sldId id="733"/>
            <p14:sldId id="782"/>
            <p14:sldId id="1944"/>
            <p14:sldId id="1940"/>
            <p14:sldId id="1942"/>
            <p14:sldId id="1943"/>
            <p14:sldId id="1931"/>
            <p14:sldId id="1939"/>
            <p14:sldId id="780"/>
            <p14:sldId id="801"/>
            <p14:sldId id="264"/>
            <p14:sldId id="1938"/>
            <p14:sldId id="805"/>
            <p14:sldId id="1926"/>
            <p14:sldId id="1927"/>
            <p14:sldId id="1932"/>
            <p14:sldId id="1933"/>
            <p14:sldId id="1934"/>
            <p14:sldId id="1936"/>
            <p14:sldId id="1935"/>
            <p14:sldId id="1937"/>
            <p14:sldId id="791"/>
            <p14:sldId id="265"/>
          </p14:sldIdLst>
        </p14:section>
      </p14:sectionLst>
    </p:ex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0" userDrawn="1">
          <p15:clr>
            <a:srgbClr val="A4A3A4"/>
          </p15:clr>
        </p15:guide>
        <p15:guide id="2" pos="2188" userDrawn="1">
          <p15:clr>
            <a:srgbClr val="A4A3A4"/>
          </p15:clr>
        </p15:guide>
        <p15:guide id="3" orient="horz" pos="2931">
          <p15:clr>
            <a:srgbClr val="A4A3A4"/>
          </p15:clr>
        </p15:guide>
        <p15:guide id="4"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8F"/>
    <a:srgbClr val="EBC900"/>
    <a:srgbClr val="B1DEF8"/>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1" autoAdjust="0"/>
    <p:restoredTop sz="96719" autoAdjust="0"/>
  </p:normalViewPr>
  <p:slideViewPr>
    <p:cSldViewPr>
      <p:cViewPr varScale="1">
        <p:scale>
          <a:sx n="110" d="100"/>
          <a:sy n="110" d="100"/>
        </p:scale>
        <p:origin x="846" y="-132"/>
      </p:cViewPr>
      <p:guideLst>
        <p:guide orient="horz" pos="2112"/>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1932"/>
    </p:cViewPr>
  </p:sorterViewPr>
  <p:notesViewPr>
    <p:cSldViewPr>
      <p:cViewPr varScale="1">
        <p:scale>
          <a:sx n="85" d="100"/>
          <a:sy n="85" d="100"/>
        </p:scale>
        <p:origin x="-3018" y="-84"/>
      </p:cViewPr>
      <p:guideLst>
        <p:guide orient="horz" pos="2920"/>
        <p:guide pos="2188"/>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Beth, Sarah" userId="ea15512b-4ab0-4a1d-a13e-16f23a0919c4" providerId="ADAL" clId="{F436CFBC-36A9-4F4A-8274-A84E8D5643CC}"/>
    <pc:docChg chg="modSld">
      <pc:chgData name="McBeth, Sarah" userId="ea15512b-4ab0-4a1d-a13e-16f23a0919c4" providerId="ADAL" clId="{F436CFBC-36A9-4F4A-8274-A84E8D5643CC}" dt="2023-11-20T21:53:03.620" v="3" actId="1076"/>
      <pc:docMkLst>
        <pc:docMk/>
      </pc:docMkLst>
      <pc:sldChg chg="modSp mod">
        <pc:chgData name="McBeth, Sarah" userId="ea15512b-4ab0-4a1d-a13e-16f23a0919c4" providerId="ADAL" clId="{F436CFBC-36A9-4F4A-8274-A84E8D5643CC}" dt="2023-11-20T21:51:02.251" v="2" actId="255"/>
        <pc:sldMkLst>
          <pc:docMk/>
          <pc:sldMk cId="912916320" sldId="256"/>
        </pc:sldMkLst>
        <pc:spChg chg="mod">
          <ac:chgData name="McBeth, Sarah" userId="ea15512b-4ab0-4a1d-a13e-16f23a0919c4" providerId="ADAL" clId="{F436CFBC-36A9-4F4A-8274-A84E8D5643CC}" dt="2023-11-20T21:51:02.251" v="2" actId="255"/>
          <ac:spMkLst>
            <pc:docMk/>
            <pc:sldMk cId="912916320" sldId="256"/>
            <ac:spMk id="2" creationId="{00A018BF-E9A6-9D44-F2CA-CE82A3F787A1}"/>
          </ac:spMkLst>
        </pc:spChg>
      </pc:sldChg>
      <pc:sldChg chg="modSp mod">
        <pc:chgData name="McBeth, Sarah" userId="ea15512b-4ab0-4a1d-a13e-16f23a0919c4" providerId="ADAL" clId="{F436CFBC-36A9-4F4A-8274-A84E8D5643CC}" dt="2023-11-20T21:53:03.620" v="3" actId="1076"/>
        <pc:sldMkLst>
          <pc:docMk/>
          <pc:sldMk cId="0" sldId="733"/>
        </pc:sldMkLst>
        <pc:spChg chg="mod">
          <ac:chgData name="McBeth, Sarah" userId="ea15512b-4ab0-4a1d-a13e-16f23a0919c4" providerId="ADAL" clId="{F436CFBC-36A9-4F4A-8274-A84E8D5643CC}" dt="2023-11-20T21:53:03.620" v="3" actId="1076"/>
          <ac:spMkLst>
            <pc:docMk/>
            <pc:sldMk cId="0" sldId="733"/>
            <ac:spMk id="33795" creationId="{99ACC7A1-4569-9CC6-68CB-0070B6C6850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650" cy="465138"/>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3976689" y="0"/>
            <a:ext cx="3041650" cy="465138"/>
          </a:xfrm>
          <a:prstGeom prst="rect">
            <a:avLst/>
          </a:prstGeom>
        </p:spPr>
        <p:txBody>
          <a:bodyPr vert="horz" lIns="91427" tIns="45714" rIns="91427" bIns="45714" rtlCol="0"/>
          <a:lstStyle>
            <a:lvl1pPr algn="r">
              <a:defRPr sz="1200"/>
            </a:lvl1pPr>
          </a:lstStyle>
          <a:p>
            <a:fld id="{F35BE3A8-653D-40A8-B4BC-B35F17B2384A}" type="datetimeFigureOut">
              <a:rPr lang="en-US" smtClean="0"/>
              <a:t>11/20/2023</a:t>
            </a:fld>
            <a:endParaRPr lang="en-US"/>
          </a:p>
        </p:txBody>
      </p:sp>
      <p:sp>
        <p:nvSpPr>
          <p:cNvPr id="4" name="Footer Placeholder 3"/>
          <p:cNvSpPr>
            <a:spLocks noGrp="1"/>
          </p:cNvSpPr>
          <p:nvPr>
            <p:ph type="ftr" sz="quarter" idx="2"/>
          </p:nvPr>
        </p:nvSpPr>
        <p:spPr>
          <a:xfrm>
            <a:off x="1" y="8839200"/>
            <a:ext cx="3041650" cy="465138"/>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6689" y="8839200"/>
            <a:ext cx="3041650" cy="465138"/>
          </a:xfrm>
          <a:prstGeom prst="rect">
            <a:avLst/>
          </a:prstGeom>
        </p:spPr>
        <p:txBody>
          <a:bodyPr vert="horz" lIns="91427" tIns="45714" rIns="91427" bIns="45714" rtlCol="0" anchor="b"/>
          <a:lstStyle>
            <a:lvl1pPr algn="r">
              <a:defRPr sz="1200"/>
            </a:lvl1pPr>
          </a:lstStyle>
          <a:p>
            <a:fld id="{317C957D-2F9A-4736-A075-FCB3E6B722D6}" type="slidenum">
              <a:rPr lang="en-US" smtClean="0"/>
              <a:t>‹#›</a:t>
            </a:fld>
            <a:endParaRPr lang="en-US"/>
          </a:p>
        </p:txBody>
      </p:sp>
    </p:spTree>
    <p:extLst>
      <p:ext uri="{BB962C8B-B14F-4D97-AF65-F5344CB8AC3E}">
        <p14:creationId xmlns:p14="http://schemas.microsoft.com/office/powerpoint/2010/main" val="2494023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5" tIns="46638" rIns="93275" bIns="46638" numCol="1" anchor="t" anchorCtr="0" compatLnSpc="1">
            <a:prstTxWarp prst="textNoShape">
              <a:avLst/>
            </a:prstTxWarp>
          </a:bodyPr>
          <a:lstStyle>
            <a:lvl1pPr eaLnBrk="1" hangingPunct="1">
              <a:defRPr sz="1200"/>
            </a:lvl1pPr>
          </a:lstStyle>
          <a:p>
            <a:pPr>
              <a:defRPr/>
            </a:pPr>
            <a:endParaRPr lang="en-US"/>
          </a:p>
        </p:txBody>
      </p:sp>
      <p:sp>
        <p:nvSpPr>
          <p:cNvPr id="29699" name="Rectangle 3"/>
          <p:cNvSpPr>
            <a:spLocks noGrp="1" noChangeArrowheads="1"/>
          </p:cNvSpPr>
          <p:nvPr>
            <p:ph type="dt" idx="1"/>
          </p:nvPr>
        </p:nvSpPr>
        <p:spPr bwMode="auto">
          <a:xfrm>
            <a:off x="3976335" y="0"/>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5" tIns="46638" rIns="93275" bIns="46638" numCol="1" anchor="t" anchorCtr="0" compatLnSpc="1">
            <a:prstTxWarp prst="textNoShape">
              <a:avLst/>
            </a:prstTxWarp>
          </a:bodyPr>
          <a:lstStyle>
            <a:lvl1pPr algn="r" eaLnBrk="1" hangingPunct="1">
              <a:defRPr sz="1200"/>
            </a:lvl1pPr>
          </a:lstStyle>
          <a:p>
            <a:pPr>
              <a:defRPr/>
            </a:pPr>
            <a:endParaRPr lang="en-US"/>
          </a:p>
        </p:txBody>
      </p:sp>
      <p:sp>
        <p:nvSpPr>
          <p:cNvPr id="44036" name="Rectangle 4"/>
          <p:cNvSpPr>
            <a:spLocks noGrp="1" noRot="1" noChangeAspect="1" noChangeArrowheads="1" noTextEdit="1"/>
          </p:cNvSpPr>
          <p:nvPr>
            <p:ph type="sldImg" idx="2"/>
          </p:nvPr>
        </p:nvSpPr>
        <p:spPr bwMode="auto">
          <a:xfrm>
            <a:off x="411163" y="700088"/>
            <a:ext cx="6197600" cy="3487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2" name="Rectangle 6"/>
          <p:cNvSpPr>
            <a:spLocks noGrp="1" noChangeArrowheads="1"/>
          </p:cNvSpPr>
          <p:nvPr>
            <p:ph type="ftr" sz="quarter" idx="4"/>
          </p:nvPr>
        </p:nvSpPr>
        <p:spPr bwMode="auto">
          <a:xfrm>
            <a:off x="1" y="8839014"/>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5" tIns="46638" rIns="93275" bIns="46638" numCol="1" anchor="b" anchorCtr="0" compatLnSpc="1">
            <a:prstTxWarp prst="textNoShape">
              <a:avLst/>
            </a:prstTxWarp>
          </a:bodyPr>
          <a:lstStyle>
            <a:lvl1pPr eaLnBrk="1" hangingPunct="1">
              <a:defRPr sz="1200"/>
            </a:lvl1pPr>
          </a:lstStyle>
          <a:p>
            <a:pPr>
              <a:defRPr/>
            </a:pPr>
            <a:endParaRPr lang="en-US"/>
          </a:p>
        </p:txBody>
      </p:sp>
      <p:sp>
        <p:nvSpPr>
          <p:cNvPr id="29703" name="Rectangle 7"/>
          <p:cNvSpPr>
            <a:spLocks noGrp="1" noChangeArrowheads="1"/>
          </p:cNvSpPr>
          <p:nvPr>
            <p:ph type="sldNum" sz="quarter" idx="5"/>
          </p:nvPr>
        </p:nvSpPr>
        <p:spPr bwMode="auto">
          <a:xfrm>
            <a:off x="3976335" y="8839014"/>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5" tIns="46638" rIns="93275" bIns="46638" numCol="1" anchor="b" anchorCtr="0" compatLnSpc="1">
            <a:prstTxWarp prst="textNoShape">
              <a:avLst/>
            </a:prstTxWarp>
          </a:bodyPr>
          <a:lstStyle>
            <a:lvl1pPr algn="r" eaLnBrk="1" hangingPunct="1">
              <a:defRPr sz="1200"/>
            </a:lvl1pPr>
          </a:lstStyle>
          <a:p>
            <a:pPr>
              <a:defRPr/>
            </a:pPr>
            <a:fld id="{94C1AC4C-333A-4DDD-86AA-AC82744EC8FC}" type="slidenum">
              <a:rPr lang="en-US"/>
              <a:pPr>
                <a:defRPr/>
              </a:pPr>
              <a:t>‹#›</a:t>
            </a:fld>
            <a:endParaRPr lang="en-US"/>
          </a:p>
        </p:txBody>
      </p:sp>
    </p:spTree>
    <p:extLst>
      <p:ext uri="{BB962C8B-B14F-4D97-AF65-F5344CB8AC3E}">
        <p14:creationId xmlns:p14="http://schemas.microsoft.com/office/powerpoint/2010/main" val="717175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BlinkMacSystemFont"/>
              </a:rPr>
              <a:t>life expectancy of adults with HIV infection may be near that of life expectancy of individuals without HIV infection, but greater attention is needed to prevention of comorbidities among individuals with HIV infection.</a:t>
            </a:r>
            <a:endParaRPr lang="en-US" dirty="0"/>
          </a:p>
        </p:txBody>
      </p:sp>
      <p:sp>
        <p:nvSpPr>
          <p:cNvPr id="4" name="Slide Number Placeholder 3"/>
          <p:cNvSpPr>
            <a:spLocks noGrp="1"/>
          </p:cNvSpPr>
          <p:nvPr>
            <p:ph type="sldNum" sz="quarter" idx="5"/>
          </p:nvPr>
        </p:nvSpPr>
        <p:spPr/>
        <p:txBody>
          <a:bodyPr/>
          <a:lstStyle/>
          <a:p>
            <a:fld id="{82F62B96-87B0-4E45-8657-647779AF0500}" type="slidenum">
              <a:rPr lang="en-US" smtClean="0"/>
              <a:t>14</a:t>
            </a:fld>
            <a:endParaRPr lang="en-US"/>
          </a:p>
        </p:txBody>
      </p:sp>
    </p:spTree>
    <p:extLst>
      <p:ext uri="{BB962C8B-B14F-4D97-AF65-F5344CB8AC3E}">
        <p14:creationId xmlns:p14="http://schemas.microsoft.com/office/powerpoint/2010/main" val="274142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is polypharmacy? </a:t>
            </a:r>
          </a:p>
          <a:p>
            <a:pPr marL="0" lvl="0" indent="0" algn="l" rtl="0">
              <a:spcBef>
                <a:spcPts val="0"/>
              </a:spcBef>
              <a:spcAft>
                <a:spcPts val="0"/>
              </a:spcAft>
              <a:buNone/>
            </a:pPr>
            <a:r>
              <a:rPr lang="en-US" dirty="0"/>
              <a:t>Not well-defined. No consensus definition. One review with 24 different definitions</a:t>
            </a:r>
          </a:p>
          <a:p>
            <a:pPr marL="0" lvl="0" indent="0" algn="l" rtl="0">
              <a:spcBef>
                <a:spcPts val="0"/>
              </a:spcBef>
              <a:spcAft>
                <a:spcPts val="0"/>
              </a:spcAft>
              <a:buNone/>
            </a:pPr>
            <a:r>
              <a:rPr lang="en-US" dirty="0"/>
              <a:t>WHO 5+  - doesn’t define hospital vs ambulatory.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33333"/>
                </a:solidFill>
                <a:effectLst/>
                <a:latin typeface="Georgia" panose="02040502050405020303" pitchFamily="18" charset="0"/>
              </a:rPr>
              <a:t>(GEPPO) is a new prospective observational </a:t>
            </a:r>
            <a:r>
              <a:rPr lang="en-US" b="0" i="0" dirty="0" err="1">
                <a:solidFill>
                  <a:srgbClr val="333333"/>
                </a:solidFill>
                <a:effectLst/>
                <a:latin typeface="Georgia" panose="02040502050405020303" pitchFamily="18" charset="0"/>
              </a:rPr>
              <a:t>multicentre</a:t>
            </a:r>
            <a:r>
              <a:rPr lang="en-US" b="0" i="0" dirty="0">
                <a:solidFill>
                  <a:srgbClr val="333333"/>
                </a:solidFill>
                <a:effectLst/>
                <a:latin typeface="Georgia" panose="02040502050405020303" pitchFamily="18" charset="0"/>
              </a:rPr>
              <a:t> cohort consisting of all the HIV-positive geriatric patients being treated at 10 clinics in Italy (1200+) patients</a:t>
            </a:r>
            <a:endParaRPr lang="en-US" dirty="0"/>
          </a:p>
          <a:p>
            <a:r>
              <a:rPr lang="en-US" dirty="0"/>
              <a:t>MM= 2 or more NCD diagnosis</a:t>
            </a:r>
          </a:p>
          <a:p>
            <a:r>
              <a:rPr lang="en-US" dirty="0"/>
              <a:t>PP = 5 or more meds (not ART) </a:t>
            </a:r>
          </a:p>
        </p:txBody>
      </p:sp>
      <p:sp>
        <p:nvSpPr>
          <p:cNvPr id="4" name="Slide Number Placeholder 3"/>
          <p:cNvSpPr>
            <a:spLocks noGrp="1"/>
          </p:cNvSpPr>
          <p:nvPr>
            <p:ph type="sldNum" sz="quarter" idx="5"/>
          </p:nvPr>
        </p:nvSpPr>
        <p:spPr/>
        <p:txBody>
          <a:bodyPr/>
          <a:lstStyle/>
          <a:p>
            <a:fld id="{82F62B96-87B0-4E45-8657-647779AF0500}" type="slidenum">
              <a:rPr lang="en-US" smtClean="0"/>
              <a:t>17</a:t>
            </a:fld>
            <a:endParaRPr lang="en-US"/>
          </a:p>
        </p:txBody>
      </p:sp>
    </p:spTree>
    <p:extLst>
      <p:ext uri="{BB962C8B-B14F-4D97-AF65-F5344CB8AC3E}">
        <p14:creationId xmlns:p14="http://schemas.microsoft.com/office/powerpoint/2010/main" val="350529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C1F1FD8C-25F3-D88D-41DA-8B26B3E79C74}"/>
              </a:ext>
            </a:extLst>
          </p:cNvPr>
          <p:cNvSpPr>
            <a:spLocks noGrp="1" noRot="1" noChangeAspect="1" noTextEdit="1"/>
          </p:cNvSpPr>
          <p:nvPr>
            <p:ph type="sldImg"/>
          </p:nvPr>
        </p:nvSpPr>
        <p:spPr>
          <a:ln/>
        </p:spPr>
      </p:sp>
      <p:sp>
        <p:nvSpPr>
          <p:cNvPr id="137219" name="Notes Placeholder 2">
            <a:extLst>
              <a:ext uri="{FF2B5EF4-FFF2-40B4-BE49-F238E27FC236}">
                <a16:creationId xmlns:a16="http://schemas.microsoft.com/office/drawing/2014/main" id="{E03CC10C-7EF3-B689-52AE-A974045436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latin typeface="Arial" panose="020B0604020202020204" pitchFamily="34" charset="0"/>
              </a:rPr>
              <a:t>HBV, hepatitis B virus; HCV, hepatitis C virus; HPV, human papillomavirus.</a:t>
            </a:r>
          </a:p>
          <a:p>
            <a:endParaRPr lang="en-US" altLang="en-US" i="1">
              <a:latin typeface="Arial" panose="020B0604020202020204" pitchFamily="34" charset="0"/>
            </a:endParaRPr>
          </a:p>
          <a:p>
            <a:r>
              <a:rPr lang="en-US" altLang="en-US">
                <a:latin typeface="Arial" panose="020B0604020202020204" pitchFamily="34" charset="0"/>
              </a:rPr>
              <a:t>Beyond selecting the most appropriate antiretroviral regimen, there are many other health maintenance/management practices that are necessary for your older patients with HIV. You have to develop strategies to help your patients adhere to their HIV medications, although older patients with HIV tend to adhere to antiretroviral therapy better than younger patients. Advising patients on smoking cessation, maintaining normal weight, exercise, reducing alcohol intake—these are all common sense recommendations for everyone, with HIV or without HIV.</a:t>
            </a:r>
          </a:p>
          <a:p>
            <a:r>
              <a:rPr lang="en-US" altLang="en-US">
                <a:latin typeface="Arial" panose="020B0604020202020204" pitchFamily="34" charset="0"/>
              </a:rPr>
              <a:t> </a:t>
            </a:r>
          </a:p>
          <a:p>
            <a:r>
              <a:rPr lang="en-US" altLang="en-US">
                <a:latin typeface="Arial" panose="020B0604020202020204" pitchFamily="34" charset="0"/>
              </a:rPr>
              <a:t>You have to provide hepatitis and HPV vaccinations, as indicated. Advise patients on preventing sun exposure because of increased risk of skin cancers. Periodic screening is also necessary, including annual cervical and anal Pap smears as indicated, colonoscopy at and after 50 years of age, and breast cancer screening for women. Prostate cancer screening risks and benefits also should be discussed with men 50 years of age or older.</a:t>
            </a:r>
          </a:p>
          <a:p>
            <a:r>
              <a:rPr lang="en-US" altLang="en-US">
                <a:latin typeface="Arial" panose="020B0604020202020204" pitchFamily="34" charset="0"/>
              </a:rPr>
              <a:t> </a:t>
            </a:r>
          </a:p>
          <a:p>
            <a:r>
              <a:rPr lang="en-US" altLang="en-US">
                <a:latin typeface="Arial" panose="020B0604020202020204" pitchFamily="34" charset="0"/>
              </a:rPr>
              <a:t>If the patient is hepatitis B virus positive or hepatitis C virus positive with advanced liver disease, even if they have been cured of the hepatitis C, they need to be screened periodically for liver cancer.</a:t>
            </a:r>
          </a:p>
          <a:p>
            <a:endParaRPr lang="en-US" altLang="en-US" i="1">
              <a:latin typeface="Arial" panose="020B0604020202020204" pitchFamily="34" charset="0"/>
            </a:endParaRPr>
          </a:p>
        </p:txBody>
      </p:sp>
      <p:sp>
        <p:nvSpPr>
          <p:cNvPr id="137220" name="Slide Number Placeholder 3">
            <a:extLst>
              <a:ext uri="{FF2B5EF4-FFF2-40B4-BE49-F238E27FC236}">
                <a16:creationId xmlns:a16="http://schemas.microsoft.com/office/drawing/2014/main" id="{05C90A27-10C6-2807-4704-36434AA546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F71D87E-4F60-44EC-9B44-799D84FA5EEF}" type="slidenum">
              <a:rPr lang="en-US" altLang="en-US">
                <a:latin typeface="Arial" panose="020B0604020202020204" pitchFamily="34" charset="0"/>
              </a:rPr>
              <a:pPr/>
              <a:t>27</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232F1-1202-2447-A692-117F059B4336}" type="slidenum">
              <a:rPr lang="en-US" smtClean="0"/>
              <a:t>32</a:t>
            </a:fld>
            <a:endParaRPr lang="en-US"/>
          </a:p>
        </p:txBody>
      </p:sp>
    </p:spTree>
    <p:extLst>
      <p:ext uri="{BB962C8B-B14F-4D97-AF65-F5344CB8AC3E}">
        <p14:creationId xmlns:p14="http://schemas.microsoft.com/office/powerpoint/2010/main" val="672148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17600" y="1968380"/>
            <a:ext cx="10363200" cy="1994021"/>
          </a:xfrm>
          <a:prstGeom prst="rect">
            <a:avLst/>
          </a:prstGeom>
        </p:spPr>
        <p:txBody>
          <a:bodyPr/>
          <a:lstStyle>
            <a:lvl1pPr>
              <a:defRPr>
                <a:solidFill>
                  <a:srgbClr val="0B4094"/>
                </a:solidFill>
                <a:latin typeface="+mj-lt"/>
              </a:defRPr>
            </a:lvl1pPr>
          </a:lstStyle>
          <a:p>
            <a:r>
              <a:rPr lang="en-US" dirty="0"/>
              <a:t>Click to edit Master title style</a:t>
            </a:r>
          </a:p>
        </p:txBody>
      </p:sp>
      <p:sp>
        <p:nvSpPr>
          <p:cNvPr id="3" name="Subtitle 2"/>
          <p:cNvSpPr>
            <a:spLocks noGrp="1"/>
          </p:cNvSpPr>
          <p:nvPr>
            <p:ph type="subTitle" idx="1"/>
          </p:nvPr>
        </p:nvSpPr>
        <p:spPr>
          <a:xfrm>
            <a:off x="1828800" y="4419600"/>
            <a:ext cx="8534400" cy="1752600"/>
          </a:xfrm>
          <a:prstGeom prst="rect">
            <a:avLst/>
          </a:prstGeom>
        </p:spPr>
        <p:txBody>
          <a:bodyPr/>
          <a:lstStyle>
            <a:lvl1pPr marL="0" indent="0" algn="ctr">
              <a:buNone/>
              <a:defRPr>
                <a:solidFill>
                  <a:srgbClr val="25408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0F07559F-B460-4081-B504-D9BAE62CBC3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133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F221-7384-44D8-AC5E-728F540BBC4F}"/>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Footer Placeholder 2">
            <a:extLst>
              <a:ext uri="{FF2B5EF4-FFF2-40B4-BE49-F238E27FC236}">
                <a16:creationId xmlns:a16="http://schemas.microsoft.com/office/drawing/2014/main" id="{B96A72D6-7F0D-43FD-860C-9DB3D0A48AFB}"/>
              </a:ext>
            </a:extLst>
          </p:cNvPr>
          <p:cNvSpPr>
            <a:spLocks noGrp="1"/>
          </p:cNvSpPr>
          <p:nvPr>
            <p:ph type="ftr" sz="quarter" idx="10"/>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AB5A3EB3-D4CF-4176-9C91-22D76E437533}"/>
              </a:ext>
            </a:extLst>
          </p:cNvPr>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57076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0524C-BE03-42F8-B447-01166A404FB3}"/>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Footer Placeholder 2">
            <a:extLst>
              <a:ext uri="{FF2B5EF4-FFF2-40B4-BE49-F238E27FC236}">
                <a16:creationId xmlns:a16="http://schemas.microsoft.com/office/drawing/2014/main" id="{E261ED4C-8BA0-4ACD-A745-9FE78EE70A29}"/>
              </a:ext>
            </a:extLst>
          </p:cNvPr>
          <p:cNvSpPr>
            <a:spLocks noGrp="1"/>
          </p:cNvSpPr>
          <p:nvPr>
            <p:ph type="ftr" sz="quarter" idx="10"/>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40A1FDCA-CD00-4701-95CB-017DB5066CC3}"/>
              </a:ext>
            </a:extLst>
          </p:cNvPr>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3099740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E7580-7FEF-4FB8-9A79-BF9538392AEC}"/>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Footer Placeholder 2">
            <a:extLst>
              <a:ext uri="{FF2B5EF4-FFF2-40B4-BE49-F238E27FC236}">
                <a16:creationId xmlns:a16="http://schemas.microsoft.com/office/drawing/2014/main" id="{DFFDAB8E-D52C-4DB1-A447-4084557E739F}"/>
              </a:ext>
            </a:extLst>
          </p:cNvPr>
          <p:cNvSpPr>
            <a:spLocks noGrp="1"/>
          </p:cNvSpPr>
          <p:nvPr>
            <p:ph type="ftr" sz="quarter" idx="10"/>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AC8FA707-019F-47B3-AFD0-AD85A20D0D44}"/>
              </a:ext>
            </a:extLst>
          </p:cNvPr>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3699932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1191600" y="1831451"/>
            <a:ext cx="8616800" cy="4736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Clr>
                <a:schemeClr val="accent6"/>
              </a:buClr>
              <a:buSzPts val="1800"/>
              <a:buChar char="▷"/>
              <a:defRPr>
                <a:solidFill>
                  <a:schemeClr val="dk1"/>
                </a:solidFill>
              </a:defRPr>
            </a:lvl1pPr>
            <a:lvl2pPr marL="1219170" lvl="1" indent="-507987">
              <a:spcBef>
                <a:spcPts val="0"/>
              </a:spcBef>
              <a:spcAft>
                <a:spcPts val="0"/>
              </a:spcAft>
              <a:buClr>
                <a:schemeClr val="dk1"/>
              </a:buClr>
              <a:buSzPts val="2400"/>
              <a:buChar char="○"/>
              <a:defRPr>
                <a:solidFill>
                  <a:schemeClr val="dk1"/>
                </a:solidFill>
              </a:defRPr>
            </a:lvl2pPr>
            <a:lvl3pPr marL="1828754" lvl="2" indent="-507987">
              <a:spcBef>
                <a:spcPts val="0"/>
              </a:spcBef>
              <a:spcAft>
                <a:spcPts val="0"/>
              </a:spcAft>
              <a:buClr>
                <a:schemeClr val="dk1"/>
              </a:buClr>
              <a:buSzPts val="2400"/>
              <a:buChar char="■"/>
              <a:defRPr>
                <a:solidFill>
                  <a:schemeClr val="dk1"/>
                </a:solidFill>
              </a:defRPr>
            </a:lvl3pPr>
            <a:lvl4pPr marL="2438339" lvl="3" indent="-507987">
              <a:spcBef>
                <a:spcPts val="0"/>
              </a:spcBef>
              <a:spcAft>
                <a:spcPts val="0"/>
              </a:spcAft>
              <a:buClr>
                <a:schemeClr val="dk1"/>
              </a:buClr>
              <a:buSzPts val="2400"/>
              <a:buChar char="●"/>
              <a:defRPr>
                <a:solidFill>
                  <a:schemeClr val="dk1"/>
                </a:solidFill>
              </a:defRPr>
            </a:lvl4pPr>
            <a:lvl5pPr marL="3047924" lvl="4" indent="-507987">
              <a:spcBef>
                <a:spcPts val="0"/>
              </a:spcBef>
              <a:spcAft>
                <a:spcPts val="0"/>
              </a:spcAft>
              <a:buClr>
                <a:schemeClr val="dk1"/>
              </a:buClr>
              <a:buSzPts val="2400"/>
              <a:buChar char="○"/>
              <a:defRPr>
                <a:solidFill>
                  <a:schemeClr val="dk1"/>
                </a:solidFill>
              </a:defRPr>
            </a:lvl5pPr>
            <a:lvl6pPr marL="3657509" lvl="5" indent="-507987">
              <a:spcBef>
                <a:spcPts val="0"/>
              </a:spcBef>
              <a:spcAft>
                <a:spcPts val="0"/>
              </a:spcAft>
              <a:buClr>
                <a:schemeClr val="dk1"/>
              </a:buClr>
              <a:buSzPts val="2400"/>
              <a:buChar char="■"/>
              <a:defRPr>
                <a:solidFill>
                  <a:schemeClr val="dk1"/>
                </a:solidFill>
              </a:defRPr>
            </a:lvl6pPr>
            <a:lvl7pPr marL="4267093" lvl="6" indent="-507987">
              <a:spcBef>
                <a:spcPts val="0"/>
              </a:spcBef>
              <a:spcAft>
                <a:spcPts val="0"/>
              </a:spcAft>
              <a:buClr>
                <a:schemeClr val="dk1"/>
              </a:buClr>
              <a:buSzPts val="2400"/>
              <a:buChar char="●"/>
              <a:defRPr>
                <a:solidFill>
                  <a:schemeClr val="dk1"/>
                </a:solidFill>
              </a:defRPr>
            </a:lvl7pPr>
            <a:lvl8pPr marL="4876678" lvl="7" indent="-507987">
              <a:spcBef>
                <a:spcPts val="0"/>
              </a:spcBef>
              <a:spcAft>
                <a:spcPts val="0"/>
              </a:spcAft>
              <a:buClr>
                <a:schemeClr val="dk1"/>
              </a:buClr>
              <a:buSzPts val="2400"/>
              <a:buChar char="○"/>
              <a:defRPr>
                <a:solidFill>
                  <a:schemeClr val="dk1"/>
                </a:solidFill>
              </a:defRPr>
            </a:lvl8pPr>
            <a:lvl9pPr marL="5486263" lvl="8" indent="-507987">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 name="Google Shape;35;p5"/>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 name="Google Shape;36;p5"/>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p5"/>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148385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8160"/>
            <a:ext cx="10972800" cy="702861"/>
          </a:xfrm>
          <a:prstGeom prst="rect">
            <a:avLst/>
          </a:prstGeom>
        </p:spPr>
        <p:txBody>
          <a:bodyPr/>
          <a:lstStyle>
            <a:lvl1pPr>
              <a:defRPr>
                <a:solidFill>
                  <a:srgbClr val="25408F"/>
                </a:solidFill>
              </a:defRPr>
            </a:lvl1pPr>
          </a:lstStyle>
          <a:p>
            <a:r>
              <a:rPr lang="en-US" dirty="0"/>
              <a:t>Click to edit Master title style</a:t>
            </a:r>
          </a:p>
        </p:txBody>
      </p:sp>
      <p:sp>
        <p:nvSpPr>
          <p:cNvPr id="3" name="Content Placeholder 2"/>
          <p:cNvSpPr>
            <a:spLocks noGrp="1"/>
          </p:cNvSpPr>
          <p:nvPr>
            <p:ph idx="1"/>
          </p:nvPr>
        </p:nvSpPr>
        <p:spPr>
          <a:xfrm>
            <a:off x="609600" y="2286003"/>
            <a:ext cx="10972800" cy="3840163"/>
          </a:xfrm>
          <a:prstGeom prst="rect">
            <a:avLst/>
          </a:prstGeom>
        </p:spPr>
        <p:txBody>
          <a:bodyPr/>
          <a:lstStyle>
            <a:lvl1pPr>
              <a:defRPr>
                <a:solidFill>
                  <a:schemeClr val="tx1"/>
                </a:solidFill>
              </a:defRPr>
            </a:lvl1pPr>
            <a:lvl2pPr>
              <a:defRPr>
                <a:solidFill>
                  <a:srgbClr val="25408F"/>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51C76CC5-22A4-4AE5-BE33-E6B06D519986}" type="slidenum">
              <a:rPr lang="en-US"/>
              <a:pPr>
                <a:defRPr/>
              </a:pPr>
              <a:t>‹#›</a:t>
            </a:fld>
            <a:endParaRPr lang="en-US"/>
          </a:p>
        </p:txBody>
      </p:sp>
    </p:spTree>
    <p:extLst>
      <p:ext uri="{BB962C8B-B14F-4D97-AF65-F5344CB8AC3E}">
        <p14:creationId xmlns:p14="http://schemas.microsoft.com/office/powerpoint/2010/main" val="2776562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10972800" cy="8382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09600" y="2286001"/>
            <a:ext cx="5384800" cy="3840165"/>
          </a:xfrm>
          <a:prstGeom prst="rect">
            <a:avLst/>
          </a:prstGeom>
        </p:spPr>
        <p:txBody>
          <a:bodyPr/>
          <a:lstStyle>
            <a:lvl1pPr>
              <a:defRPr sz="2400"/>
            </a:lvl1pPr>
            <a:lvl2pPr>
              <a:defRPr sz="2000">
                <a:solidFill>
                  <a:srgbClr val="25408F"/>
                </a:solidFill>
              </a:defRPr>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286001"/>
            <a:ext cx="5384800" cy="3840165"/>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DEF5B0F6-9F81-44C9-AEB5-8F2734776804}" type="slidenum">
              <a:rPr lang="en-US"/>
              <a:pPr>
                <a:defRPr/>
              </a:pPr>
              <a:t>‹#›</a:t>
            </a:fld>
            <a:endParaRPr lang="en-US"/>
          </a:p>
        </p:txBody>
      </p:sp>
    </p:spTree>
    <p:extLst>
      <p:ext uri="{BB962C8B-B14F-4D97-AF65-F5344CB8AC3E}">
        <p14:creationId xmlns:p14="http://schemas.microsoft.com/office/powerpoint/2010/main" val="261369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1200" y="1752600"/>
            <a:ext cx="10972800" cy="1143000"/>
          </a:xfrm>
          <a:prstGeom prst="rect">
            <a:avLst/>
          </a:prstGeom>
        </p:spPr>
        <p:txBody>
          <a:bodyPr/>
          <a:lstStyle/>
          <a:p>
            <a:r>
              <a:rPr lang="en-US" dirty="0"/>
              <a:t>Click to edit Master title style</a:t>
            </a:r>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3791C920-049A-45E2-9F86-41C197878FC1}" type="slidenum">
              <a:rPr lang="en-US"/>
              <a:pPr>
                <a:defRPr/>
              </a:pPr>
              <a:t>‹#›</a:t>
            </a:fld>
            <a:endParaRPr lang="en-US"/>
          </a:p>
        </p:txBody>
      </p:sp>
    </p:spTree>
    <p:extLst>
      <p:ext uri="{BB962C8B-B14F-4D97-AF65-F5344CB8AC3E}">
        <p14:creationId xmlns:p14="http://schemas.microsoft.com/office/powerpoint/2010/main" val="319045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ar only">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3791C920-049A-45E2-9F86-41C197878FC1}" type="slidenum">
              <a:rPr lang="en-US"/>
              <a:pPr>
                <a:defRPr/>
              </a:pPr>
              <a:t>‹#›</a:t>
            </a:fld>
            <a:endParaRPr lang="en-US"/>
          </a:p>
        </p:txBody>
      </p:sp>
    </p:spTree>
    <p:extLst>
      <p:ext uri="{BB962C8B-B14F-4D97-AF65-F5344CB8AC3E}">
        <p14:creationId xmlns:p14="http://schemas.microsoft.com/office/powerpoint/2010/main" val="634783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F279121A-1C2D-4520-9B96-59342874B0A6}" type="slidenum">
              <a:rPr lang="en-US"/>
              <a:pPr>
                <a:defRPr/>
              </a:pPr>
              <a:t>‹#›</a:t>
            </a:fld>
            <a:endParaRPr lang="en-US"/>
          </a:p>
        </p:txBody>
      </p:sp>
    </p:spTree>
    <p:extLst>
      <p:ext uri="{BB962C8B-B14F-4D97-AF65-F5344CB8AC3E}">
        <p14:creationId xmlns:p14="http://schemas.microsoft.com/office/powerpoint/2010/main" val="1110798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8154" y="1040414"/>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066801"/>
            <a:ext cx="6815667" cy="520461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2355058"/>
            <a:ext cx="4011084" cy="39163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5"/>
          <p:cNvSpPr>
            <a:spLocks noGrp="1"/>
          </p:cNvSpPr>
          <p:nvPr>
            <p:ph type="ftr" sz="quarter" idx="11"/>
          </p:nvPr>
        </p:nvSpPr>
        <p:spPr>
          <a:xfrm>
            <a:off x="1016000" y="6416678"/>
            <a:ext cx="10566400" cy="365125"/>
          </a:xfrm>
        </p:spPr>
        <p:txBody>
          <a:bodyPr/>
          <a:lstStyle>
            <a:lvl1pPr>
              <a:defRPr/>
            </a:lvl1pPr>
          </a:lstStyle>
          <a:p>
            <a:pPr>
              <a:defRPr/>
            </a:pPr>
            <a:endParaRPr lang="en-US" dirty="0"/>
          </a:p>
        </p:txBody>
      </p:sp>
    </p:spTree>
    <p:extLst>
      <p:ext uri="{BB962C8B-B14F-4D97-AF65-F5344CB8AC3E}">
        <p14:creationId xmlns:p14="http://schemas.microsoft.com/office/powerpoint/2010/main" val="2456710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10240-04C6-477C-9AAA-71D883BD85FB}"/>
              </a:ext>
            </a:extLst>
          </p:cNvPr>
          <p:cNvSpPr>
            <a:spLocks noGrp="1"/>
          </p:cNvSpPr>
          <p:nvPr>
            <p:ph type="title"/>
          </p:nvPr>
        </p:nvSpPr>
        <p:spPr>
          <a:xfrm>
            <a:off x="838200" y="365128"/>
            <a:ext cx="10515600" cy="1325563"/>
          </a:xfrm>
          <a:prstGeom prst="rect">
            <a:avLst/>
          </a:prstGeom>
        </p:spPr>
        <p:txBody>
          <a:bodyPr/>
          <a:lstStyle/>
          <a:p>
            <a:r>
              <a:rPr lang="en-US"/>
              <a:t>Click to edit Master title style</a:t>
            </a:r>
          </a:p>
        </p:txBody>
      </p:sp>
      <p:sp>
        <p:nvSpPr>
          <p:cNvPr id="3" name="Footer Placeholder 2">
            <a:extLst>
              <a:ext uri="{FF2B5EF4-FFF2-40B4-BE49-F238E27FC236}">
                <a16:creationId xmlns:a16="http://schemas.microsoft.com/office/drawing/2014/main" id="{A30A4569-2E9F-456F-95CA-05266BFE752A}"/>
              </a:ext>
            </a:extLst>
          </p:cNvPr>
          <p:cNvSpPr>
            <a:spLocks noGrp="1"/>
          </p:cNvSpPr>
          <p:nvPr>
            <p:ph type="ftr" sz="quarter" idx="10"/>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7F76996E-9CF6-45EC-A809-9E123E32FD21}"/>
              </a:ext>
            </a:extLst>
          </p:cNvPr>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418000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9936-FA99-4A8D-A767-6B0CE64BA70B}"/>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Footer Placeholder 2">
            <a:extLst>
              <a:ext uri="{FF2B5EF4-FFF2-40B4-BE49-F238E27FC236}">
                <a16:creationId xmlns:a16="http://schemas.microsoft.com/office/drawing/2014/main" id="{31B87E87-423A-4D6F-8CC9-13E1226E0BBD}"/>
              </a:ext>
            </a:extLst>
          </p:cNvPr>
          <p:cNvSpPr>
            <a:spLocks noGrp="1"/>
          </p:cNvSpPr>
          <p:nvPr>
            <p:ph type="ftr" sz="quarter" idx="10"/>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7CDF500E-BCF4-49D1-AC84-EF3C89B219A5}"/>
              </a:ext>
            </a:extLst>
          </p:cNvPr>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688475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016000" y="6172203"/>
            <a:ext cx="10566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9347200" y="656907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en-US" dirty="0"/>
          </a:p>
        </p:txBody>
      </p:sp>
      <p:sp>
        <p:nvSpPr>
          <p:cNvPr id="2" name="Rectangle 1"/>
          <p:cNvSpPr/>
          <p:nvPr userDrawn="1"/>
        </p:nvSpPr>
        <p:spPr>
          <a:xfrm>
            <a:off x="0" y="914400"/>
            <a:ext cx="12192000" cy="84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0CB91E3C-1C7F-4CC8-83CB-BCDD65E02799}"/>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93849" y="0"/>
            <a:ext cx="2978151"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3FD32F2-D837-48F8-97D3-F9E526B6EAAB}"/>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30620" y="1"/>
            <a:ext cx="1009657" cy="914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DB41A7C-F71E-6041-1048-C86ADC70708D}"/>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l="5613" r="5613"/>
          <a:stretch/>
        </p:blipFill>
        <p:spPr bwMode="auto">
          <a:xfrm>
            <a:off x="10146774" y="5615"/>
            <a:ext cx="1435626" cy="1213585"/>
          </a:xfrm>
          <a:prstGeom prst="rect">
            <a:avLst/>
          </a:prstGeom>
          <a:noFill/>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737" r:id="rId1"/>
    <p:sldLayoutId id="2147483719" r:id="rId2"/>
    <p:sldLayoutId id="2147483721" r:id="rId3"/>
    <p:sldLayoutId id="2147483723" r:id="rId4"/>
    <p:sldLayoutId id="2147483739" r:id="rId5"/>
    <p:sldLayoutId id="2147483716" r:id="rId6"/>
    <p:sldLayoutId id="2147483724" r:id="rId7"/>
    <p:sldLayoutId id="2147483740" r:id="rId8"/>
    <p:sldLayoutId id="2147483741" r:id="rId9"/>
    <p:sldLayoutId id="2147483742" r:id="rId10"/>
    <p:sldLayoutId id="2147483743" r:id="rId11"/>
    <p:sldLayoutId id="2147483744" r:id="rId12"/>
    <p:sldLayoutId id="2147483745" r:id="rId13"/>
  </p:sldLayoutIdLst>
  <p:hf hdr="0" dt="0"/>
  <p:txStyles>
    <p:titleStyle>
      <a:lvl1pPr algn="ctr" rtl="0" eaLnBrk="0" fontAlgn="base" hangingPunct="0">
        <a:spcBef>
          <a:spcPct val="0"/>
        </a:spcBef>
        <a:spcAft>
          <a:spcPct val="0"/>
        </a:spcAft>
        <a:defRPr sz="3600" kern="1200">
          <a:solidFill>
            <a:srgbClr val="25408F"/>
          </a:solidFill>
          <a:latin typeface="+mj-lt"/>
          <a:ea typeface="+mj-ea"/>
          <a:cs typeface="Arial" pitchFamily="34" charset="0"/>
        </a:defRPr>
      </a:lvl1pPr>
      <a:lvl2pPr algn="ctr" rtl="0" eaLnBrk="0" fontAlgn="base" hangingPunct="0">
        <a:spcBef>
          <a:spcPct val="0"/>
        </a:spcBef>
        <a:spcAft>
          <a:spcPct val="0"/>
        </a:spcAft>
        <a:defRPr sz="4400">
          <a:solidFill>
            <a:srgbClr val="C00000"/>
          </a:solidFill>
          <a:latin typeface="Arial" charset="0"/>
          <a:cs typeface="Arial" charset="0"/>
        </a:defRPr>
      </a:lvl2pPr>
      <a:lvl3pPr algn="ctr" rtl="0" eaLnBrk="0" fontAlgn="base" hangingPunct="0">
        <a:spcBef>
          <a:spcPct val="0"/>
        </a:spcBef>
        <a:spcAft>
          <a:spcPct val="0"/>
        </a:spcAft>
        <a:defRPr sz="4400">
          <a:solidFill>
            <a:srgbClr val="C00000"/>
          </a:solidFill>
          <a:latin typeface="Arial" charset="0"/>
          <a:cs typeface="Arial" charset="0"/>
        </a:defRPr>
      </a:lvl3pPr>
      <a:lvl4pPr algn="ctr" rtl="0" eaLnBrk="0" fontAlgn="base" hangingPunct="0">
        <a:spcBef>
          <a:spcPct val="0"/>
        </a:spcBef>
        <a:spcAft>
          <a:spcPct val="0"/>
        </a:spcAft>
        <a:defRPr sz="4400">
          <a:solidFill>
            <a:srgbClr val="C00000"/>
          </a:solidFill>
          <a:latin typeface="Arial" charset="0"/>
          <a:cs typeface="Arial" charset="0"/>
        </a:defRPr>
      </a:lvl4pPr>
      <a:lvl5pPr algn="ctr" rtl="0" eaLnBrk="0" fontAlgn="base" hangingPunct="0">
        <a:spcBef>
          <a:spcPct val="0"/>
        </a:spcBef>
        <a:spcAft>
          <a:spcPct val="0"/>
        </a:spcAft>
        <a:defRPr sz="4400">
          <a:solidFill>
            <a:srgbClr val="C00000"/>
          </a:solidFill>
          <a:latin typeface="Arial" charset="0"/>
          <a:cs typeface="Arial" charset="0"/>
        </a:defRPr>
      </a:lvl5pPr>
      <a:lvl6pPr marL="457200" algn="ctr" rtl="0" fontAlgn="base">
        <a:spcBef>
          <a:spcPct val="0"/>
        </a:spcBef>
        <a:spcAft>
          <a:spcPct val="0"/>
        </a:spcAft>
        <a:defRPr sz="4400">
          <a:solidFill>
            <a:srgbClr val="C00000"/>
          </a:solidFill>
          <a:latin typeface="Arial" charset="0"/>
          <a:cs typeface="Arial" charset="0"/>
        </a:defRPr>
      </a:lvl6pPr>
      <a:lvl7pPr marL="914400" algn="ctr" rtl="0" fontAlgn="base">
        <a:spcBef>
          <a:spcPct val="0"/>
        </a:spcBef>
        <a:spcAft>
          <a:spcPct val="0"/>
        </a:spcAft>
        <a:defRPr sz="4400">
          <a:solidFill>
            <a:srgbClr val="C00000"/>
          </a:solidFill>
          <a:latin typeface="Arial" charset="0"/>
          <a:cs typeface="Arial" charset="0"/>
        </a:defRPr>
      </a:lvl7pPr>
      <a:lvl8pPr marL="1371600" algn="ctr" rtl="0" fontAlgn="base">
        <a:spcBef>
          <a:spcPct val="0"/>
        </a:spcBef>
        <a:spcAft>
          <a:spcPct val="0"/>
        </a:spcAft>
        <a:defRPr sz="4400">
          <a:solidFill>
            <a:srgbClr val="C00000"/>
          </a:solidFill>
          <a:latin typeface="Arial" charset="0"/>
          <a:cs typeface="Arial" charset="0"/>
        </a:defRPr>
      </a:lvl8pPr>
      <a:lvl9pPr marL="1828800" algn="ctr" rtl="0" fontAlgn="base">
        <a:spcBef>
          <a:spcPct val="0"/>
        </a:spcBef>
        <a:spcAft>
          <a:spcPct val="0"/>
        </a:spcAft>
        <a:defRPr sz="4400">
          <a:solidFill>
            <a:srgbClr val="C00000"/>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000" kern="1200">
          <a:solidFill>
            <a:srgbClr val="25408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600" kern="1200">
          <a:solidFill>
            <a:srgbClr val="25408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hyperlink" Target="#_ftnref1"/><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ww.clinicaloptions.com/hiv"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maaetc@pitt.edu" TargetMode="External"/><Relationship Id="rId2" Type="http://schemas.openxmlformats.org/officeDocument/2006/relationships/hyperlink" Target="mailto:Kjs198@pitt.edu" TargetMode="External"/><Relationship Id="rId1" Type="http://schemas.openxmlformats.org/officeDocument/2006/relationships/slideLayout" Target="../slideLayouts/slideLayout3.xml"/><Relationship Id="rId4" Type="http://schemas.openxmlformats.org/officeDocument/2006/relationships/hyperlink" Target="http://www.pamaaetc.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018BF-E9A6-9D44-F2CA-CE82A3F787A1}"/>
              </a:ext>
            </a:extLst>
          </p:cNvPr>
          <p:cNvSpPr>
            <a:spLocks noGrp="1"/>
          </p:cNvSpPr>
          <p:nvPr>
            <p:ph type="ctrTitle"/>
          </p:nvPr>
        </p:nvSpPr>
        <p:spPr>
          <a:xfrm>
            <a:off x="990600" y="2667000"/>
            <a:ext cx="10363200" cy="1994021"/>
          </a:xfrm>
        </p:spPr>
        <p:txBody>
          <a:bodyPr/>
          <a:lstStyle/>
          <a:p>
            <a:r>
              <a:rPr lang="en-US" sz="4800" dirty="0"/>
              <a:t>HIV &amp; Aging</a:t>
            </a:r>
          </a:p>
        </p:txBody>
      </p:sp>
      <p:sp>
        <p:nvSpPr>
          <p:cNvPr id="3" name="Subtitle 2">
            <a:extLst>
              <a:ext uri="{FF2B5EF4-FFF2-40B4-BE49-F238E27FC236}">
                <a16:creationId xmlns:a16="http://schemas.microsoft.com/office/drawing/2014/main" id="{AF0A4F3B-1F72-01CC-9F70-E3F9C13F5476}"/>
              </a:ext>
            </a:extLst>
          </p:cNvPr>
          <p:cNvSpPr>
            <a:spLocks noGrp="1"/>
          </p:cNvSpPr>
          <p:nvPr>
            <p:ph type="subTitle" idx="1"/>
          </p:nvPr>
        </p:nvSpPr>
        <p:spPr/>
        <p:txBody>
          <a:bodyPr/>
          <a:lstStyle/>
          <a:p>
            <a:r>
              <a:rPr lang="en-US" dirty="0"/>
              <a:t>Sarah McBeth, MD MPH</a:t>
            </a:r>
          </a:p>
          <a:p>
            <a:r>
              <a:rPr lang="en-US" dirty="0"/>
              <a:t>Clinical Assistant Professor</a:t>
            </a:r>
          </a:p>
          <a:p>
            <a:r>
              <a:rPr lang="en-US" dirty="0"/>
              <a:t>University of Pittsburgh Medical Center</a:t>
            </a:r>
          </a:p>
        </p:txBody>
      </p:sp>
    </p:spTree>
    <p:extLst>
      <p:ext uri="{BB962C8B-B14F-4D97-AF65-F5344CB8AC3E}">
        <p14:creationId xmlns:p14="http://schemas.microsoft.com/office/powerpoint/2010/main" val="912916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s://www.cdc.gov/hiv/images/group/age/olderamericans/2020/infographics/cdc-hiv-older-americans-new-diagnoses-sex-infographic-1200x630.png">
            <a:extLst>
              <a:ext uri="{FF2B5EF4-FFF2-40B4-BE49-F238E27FC236}">
                <a16:creationId xmlns:a16="http://schemas.microsoft.com/office/drawing/2014/main" id="{5908FAD3-2781-0E7F-050A-A48C119157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1447800"/>
            <a:ext cx="10134600" cy="532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s://www.cdc.gov/hiv/images/group/age/olderamericans/2020/infographics/cdc-hiv-older-americans-continuum-of-care-infographic-1200x630.png">
            <a:extLst>
              <a:ext uri="{FF2B5EF4-FFF2-40B4-BE49-F238E27FC236}">
                <a16:creationId xmlns:a16="http://schemas.microsoft.com/office/drawing/2014/main" id="{1C668ECE-37BB-754C-D197-EE9B6E65FD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11016056" cy="578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B313-8DC1-21D6-1EE8-FCB8903501B6}"/>
              </a:ext>
            </a:extLst>
          </p:cNvPr>
          <p:cNvSpPr>
            <a:spLocks noGrp="1"/>
          </p:cNvSpPr>
          <p:nvPr>
            <p:ph type="title"/>
          </p:nvPr>
        </p:nvSpPr>
        <p:spPr>
          <a:xfrm>
            <a:off x="533400" y="1046191"/>
            <a:ext cx="10972800" cy="702861"/>
          </a:xfrm>
        </p:spPr>
        <p:txBody>
          <a:bodyPr/>
          <a:lstStyle/>
          <a:p>
            <a:r>
              <a:rPr lang="en-US" dirty="0"/>
              <a:t>HIV &amp; Lifespan</a:t>
            </a:r>
          </a:p>
        </p:txBody>
      </p:sp>
      <p:sp>
        <p:nvSpPr>
          <p:cNvPr id="3" name="Content Placeholder 2">
            <a:extLst>
              <a:ext uri="{FF2B5EF4-FFF2-40B4-BE49-F238E27FC236}">
                <a16:creationId xmlns:a16="http://schemas.microsoft.com/office/drawing/2014/main" id="{E183A651-02B1-0283-0341-57CA64DEC7D0}"/>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04DAC3DB-007A-B5A5-CBA6-529509ED976E}"/>
              </a:ext>
            </a:extLst>
          </p:cNvPr>
          <p:cNvSpPr>
            <a:spLocks noGrp="1"/>
          </p:cNvSpPr>
          <p:nvPr>
            <p:ph type="ftr" sz="quarter" idx="11"/>
          </p:nvPr>
        </p:nvSpPr>
        <p:spPr/>
        <p:txBody>
          <a:bodyPr/>
          <a:lstStyle/>
          <a:p>
            <a:pPr algn="l">
              <a:defRPr/>
            </a:pPr>
            <a:r>
              <a:rPr lang="en-US" b="0" i="0" dirty="0">
                <a:solidFill>
                  <a:srgbClr val="333333"/>
                </a:solidFill>
                <a:effectLst/>
                <a:latin typeface="Open Sans" panose="020B0606030504020204" pitchFamily="34" charset="0"/>
              </a:rPr>
              <a:t>Source: Samji H, </a:t>
            </a:r>
            <a:r>
              <a:rPr lang="en-US" b="0" i="0" dirty="0" err="1">
                <a:solidFill>
                  <a:srgbClr val="333333"/>
                </a:solidFill>
                <a:effectLst/>
                <a:latin typeface="Open Sans" panose="020B0606030504020204" pitchFamily="34" charset="0"/>
              </a:rPr>
              <a:t>Cescon</a:t>
            </a:r>
            <a:r>
              <a:rPr lang="en-US" b="0" i="0" dirty="0">
                <a:solidFill>
                  <a:srgbClr val="333333"/>
                </a:solidFill>
                <a:effectLst/>
                <a:latin typeface="Open Sans" panose="020B0606030504020204" pitchFamily="34" charset="0"/>
              </a:rPr>
              <a:t> A, Hogg RS, et al. Closing the gap: increases in life expectancy among treated HIV-positive individuals in the United States and Canada. </a:t>
            </a:r>
            <a:r>
              <a:rPr lang="en-US" b="0" i="0" dirty="0" err="1">
                <a:solidFill>
                  <a:srgbClr val="333333"/>
                </a:solidFill>
                <a:effectLst/>
                <a:latin typeface="Open Sans" panose="020B0606030504020204" pitchFamily="34" charset="0"/>
              </a:rPr>
              <a:t>PLoS</a:t>
            </a:r>
            <a:r>
              <a:rPr lang="en-US" b="0" i="0" dirty="0">
                <a:solidFill>
                  <a:srgbClr val="333333"/>
                </a:solidFill>
                <a:effectLst/>
                <a:latin typeface="Open Sans" panose="020B0606030504020204" pitchFamily="34" charset="0"/>
              </a:rPr>
              <a:t> One. 2013;8:e81355.</a:t>
            </a:r>
            <a:endParaRPr lang="en-US" dirty="0"/>
          </a:p>
        </p:txBody>
      </p:sp>
      <p:sp>
        <p:nvSpPr>
          <p:cNvPr id="5" name="Slide Number Placeholder 4">
            <a:extLst>
              <a:ext uri="{FF2B5EF4-FFF2-40B4-BE49-F238E27FC236}">
                <a16:creationId xmlns:a16="http://schemas.microsoft.com/office/drawing/2014/main" id="{9D29F41F-F4D1-7EC7-E425-56CC0FB65CA5}"/>
              </a:ext>
            </a:extLst>
          </p:cNvPr>
          <p:cNvSpPr>
            <a:spLocks noGrp="1"/>
          </p:cNvSpPr>
          <p:nvPr>
            <p:ph type="sldNum" sz="quarter" idx="12"/>
          </p:nvPr>
        </p:nvSpPr>
        <p:spPr/>
        <p:txBody>
          <a:bodyPr/>
          <a:lstStyle/>
          <a:p>
            <a:pPr>
              <a:defRPr/>
            </a:pPr>
            <a:fld id="{51C76CC5-22A4-4AE5-BE33-E6B06D519986}" type="slidenum">
              <a:rPr lang="en-US" smtClean="0"/>
              <a:pPr>
                <a:defRPr/>
              </a:pPr>
              <a:t>12</a:t>
            </a:fld>
            <a:endParaRPr lang="en-US"/>
          </a:p>
        </p:txBody>
      </p:sp>
      <p:pic>
        <p:nvPicPr>
          <p:cNvPr id="7" name="Picture 6">
            <a:extLst>
              <a:ext uri="{FF2B5EF4-FFF2-40B4-BE49-F238E27FC236}">
                <a16:creationId xmlns:a16="http://schemas.microsoft.com/office/drawing/2014/main" id="{5340BD63-BDE7-18AC-1168-78111DDC5A6F}"/>
              </a:ext>
            </a:extLst>
          </p:cNvPr>
          <p:cNvPicPr>
            <a:picLocks noChangeAspect="1"/>
          </p:cNvPicPr>
          <p:nvPr/>
        </p:nvPicPr>
        <p:blipFill>
          <a:blip r:embed="rId2"/>
          <a:stretch>
            <a:fillRect/>
          </a:stretch>
        </p:blipFill>
        <p:spPr>
          <a:xfrm>
            <a:off x="914400" y="2038100"/>
            <a:ext cx="9576526" cy="3873139"/>
          </a:xfrm>
          <a:prstGeom prst="rect">
            <a:avLst/>
          </a:prstGeom>
        </p:spPr>
      </p:pic>
    </p:spTree>
    <p:extLst>
      <p:ext uri="{BB962C8B-B14F-4D97-AF65-F5344CB8AC3E}">
        <p14:creationId xmlns:p14="http://schemas.microsoft.com/office/powerpoint/2010/main" val="3484298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437239-B9C0-7A58-0BCD-09B726B5F475}"/>
              </a:ext>
            </a:extLst>
          </p:cNvPr>
          <p:cNvPicPr>
            <a:picLocks noChangeAspect="1"/>
          </p:cNvPicPr>
          <p:nvPr/>
        </p:nvPicPr>
        <p:blipFill rotWithShape="1">
          <a:blip r:embed="rId2"/>
          <a:srcRect t="25812" r="-559" b="-1"/>
          <a:stretch/>
        </p:blipFill>
        <p:spPr>
          <a:xfrm>
            <a:off x="228600" y="1876698"/>
            <a:ext cx="12150302" cy="4950822"/>
          </a:xfrm>
          <a:prstGeom prst="rect">
            <a:avLst/>
          </a:prstGeom>
        </p:spPr>
      </p:pic>
      <p:sp>
        <p:nvSpPr>
          <p:cNvPr id="2" name="Title 1">
            <a:extLst>
              <a:ext uri="{FF2B5EF4-FFF2-40B4-BE49-F238E27FC236}">
                <a16:creationId xmlns:a16="http://schemas.microsoft.com/office/drawing/2014/main" id="{24E7E6D7-7026-2B6C-2506-603E7629D9B4}"/>
              </a:ext>
            </a:extLst>
          </p:cNvPr>
          <p:cNvSpPr txBox="1">
            <a:spLocks/>
          </p:cNvSpPr>
          <p:nvPr/>
        </p:nvSpPr>
        <p:spPr>
          <a:xfrm>
            <a:off x="533400" y="1046191"/>
            <a:ext cx="10972800" cy="702861"/>
          </a:xfrm>
          <a:prstGeom prst="rect">
            <a:avLst/>
          </a:prstGeom>
        </p:spPr>
        <p:txBody>
          <a:bodyPr/>
          <a:lstStyle>
            <a:lvl1pPr algn="ctr" rtl="0" eaLnBrk="0" fontAlgn="base" hangingPunct="0">
              <a:spcBef>
                <a:spcPct val="0"/>
              </a:spcBef>
              <a:spcAft>
                <a:spcPct val="0"/>
              </a:spcAft>
              <a:defRPr sz="3600" kern="1200">
                <a:solidFill>
                  <a:srgbClr val="25408F"/>
                </a:solidFill>
                <a:latin typeface="+mj-lt"/>
                <a:ea typeface="+mj-ea"/>
                <a:cs typeface="Arial" pitchFamily="34" charset="0"/>
              </a:defRPr>
            </a:lvl1pPr>
            <a:lvl2pPr algn="ctr" rtl="0" eaLnBrk="0" fontAlgn="base" hangingPunct="0">
              <a:spcBef>
                <a:spcPct val="0"/>
              </a:spcBef>
              <a:spcAft>
                <a:spcPct val="0"/>
              </a:spcAft>
              <a:defRPr sz="4400">
                <a:solidFill>
                  <a:srgbClr val="C00000"/>
                </a:solidFill>
                <a:latin typeface="Arial" charset="0"/>
                <a:cs typeface="Arial" charset="0"/>
              </a:defRPr>
            </a:lvl2pPr>
            <a:lvl3pPr algn="ctr" rtl="0" eaLnBrk="0" fontAlgn="base" hangingPunct="0">
              <a:spcBef>
                <a:spcPct val="0"/>
              </a:spcBef>
              <a:spcAft>
                <a:spcPct val="0"/>
              </a:spcAft>
              <a:defRPr sz="4400">
                <a:solidFill>
                  <a:srgbClr val="C00000"/>
                </a:solidFill>
                <a:latin typeface="Arial" charset="0"/>
                <a:cs typeface="Arial" charset="0"/>
              </a:defRPr>
            </a:lvl3pPr>
            <a:lvl4pPr algn="ctr" rtl="0" eaLnBrk="0" fontAlgn="base" hangingPunct="0">
              <a:spcBef>
                <a:spcPct val="0"/>
              </a:spcBef>
              <a:spcAft>
                <a:spcPct val="0"/>
              </a:spcAft>
              <a:defRPr sz="4400">
                <a:solidFill>
                  <a:srgbClr val="C00000"/>
                </a:solidFill>
                <a:latin typeface="Arial" charset="0"/>
                <a:cs typeface="Arial" charset="0"/>
              </a:defRPr>
            </a:lvl4pPr>
            <a:lvl5pPr algn="ctr" rtl="0" eaLnBrk="0" fontAlgn="base" hangingPunct="0">
              <a:spcBef>
                <a:spcPct val="0"/>
              </a:spcBef>
              <a:spcAft>
                <a:spcPct val="0"/>
              </a:spcAft>
              <a:defRPr sz="4400">
                <a:solidFill>
                  <a:srgbClr val="C00000"/>
                </a:solidFill>
                <a:latin typeface="Arial" charset="0"/>
                <a:cs typeface="Arial" charset="0"/>
              </a:defRPr>
            </a:lvl5pPr>
            <a:lvl6pPr marL="457200" algn="ctr" rtl="0" fontAlgn="base">
              <a:spcBef>
                <a:spcPct val="0"/>
              </a:spcBef>
              <a:spcAft>
                <a:spcPct val="0"/>
              </a:spcAft>
              <a:defRPr sz="4400">
                <a:solidFill>
                  <a:srgbClr val="C00000"/>
                </a:solidFill>
                <a:latin typeface="Arial" charset="0"/>
                <a:cs typeface="Arial" charset="0"/>
              </a:defRPr>
            </a:lvl6pPr>
            <a:lvl7pPr marL="914400" algn="ctr" rtl="0" fontAlgn="base">
              <a:spcBef>
                <a:spcPct val="0"/>
              </a:spcBef>
              <a:spcAft>
                <a:spcPct val="0"/>
              </a:spcAft>
              <a:defRPr sz="4400">
                <a:solidFill>
                  <a:srgbClr val="C00000"/>
                </a:solidFill>
                <a:latin typeface="Arial" charset="0"/>
                <a:cs typeface="Arial" charset="0"/>
              </a:defRPr>
            </a:lvl7pPr>
            <a:lvl8pPr marL="1371600" algn="ctr" rtl="0" fontAlgn="base">
              <a:spcBef>
                <a:spcPct val="0"/>
              </a:spcBef>
              <a:spcAft>
                <a:spcPct val="0"/>
              </a:spcAft>
              <a:defRPr sz="4400">
                <a:solidFill>
                  <a:srgbClr val="C00000"/>
                </a:solidFill>
                <a:latin typeface="Arial" charset="0"/>
                <a:cs typeface="Arial" charset="0"/>
              </a:defRPr>
            </a:lvl8pPr>
            <a:lvl9pPr marL="1828800" algn="ctr" rtl="0" fontAlgn="base">
              <a:spcBef>
                <a:spcPct val="0"/>
              </a:spcBef>
              <a:spcAft>
                <a:spcPct val="0"/>
              </a:spcAft>
              <a:defRPr sz="4400">
                <a:solidFill>
                  <a:srgbClr val="C00000"/>
                </a:solidFill>
                <a:latin typeface="Arial" charset="0"/>
                <a:cs typeface="Arial" charset="0"/>
              </a:defRPr>
            </a:lvl9pPr>
          </a:lstStyle>
          <a:p>
            <a:r>
              <a:rPr lang="en-US" dirty="0"/>
              <a:t>The Lifespan Gap is Closing</a:t>
            </a:r>
          </a:p>
        </p:txBody>
      </p:sp>
    </p:spTree>
    <p:extLst>
      <p:ext uri="{BB962C8B-B14F-4D97-AF65-F5344CB8AC3E}">
        <p14:creationId xmlns:p14="http://schemas.microsoft.com/office/powerpoint/2010/main" val="2794178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C2E7-944D-3D22-189D-8BD3E62D06CB}"/>
              </a:ext>
            </a:extLst>
          </p:cNvPr>
          <p:cNvSpPr>
            <a:spLocks noGrp="1"/>
          </p:cNvSpPr>
          <p:nvPr>
            <p:ph type="title"/>
          </p:nvPr>
        </p:nvSpPr>
        <p:spPr>
          <a:xfrm>
            <a:off x="609600" y="1066800"/>
            <a:ext cx="10515600" cy="1325563"/>
          </a:xfrm>
        </p:spPr>
        <p:txBody>
          <a:bodyPr>
            <a:normAutofit/>
          </a:bodyPr>
          <a:lstStyle/>
          <a:p>
            <a:pPr algn="ctr"/>
            <a:r>
              <a:rPr lang="en-US" sz="3600" dirty="0"/>
              <a:t>Comparable Lifespans, More Morbidity</a:t>
            </a:r>
          </a:p>
        </p:txBody>
      </p:sp>
      <p:pic>
        <p:nvPicPr>
          <p:cNvPr id="7" name="Picture 6">
            <a:extLst>
              <a:ext uri="{FF2B5EF4-FFF2-40B4-BE49-F238E27FC236}">
                <a16:creationId xmlns:a16="http://schemas.microsoft.com/office/drawing/2014/main" id="{30B4B929-D048-1F30-3D42-3106DA4C50FC}"/>
              </a:ext>
            </a:extLst>
          </p:cNvPr>
          <p:cNvPicPr>
            <a:picLocks noChangeAspect="1"/>
          </p:cNvPicPr>
          <p:nvPr/>
        </p:nvPicPr>
        <p:blipFill>
          <a:blip r:embed="rId3"/>
          <a:stretch>
            <a:fillRect/>
          </a:stretch>
        </p:blipFill>
        <p:spPr>
          <a:xfrm>
            <a:off x="1299821" y="1637756"/>
            <a:ext cx="9565919" cy="4621736"/>
          </a:xfrm>
          <a:prstGeom prst="rect">
            <a:avLst/>
          </a:prstGeom>
        </p:spPr>
      </p:pic>
      <p:sp>
        <p:nvSpPr>
          <p:cNvPr id="8" name="TextBox 7">
            <a:extLst>
              <a:ext uri="{FF2B5EF4-FFF2-40B4-BE49-F238E27FC236}">
                <a16:creationId xmlns:a16="http://schemas.microsoft.com/office/drawing/2014/main" id="{2444E064-96BC-78C9-2822-F007694A7B1E}"/>
              </a:ext>
            </a:extLst>
          </p:cNvPr>
          <p:cNvSpPr txBox="1"/>
          <p:nvPr/>
        </p:nvSpPr>
        <p:spPr>
          <a:xfrm>
            <a:off x="922175" y="6410131"/>
            <a:ext cx="10321213" cy="400110"/>
          </a:xfrm>
          <a:prstGeom prst="rect">
            <a:avLst/>
          </a:prstGeom>
          <a:noFill/>
        </p:spPr>
        <p:txBody>
          <a:bodyPr wrap="square" rtlCol="0">
            <a:spAutoFit/>
          </a:bodyPr>
          <a:lstStyle/>
          <a:p>
            <a:r>
              <a:rPr lang="en-US" sz="1000" b="0" i="0" dirty="0">
                <a:solidFill>
                  <a:srgbClr val="212121"/>
                </a:solidFill>
                <a:effectLst/>
                <a:latin typeface="BlinkMacSystemFont"/>
              </a:rPr>
              <a:t>Marcus JL, Leyden WA, </a:t>
            </a:r>
            <a:r>
              <a:rPr lang="en-US" sz="1000" b="0" i="0" dirty="0" err="1">
                <a:solidFill>
                  <a:srgbClr val="212121"/>
                </a:solidFill>
                <a:effectLst/>
                <a:latin typeface="BlinkMacSystemFont"/>
              </a:rPr>
              <a:t>Alexeeff</a:t>
            </a:r>
            <a:r>
              <a:rPr lang="en-US" sz="1000" b="0" i="0" dirty="0">
                <a:solidFill>
                  <a:srgbClr val="212121"/>
                </a:solidFill>
                <a:effectLst/>
                <a:latin typeface="BlinkMacSystemFont"/>
              </a:rPr>
              <a:t> SE, Anderson AN, Hechter RC, Hu H, Lam JO, Towner WJ, Yuan Q, </a:t>
            </a:r>
            <a:r>
              <a:rPr lang="en-US" sz="1000" b="0" i="0" dirty="0" err="1">
                <a:solidFill>
                  <a:srgbClr val="212121"/>
                </a:solidFill>
                <a:effectLst/>
                <a:latin typeface="BlinkMacSystemFont"/>
              </a:rPr>
              <a:t>Horberg</a:t>
            </a:r>
            <a:r>
              <a:rPr lang="en-US" sz="1000" b="0" i="0" dirty="0">
                <a:solidFill>
                  <a:srgbClr val="212121"/>
                </a:solidFill>
                <a:effectLst/>
                <a:latin typeface="BlinkMacSystemFont"/>
              </a:rPr>
              <a:t> MA, Silverberg MJ. Comparison of Overall and Comorbidity-Free Life Expectancy Between Insured Adults With and Without HIV Infection, 2000-2016. JAMA </a:t>
            </a:r>
            <a:r>
              <a:rPr lang="en-US" sz="1000" b="0" i="0" dirty="0" err="1">
                <a:solidFill>
                  <a:srgbClr val="212121"/>
                </a:solidFill>
                <a:effectLst/>
                <a:latin typeface="BlinkMacSystemFont"/>
              </a:rPr>
              <a:t>Netw</a:t>
            </a:r>
            <a:r>
              <a:rPr lang="en-US" sz="1000" b="0" i="0" dirty="0">
                <a:solidFill>
                  <a:srgbClr val="212121"/>
                </a:solidFill>
                <a:effectLst/>
                <a:latin typeface="BlinkMacSystemFont"/>
              </a:rPr>
              <a:t> Open. 2020 Jun 1;3(6):e207954. </a:t>
            </a:r>
            <a:r>
              <a:rPr lang="en-US" sz="1000" b="0" i="0" dirty="0" err="1">
                <a:solidFill>
                  <a:srgbClr val="212121"/>
                </a:solidFill>
                <a:effectLst/>
                <a:latin typeface="BlinkMacSystemFont"/>
              </a:rPr>
              <a:t>doi</a:t>
            </a:r>
            <a:r>
              <a:rPr lang="en-US" sz="1000" b="0" i="0" dirty="0">
                <a:solidFill>
                  <a:srgbClr val="212121"/>
                </a:solidFill>
                <a:effectLst/>
                <a:latin typeface="BlinkMacSystemFont"/>
              </a:rPr>
              <a:t>: 10.1001/jamanetworkopen.2020.7954. PMID: 32539152; PMCID: PMC7296391.</a:t>
            </a:r>
            <a:endParaRPr lang="en-US" sz="1000" dirty="0"/>
          </a:p>
        </p:txBody>
      </p:sp>
    </p:spTree>
    <p:extLst>
      <p:ext uri="{BB962C8B-B14F-4D97-AF65-F5344CB8AC3E}">
        <p14:creationId xmlns:p14="http://schemas.microsoft.com/office/powerpoint/2010/main" val="551998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D47E68-7C07-C4E0-3113-DF118F278D90}"/>
              </a:ext>
            </a:extLst>
          </p:cNvPr>
          <p:cNvPicPr>
            <a:picLocks noChangeAspect="1"/>
          </p:cNvPicPr>
          <p:nvPr/>
        </p:nvPicPr>
        <p:blipFill>
          <a:blip r:embed="rId2"/>
          <a:stretch>
            <a:fillRect/>
          </a:stretch>
        </p:blipFill>
        <p:spPr>
          <a:xfrm>
            <a:off x="1447800" y="1600200"/>
            <a:ext cx="9053964" cy="4419600"/>
          </a:xfrm>
          <a:prstGeom prst="rect">
            <a:avLst/>
          </a:prstGeom>
        </p:spPr>
      </p:pic>
      <p:sp>
        <p:nvSpPr>
          <p:cNvPr id="6" name="TextBox 5">
            <a:extLst>
              <a:ext uri="{FF2B5EF4-FFF2-40B4-BE49-F238E27FC236}">
                <a16:creationId xmlns:a16="http://schemas.microsoft.com/office/drawing/2014/main" id="{82E1D395-32BE-DAE3-31F6-1E142112937B}"/>
              </a:ext>
            </a:extLst>
          </p:cNvPr>
          <p:cNvSpPr txBox="1"/>
          <p:nvPr/>
        </p:nvSpPr>
        <p:spPr>
          <a:xfrm>
            <a:off x="353008" y="6457890"/>
            <a:ext cx="10321213" cy="400110"/>
          </a:xfrm>
          <a:prstGeom prst="rect">
            <a:avLst/>
          </a:prstGeom>
          <a:noFill/>
        </p:spPr>
        <p:txBody>
          <a:bodyPr wrap="square" rtlCol="0">
            <a:spAutoFit/>
          </a:bodyPr>
          <a:lstStyle/>
          <a:p>
            <a:r>
              <a:rPr lang="en-US" sz="1000" b="0" i="0" dirty="0">
                <a:solidFill>
                  <a:srgbClr val="212121"/>
                </a:solidFill>
                <a:effectLst/>
                <a:latin typeface="BlinkMacSystemFont"/>
              </a:rPr>
              <a:t>Marcus JL, Leyden WA, </a:t>
            </a:r>
            <a:r>
              <a:rPr lang="en-US" sz="1000" b="0" i="0" dirty="0" err="1">
                <a:solidFill>
                  <a:srgbClr val="212121"/>
                </a:solidFill>
                <a:effectLst/>
                <a:latin typeface="BlinkMacSystemFont"/>
              </a:rPr>
              <a:t>Alexeeff</a:t>
            </a:r>
            <a:r>
              <a:rPr lang="en-US" sz="1000" b="0" i="0" dirty="0">
                <a:solidFill>
                  <a:srgbClr val="212121"/>
                </a:solidFill>
                <a:effectLst/>
                <a:latin typeface="BlinkMacSystemFont"/>
              </a:rPr>
              <a:t> SE, Anderson AN, Hechter RC, Hu H, Lam JO, Towner WJ, Yuan Q, </a:t>
            </a:r>
            <a:r>
              <a:rPr lang="en-US" sz="1000" b="0" i="0" dirty="0" err="1">
                <a:solidFill>
                  <a:srgbClr val="212121"/>
                </a:solidFill>
                <a:effectLst/>
                <a:latin typeface="BlinkMacSystemFont"/>
              </a:rPr>
              <a:t>Horberg</a:t>
            </a:r>
            <a:r>
              <a:rPr lang="en-US" sz="1000" b="0" i="0" dirty="0">
                <a:solidFill>
                  <a:srgbClr val="212121"/>
                </a:solidFill>
                <a:effectLst/>
                <a:latin typeface="BlinkMacSystemFont"/>
              </a:rPr>
              <a:t> MA, Silverberg MJ. Comparison of Overall and Comorbidity-Free Life Expectancy Between Insured Adults With and Without HIV Infection, 2000-2016. JAMA </a:t>
            </a:r>
            <a:r>
              <a:rPr lang="en-US" sz="1000" b="0" i="0" dirty="0" err="1">
                <a:solidFill>
                  <a:srgbClr val="212121"/>
                </a:solidFill>
                <a:effectLst/>
                <a:latin typeface="BlinkMacSystemFont"/>
              </a:rPr>
              <a:t>Netw</a:t>
            </a:r>
            <a:r>
              <a:rPr lang="en-US" sz="1000" b="0" i="0" dirty="0">
                <a:solidFill>
                  <a:srgbClr val="212121"/>
                </a:solidFill>
                <a:effectLst/>
                <a:latin typeface="BlinkMacSystemFont"/>
              </a:rPr>
              <a:t> Open. 2020 Jun 1;3(6):e207954. </a:t>
            </a:r>
            <a:r>
              <a:rPr lang="en-US" sz="1000" b="0" i="0" dirty="0" err="1">
                <a:solidFill>
                  <a:srgbClr val="212121"/>
                </a:solidFill>
                <a:effectLst/>
                <a:latin typeface="BlinkMacSystemFont"/>
              </a:rPr>
              <a:t>doi</a:t>
            </a:r>
            <a:r>
              <a:rPr lang="en-US" sz="1000" b="0" i="0" dirty="0">
                <a:solidFill>
                  <a:srgbClr val="212121"/>
                </a:solidFill>
                <a:effectLst/>
                <a:latin typeface="BlinkMacSystemFont"/>
              </a:rPr>
              <a:t>: 10.1001/jamanetworkopen.2020.7954. PMID: 32539152; PMCID: PMC7296391.</a:t>
            </a:r>
            <a:endParaRPr lang="en-US" sz="1000" dirty="0"/>
          </a:p>
        </p:txBody>
      </p:sp>
    </p:spTree>
    <p:extLst>
      <p:ext uri="{BB962C8B-B14F-4D97-AF65-F5344CB8AC3E}">
        <p14:creationId xmlns:p14="http://schemas.microsoft.com/office/powerpoint/2010/main" val="160238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title"/>
          </p:nvPr>
        </p:nvSpPr>
        <p:spPr>
          <a:xfrm>
            <a:off x="496903" y="1204994"/>
            <a:ext cx="5809129" cy="874400"/>
          </a:xfrm>
          <a:prstGeom prst="rect">
            <a:avLst/>
          </a:prstGeom>
        </p:spPr>
        <p:txBody>
          <a:bodyPr spcFirstLastPara="1" wrap="square" lIns="121900" tIns="121900" rIns="121900" bIns="121900" anchor="b" anchorCtr="0">
            <a:noAutofit/>
          </a:bodyPr>
          <a:lstStyle/>
          <a:p>
            <a:r>
              <a:rPr lang="en-US" sz="3200" dirty="0"/>
              <a:t>Polypharmacy</a:t>
            </a:r>
            <a:endParaRPr sz="3200" dirty="0"/>
          </a:p>
        </p:txBody>
      </p:sp>
      <p:pic>
        <p:nvPicPr>
          <p:cNvPr id="163" name="Google Shape;163;p21"/>
          <p:cNvPicPr preferRelativeResize="0"/>
          <p:nvPr/>
        </p:nvPicPr>
        <p:blipFill rotWithShape="1">
          <a:blip r:embed="rId3"/>
          <a:srcRect l="5833" r="5833"/>
          <a:stretch/>
        </p:blipFill>
        <p:spPr>
          <a:xfrm>
            <a:off x="7162800" y="1314787"/>
            <a:ext cx="4876800" cy="5248075"/>
          </a:xfrm>
          <a:prstGeom prst="rect">
            <a:avLst/>
          </a:prstGeom>
          <a:noFill/>
          <a:ln>
            <a:noFill/>
          </a:ln>
        </p:spPr>
      </p:pic>
      <p:sp>
        <p:nvSpPr>
          <p:cNvPr id="4" name="Google Shape;312;p34">
            <a:extLst>
              <a:ext uri="{FF2B5EF4-FFF2-40B4-BE49-F238E27FC236}">
                <a16:creationId xmlns:a16="http://schemas.microsoft.com/office/drawing/2014/main" id="{A0D9C467-BE05-90EC-32DD-AFF257F1ABBF}"/>
              </a:ext>
            </a:extLst>
          </p:cNvPr>
          <p:cNvSpPr txBox="1">
            <a:spLocks/>
          </p:cNvSpPr>
          <p:nvPr/>
        </p:nvSpPr>
        <p:spPr>
          <a:xfrm>
            <a:off x="496902" y="2133600"/>
            <a:ext cx="5809129" cy="4191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342900">
              <a:buClrTx/>
              <a:buFont typeface="Arial" panose="020B0604020202020204" pitchFamily="34" charset="0"/>
              <a:buChar char="•"/>
            </a:pPr>
            <a:r>
              <a:rPr lang="en-US" sz="2000" dirty="0">
                <a:latin typeface="+mn-lt"/>
              </a:rPr>
              <a:t>More comorbidities often means more medications</a:t>
            </a:r>
          </a:p>
          <a:p>
            <a:pPr marL="342900">
              <a:buClrTx/>
              <a:buFont typeface="Arial" panose="020B0604020202020204" pitchFamily="34" charset="0"/>
              <a:buChar char="•"/>
            </a:pPr>
            <a:endParaRPr lang="en-US" sz="2000" dirty="0">
              <a:latin typeface="+mn-lt"/>
            </a:endParaRPr>
          </a:p>
          <a:p>
            <a:pPr marL="342900">
              <a:buClrTx/>
              <a:buFont typeface="Arial" panose="020B0604020202020204" pitchFamily="34" charset="0"/>
              <a:buChar char="•"/>
            </a:pPr>
            <a:r>
              <a:rPr lang="en-US" sz="2000" dirty="0">
                <a:latin typeface="+mn-lt"/>
              </a:rPr>
              <a:t>Generally,</a:t>
            </a:r>
            <a:r>
              <a:rPr lang="en-US" sz="2000" b="1" dirty="0">
                <a:latin typeface="+mn-lt"/>
              </a:rPr>
              <a:t> “the concurrent use of multiple medications” </a:t>
            </a:r>
            <a:r>
              <a:rPr lang="en-US" sz="2000" dirty="0">
                <a:latin typeface="+mn-lt"/>
              </a:rPr>
              <a:t>although no consensus definition</a:t>
            </a:r>
            <a:br>
              <a:rPr lang="en-US" sz="2000" b="1" dirty="0">
                <a:latin typeface="+mn-lt"/>
              </a:rPr>
            </a:br>
            <a:endParaRPr lang="en-US" sz="2000" b="1" dirty="0">
              <a:latin typeface="+mn-lt"/>
            </a:endParaRPr>
          </a:p>
          <a:p>
            <a:pPr marL="342900">
              <a:buClrTx/>
              <a:buFont typeface="Arial" panose="020B0604020202020204" pitchFamily="34" charset="0"/>
              <a:buChar char="•"/>
            </a:pPr>
            <a:r>
              <a:rPr lang="en-US" sz="2000" dirty="0">
                <a:latin typeface="+mn-lt"/>
              </a:rPr>
              <a:t>World Health Organization (WHO) defines polypharmacy as…</a:t>
            </a:r>
          </a:p>
          <a:p>
            <a:pPr marL="952485" lvl="1" indent="-342900">
              <a:buFont typeface="Arial" panose="020B0604020202020204" pitchFamily="34" charset="0"/>
              <a:buChar char="•"/>
            </a:pPr>
            <a:r>
              <a:rPr lang="en-US" sz="2000" dirty="0">
                <a:latin typeface="+mn-lt"/>
              </a:rPr>
              <a:t>Routine use of 5 or more medications</a:t>
            </a:r>
          </a:p>
          <a:p>
            <a:pPr marL="952485" lvl="1" indent="-342900">
              <a:buFont typeface="Arial" panose="020B0604020202020204" pitchFamily="34" charset="0"/>
              <a:buChar char="•"/>
            </a:pPr>
            <a:r>
              <a:rPr lang="en-US" sz="2000" dirty="0">
                <a:latin typeface="+mn-lt"/>
              </a:rPr>
              <a:t>Including OTC, Rx, and complementary medicines</a:t>
            </a:r>
          </a:p>
          <a:p>
            <a:pPr marL="838179" lvl="1" indent="-228594"/>
            <a:endParaRPr lang="en-US" sz="1867" dirty="0"/>
          </a:p>
        </p:txBody>
      </p:sp>
      <p:sp>
        <p:nvSpPr>
          <p:cNvPr id="2" name="TextBox 1">
            <a:extLst>
              <a:ext uri="{FF2B5EF4-FFF2-40B4-BE49-F238E27FC236}">
                <a16:creationId xmlns:a16="http://schemas.microsoft.com/office/drawing/2014/main" id="{D5BF278F-96C5-F261-9BB7-825BF18BB1DD}"/>
              </a:ext>
            </a:extLst>
          </p:cNvPr>
          <p:cNvSpPr txBox="1"/>
          <p:nvPr/>
        </p:nvSpPr>
        <p:spPr>
          <a:xfrm>
            <a:off x="1" y="6403812"/>
            <a:ext cx="3114596" cy="318100"/>
          </a:xfrm>
          <a:prstGeom prst="rect">
            <a:avLst/>
          </a:prstGeom>
          <a:noFill/>
        </p:spPr>
        <p:txBody>
          <a:bodyPr wrap="square" rtlCol="0">
            <a:spAutoFit/>
          </a:bodyPr>
          <a:lstStyle/>
          <a:p>
            <a:r>
              <a:rPr lang="en-US" sz="1467" dirty="0"/>
              <a:t>(</a:t>
            </a:r>
            <a:r>
              <a:rPr lang="en-US" sz="1467" dirty="0" err="1"/>
              <a:t>Dovjak</a:t>
            </a:r>
            <a:r>
              <a:rPr lang="en-US" sz="1467" dirty="0"/>
              <a:t> et al, 2022)</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9BE41-1B0C-DDF5-C923-66D11D77B83F}"/>
              </a:ext>
            </a:extLst>
          </p:cNvPr>
          <p:cNvSpPr>
            <a:spLocks noGrp="1"/>
          </p:cNvSpPr>
          <p:nvPr>
            <p:ph type="title"/>
          </p:nvPr>
        </p:nvSpPr>
        <p:spPr>
          <a:xfrm>
            <a:off x="-128605" y="1262264"/>
            <a:ext cx="11708809" cy="702861"/>
          </a:xfrm>
        </p:spPr>
        <p:txBody>
          <a:bodyPr>
            <a:normAutofit/>
          </a:bodyPr>
          <a:lstStyle/>
          <a:p>
            <a:r>
              <a:rPr lang="en-US" sz="2400" dirty="0">
                <a:solidFill>
                  <a:schemeClr val="tx2">
                    <a:lumMod val="90000"/>
                  </a:schemeClr>
                </a:solidFill>
              </a:rPr>
              <a:t>Increased Rates of Multimorbidity, Polypharmacy by Age and Duration of HIV</a:t>
            </a:r>
          </a:p>
        </p:txBody>
      </p:sp>
      <p:sp>
        <p:nvSpPr>
          <p:cNvPr id="4" name="Rectangle 3">
            <a:extLst>
              <a:ext uri="{FF2B5EF4-FFF2-40B4-BE49-F238E27FC236}">
                <a16:creationId xmlns:a16="http://schemas.microsoft.com/office/drawing/2014/main" id="{AA5C6502-1B00-E51B-8DD2-418C89FA3DAC}"/>
              </a:ext>
            </a:extLst>
          </p:cNvPr>
          <p:cNvSpPr/>
          <p:nvPr/>
        </p:nvSpPr>
        <p:spPr>
          <a:xfrm>
            <a:off x="3712280" y="6140567"/>
            <a:ext cx="5075525" cy="2462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a:defRPr/>
            </a:pPr>
            <a:r>
              <a:rPr lang="hr-HR" sz="1000" dirty="0">
                <a:solidFill>
                  <a:srgbClr val="222222"/>
                </a:solidFill>
                <a:latin typeface="Arial"/>
              </a:rPr>
              <a:t>Guaraldi BMC Geriatrics 2018. 18:99</a:t>
            </a:r>
            <a:r>
              <a:rPr lang="en-US" sz="1000" dirty="0">
                <a:solidFill>
                  <a:srgbClr val="222222"/>
                </a:solidFill>
                <a:latin typeface="Arial"/>
              </a:rPr>
              <a:t> </a:t>
            </a:r>
            <a:r>
              <a:rPr lang="hr-HR" sz="1000" dirty="0">
                <a:solidFill>
                  <a:srgbClr val="222222"/>
                </a:solidFill>
                <a:latin typeface="Arial"/>
              </a:rPr>
              <a:t>https://doi.org/10.1186/s12877-018-0789-0</a:t>
            </a:r>
            <a:endParaRPr lang="en-US" sz="1000" dirty="0">
              <a:solidFill>
                <a:srgbClr val="222222"/>
              </a:solidFill>
              <a:latin typeface="Arial"/>
            </a:endParaRPr>
          </a:p>
        </p:txBody>
      </p:sp>
      <p:pic>
        <p:nvPicPr>
          <p:cNvPr id="7" name="Picture 6">
            <a:extLst>
              <a:ext uri="{FF2B5EF4-FFF2-40B4-BE49-F238E27FC236}">
                <a16:creationId xmlns:a16="http://schemas.microsoft.com/office/drawing/2014/main" id="{091F2E7E-ADCB-2D77-EB71-9CCB70B64FA5}"/>
              </a:ext>
            </a:extLst>
          </p:cNvPr>
          <p:cNvPicPr>
            <a:picLocks noChangeAspect="1"/>
          </p:cNvPicPr>
          <p:nvPr/>
        </p:nvPicPr>
        <p:blipFill>
          <a:blip r:embed="rId3"/>
          <a:stretch>
            <a:fillRect/>
          </a:stretch>
        </p:blipFill>
        <p:spPr>
          <a:xfrm>
            <a:off x="5725800" y="2235980"/>
            <a:ext cx="4673259" cy="3832313"/>
          </a:xfrm>
          <a:prstGeom prst="rect">
            <a:avLst/>
          </a:prstGeom>
        </p:spPr>
      </p:pic>
      <p:sp>
        <p:nvSpPr>
          <p:cNvPr id="6" name="TextBox 5">
            <a:extLst>
              <a:ext uri="{FF2B5EF4-FFF2-40B4-BE49-F238E27FC236}">
                <a16:creationId xmlns:a16="http://schemas.microsoft.com/office/drawing/2014/main" id="{D629F79C-F17A-C4FF-0F7C-2BA2914B68E5}"/>
              </a:ext>
            </a:extLst>
          </p:cNvPr>
          <p:cNvSpPr txBox="1"/>
          <p:nvPr/>
        </p:nvSpPr>
        <p:spPr>
          <a:xfrm>
            <a:off x="10155153" y="4123542"/>
            <a:ext cx="1109609" cy="523220"/>
          </a:xfrm>
          <a:prstGeom prst="rect">
            <a:avLst/>
          </a:prstGeom>
          <a:noFill/>
        </p:spPr>
        <p:txBody>
          <a:bodyPr wrap="square" rtlCol="0">
            <a:spAutoFit/>
          </a:bodyPr>
          <a:lstStyle/>
          <a:p>
            <a:r>
              <a:rPr lang="en-US" sz="1400" dirty="0">
                <a:solidFill>
                  <a:srgbClr val="0070C0"/>
                </a:solidFill>
              </a:rPr>
              <a:t>HIV negative</a:t>
            </a:r>
          </a:p>
        </p:txBody>
      </p:sp>
      <p:sp>
        <p:nvSpPr>
          <p:cNvPr id="5" name="TextBox 4">
            <a:extLst>
              <a:ext uri="{FF2B5EF4-FFF2-40B4-BE49-F238E27FC236}">
                <a16:creationId xmlns:a16="http://schemas.microsoft.com/office/drawing/2014/main" id="{A2302A13-421C-6863-9512-6D631E84C337}"/>
              </a:ext>
            </a:extLst>
          </p:cNvPr>
          <p:cNvSpPr txBox="1"/>
          <p:nvPr/>
        </p:nvSpPr>
        <p:spPr>
          <a:xfrm>
            <a:off x="10152329" y="3303645"/>
            <a:ext cx="1189672" cy="307777"/>
          </a:xfrm>
          <a:prstGeom prst="rect">
            <a:avLst/>
          </a:prstGeom>
          <a:noFill/>
        </p:spPr>
        <p:txBody>
          <a:bodyPr wrap="square" rtlCol="0">
            <a:spAutoFit/>
          </a:bodyPr>
          <a:lstStyle/>
          <a:p>
            <a:r>
              <a:rPr lang="en-US" sz="1400" dirty="0">
                <a:solidFill>
                  <a:srgbClr val="F88608"/>
                </a:solidFill>
              </a:rPr>
              <a:t>HIV &gt;20 </a:t>
            </a:r>
            <a:r>
              <a:rPr lang="en-US" sz="1400" dirty="0" err="1">
                <a:solidFill>
                  <a:srgbClr val="F88608"/>
                </a:solidFill>
              </a:rPr>
              <a:t>yrs</a:t>
            </a:r>
            <a:endParaRPr lang="en-US" sz="1400" dirty="0">
              <a:solidFill>
                <a:srgbClr val="F88608"/>
              </a:solidFill>
            </a:endParaRPr>
          </a:p>
        </p:txBody>
      </p:sp>
      <p:pic>
        <p:nvPicPr>
          <p:cNvPr id="9" name="Picture 8">
            <a:extLst>
              <a:ext uri="{FF2B5EF4-FFF2-40B4-BE49-F238E27FC236}">
                <a16:creationId xmlns:a16="http://schemas.microsoft.com/office/drawing/2014/main" id="{D30BA352-5004-87E3-97BF-65C37C228B47}"/>
              </a:ext>
            </a:extLst>
          </p:cNvPr>
          <p:cNvPicPr>
            <a:picLocks noChangeAspect="1"/>
          </p:cNvPicPr>
          <p:nvPr/>
        </p:nvPicPr>
        <p:blipFill>
          <a:blip r:embed="rId4"/>
          <a:stretch>
            <a:fillRect/>
          </a:stretch>
        </p:blipFill>
        <p:spPr>
          <a:xfrm>
            <a:off x="854487" y="2070847"/>
            <a:ext cx="4984157" cy="3997447"/>
          </a:xfrm>
          <a:prstGeom prst="rect">
            <a:avLst/>
          </a:prstGeom>
        </p:spPr>
      </p:pic>
      <p:sp>
        <p:nvSpPr>
          <p:cNvPr id="3" name="TextBox 2">
            <a:extLst>
              <a:ext uri="{FF2B5EF4-FFF2-40B4-BE49-F238E27FC236}">
                <a16:creationId xmlns:a16="http://schemas.microsoft.com/office/drawing/2014/main" id="{068C7ABA-9950-1890-DCCF-4A0A0230C4B9}"/>
              </a:ext>
            </a:extLst>
          </p:cNvPr>
          <p:cNvSpPr txBox="1"/>
          <p:nvPr/>
        </p:nvSpPr>
        <p:spPr>
          <a:xfrm>
            <a:off x="10934305" y="3671319"/>
            <a:ext cx="1109609" cy="307777"/>
          </a:xfrm>
          <a:prstGeom prst="rect">
            <a:avLst/>
          </a:prstGeom>
          <a:noFill/>
        </p:spPr>
        <p:txBody>
          <a:bodyPr wrap="square" rtlCol="0">
            <a:spAutoFit/>
          </a:bodyPr>
          <a:lstStyle/>
          <a:p>
            <a:r>
              <a:rPr lang="en-US" sz="1400" dirty="0">
                <a:solidFill>
                  <a:srgbClr val="92D050"/>
                </a:solidFill>
              </a:rPr>
              <a:t>HIV &lt;10yrs</a:t>
            </a:r>
          </a:p>
        </p:txBody>
      </p:sp>
      <p:sp>
        <p:nvSpPr>
          <p:cNvPr id="8" name="TextBox 7">
            <a:extLst>
              <a:ext uri="{FF2B5EF4-FFF2-40B4-BE49-F238E27FC236}">
                <a16:creationId xmlns:a16="http://schemas.microsoft.com/office/drawing/2014/main" id="{26BF3CE2-A42B-A1E0-926F-8C75EF40529F}"/>
              </a:ext>
            </a:extLst>
          </p:cNvPr>
          <p:cNvSpPr txBox="1"/>
          <p:nvPr/>
        </p:nvSpPr>
        <p:spPr>
          <a:xfrm>
            <a:off x="10155153" y="3637394"/>
            <a:ext cx="1109609" cy="523220"/>
          </a:xfrm>
          <a:prstGeom prst="rect">
            <a:avLst/>
          </a:prstGeom>
          <a:noFill/>
        </p:spPr>
        <p:txBody>
          <a:bodyPr wrap="square" rtlCol="0">
            <a:spAutoFit/>
          </a:bodyPr>
          <a:lstStyle/>
          <a:p>
            <a:r>
              <a:rPr lang="en-US" sz="1400" dirty="0">
                <a:solidFill>
                  <a:srgbClr val="FFC000"/>
                </a:solidFill>
              </a:rPr>
              <a:t>HIV </a:t>
            </a:r>
          </a:p>
          <a:p>
            <a:r>
              <a:rPr lang="en-US" sz="1400" dirty="0">
                <a:solidFill>
                  <a:srgbClr val="FFC000"/>
                </a:solidFill>
              </a:rPr>
              <a:t>10-20yrs</a:t>
            </a:r>
          </a:p>
        </p:txBody>
      </p:sp>
      <p:sp>
        <p:nvSpPr>
          <p:cNvPr id="10" name="TextBox 9">
            <a:extLst>
              <a:ext uri="{FF2B5EF4-FFF2-40B4-BE49-F238E27FC236}">
                <a16:creationId xmlns:a16="http://schemas.microsoft.com/office/drawing/2014/main" id="{95D7DD91-81F0-18BB-AE3D-CA0C51D3EE01}"/>
              </a:ext>
            </a:extLst>
          </p:cNvPr>
          <p:cNvSpPr txBox="1"/>
          <p:nvPr/>
        </p:nvSpPr>
        <p:spPr>
          <a:xfrm>
            <a:off x="2490565" y="1863299"/>
            <a:ext cx="2443431" cy="523220"/>
          </a:xfrm>
          <a:prstGeom prst="rect">
            <a:avLst/>
          </a:prstGeom>
          <a:noFill/>
        </p:spPr>
        <p:txBody>
          <a:bodyPr wrap="square" rtlCol="0">
            <a:spAutoFit/>
          </a:bodyPr>
          <a:lstStyle/>
          <a:p>
            <a:r>
              <a:rPr lang="en-US" sz="1400" dirty="0">
                <a:highlight>
                  <a:srgbClr val="C0C0C0"/>
                </a:highlight>
              </a:rPr>
              <a:t>Risk of Multimorbidity </a:t>
            </a:r>
          </a:p>
          <a:p>
            <a:r>
              <a:rPr lang="en-US" sz="1400" dirty="0">
                <a:highlight>
                  <a:srgbClr val="C0C0C0"/>
                </a:highlight>
              </a:rPr>
              <a:t>(2+ NCD diagnoses )</a:t>
            </a:r>
          </a:p>
        </p:txBody>
      </p:sp>
      <p:sp>
        <p:nvSpPr>
          <p:cNvPr id="11" name="TextBox 10">
            <a:extLst>
              <a:ext uri="{FF2B5EF4-FFF2-40B4-BE49-F238E27FC236}">
                <a16:creationId xmlns:a16="http://schemas.microsoft.com/office/drawing/2014/main" id="{1BE3035B-8A1F-F3C5-4B37-24F7862D7092}"/>
              </a:ext>
            </a:extLst>
          </p:cNvPr>
          <p:cNvSpPr txBox="1"/>
          <p:nvPr/>
        </p:nvSpPr>
        <p:spPr>
          <a:xfrm>
            <a:off x="6730163" y="1942128"/>
            <a:ext cx="2443431" cy="523220"/>
          </a:xfrm>
          <a:prstGeom prst="rect">
            <a:avLst/>
          </a:prstGeom>
          <a:noFill/>
        </p:spPr>
        <p:txBody>
          <a:bodyPr wrap="square" rtlCol="0">
            <a:spAutoFit/>
          </a:bodyPr>
          <a:lstStyle/>
          <a:p>
            <a:pPr algn="ctr"/>
            <a:r>
              <a:rPr lang="en-US" sz="1400" dirty="0">
                <a:highlight>
                  <a:srgbClr val="C0C0C0"/>
                </a:highlight>
              </a:rPr>
              <a:t>Risk of Polypharmacy </a:t>
            </a:r>
          </a:p>
          <a:p>
            <a:pPr algn="ctr"/>
            <a:r>
              <a:rPr lang="en-US" sz="1400" dirty="0">
                <a:highlight>
                  <a:srgbClr val="C0C0C0"/>
                </a:highlight>
              </a:rPr>
              <a:t>(5 non-ART meds) </a:t>
            </a:r>
          </a:p>
        </p:txBody>
      </p:sp>
    </p:spTree>
    <p:extLst>
      <p:ext uri="{BB962C8B-B14F-4D97-AF65-F5344CB8AC3E}">
        <p14:creationId xmlns:p14="http://schemas.microsoft.com/office/powerpoint/2010/main" val="3527067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a:extLst>
              <a:ext uri="{FF2B5EF4-FFF2-40B4-BE49-F238E27FC236}">
                <a16:creationId xmlns:a16="http://schemas.microsoft.com/office/drawing/2014/main" id="{6D4CFA1F-2428-320A-4297-A4D9C0FFC1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343"/>
          <a:stretch/>
        </p:blipFill>
        <p:spPr bwMode="auto">
          <a:xfrm>
            <a:off x="457200" y="1219200"/>
            <a:ext cx="9994533" cy="524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47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BA9EB93B-16E2-96A7-9B99-2070B9A27FF1}"/>
              </a:ext>
            </a:extLst>
          </p:cNvPr>
          <p:cNvSpPr>
            <a:spLocks noGrp="1"/>
          </p:cNvSpPr>
          <p:nvPr>
            <p:ph type="title"/>
          </p:nvPr>
        </p:nvSpPr>
        <p:spPr>
          <a:xfrm>
            <a:off x="1524000" y="990600"/>
            <a:ext cx="9144000" cy="1417638"/>
          </a:xfrm>
          <a:ln>
            <a:solidFill>
              <a:schemeClr val="bg1"/>
            </a:solidFill>
          </a:ln>
        </p:spPr>
        <p:txBody>
          <a:bodyPr/>
          <a:lstStyle/>
          <a:p>
            <a:pPr>
              <a:defRPr/>
            </a:pPr>
            <a:r>
              <a:rPr lang="en-US" dirty="0"/>
              <a:t>Accelerated or Accentuated Aging?</a:t>
            </a:r>
          </a:p>
        </p:txBody>
      </p:sp>
      <p:sp>
        <p:nvSpPr>
          <p:cNvPr id="33795" name="Content Placeholder 2">
            <a:extLst>
              <a:ext uri="{FF2B5EF4-FFF2-40B4-BE49-F238E27FC236}">
                <a16:creationId xmlns:a16="http://schemas.microsoft.com/office/drawing/2014/main" id="{99ACC7A1-4569-9CC6-68CB-0070B6C6850D}"/>
              </a:ext>
            </a:extLst>
          </p:cNvPr>
          <p:cNvSpPr>
            <a:spLocks noGrp="1"/>
          </p:cNvSpPr>
          <p:nvPr>
            <p:ph idx="1"/>
          </p:nvPr>
        </p:nvSpPr>
        <p:spPr>
          <a:xfrm>
            <a:off x="1981200" y="2209800"/>
            <a:ext cx="8229600" cy="4953000"/>
          </a:xfrm>
        </p:spPr>
        <p:txBody>
          <a:bodyPr rtlCol="0">
            <a:normAutofit/>
          </a:bodyPr>
          <a:lstStyle/>
          <a:p>
            <a:pPr marL="566928" indent="-457200">
              <a:lnSpc>
                <a:spcPct val="120000"/>
              </a:lnSpc>
              <a:defRPr/>
            </a:pPr>
            <a:r>
              <a:rPr lang="en-US" dirty="0"/>
              <a:t>Untreated HIV infection may be associated with high levels of persistent inflammation</a:t>
            </a:r>
          </a:p>
          <a:p>
            <a:pPr marL="566928" indent="-457200">
              <a:lnSpc>
                <a:spcPct val="120000"/>
              </a:lnSpc>
              <a:defRPr/>
            </a:pPr>
            <a:r>
              <a:rPr lang="en-US" dirty="0"/>
              <a:t>HIV may accelerate or accentuate the aging process (ongoing discussion in research)</a:t>
            </a:r>
          </a:p>
          <a:p>
            <a:pPr marL="566928" indent="-457200">
              <a:lnSpc>
                <a:spcPct val="120000"/>
              </a:lnSpc>
              <a:defRPr/>
            </a:pPr>
            <a:r>
              <a:rPr lang="en-US" dirty="0"/>
              <a:t>Chronic illnesses may occur at rates greater than expected for age</a:t>
            </a:r>
          </a:p>
          <a:p>
            <a:pPr marL="566928" indent="-457200">
              <a:lnSpc>
                <a:spcPct val="120000"/>
              </a:lnSpc>
              <a:defRPr/>
            </a:pPr>
            <a:r>
              <a:rPr lang="en-US" dirty="0"/>
              <a:t>Chronic inflammation and immune activation occur in both HIV infection and normal aging</a:t>
            </a:r>
          </a:p>
          <a:p>
            <a:pPr marL="109728" indent="0">
              <a:buNone/>
              <a:defRPr/>
            </a:pPr>
            <a:endParaRPr lang="en-US" dirty="0">
              <a:solidFill>
                <a:schemeClr val="accent1">
                  <a:lumMod val="50000"/>
                </a:schemeClr>
              </a:solidFill>
            </a:endParaRPr>
          </a:p>
          <a:p>
            <a:pPr marL="365760" indent="-256032">
              <a:buFont typeface="Arial" charset="0"/>
              <a:buChar char="•"/>
              <a:defRPr/>
            </a:pPr>
            <a:endParaRPr lang="en-US" dirty="0">
              <a:solidFill>
                <a:schemeClr val="accent1">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280AC-126F-2CE1-3492-4E859EF71464}"/>
              </a:ext>
            </a:extLst>
          </p:cNvPr>
          <p:cNvSpPr>
            <a:spLocks noGrp="1"/>
          </p:cNvSpPr>
          <p:nvPr>
            <p:ph type="title"/>
          </p:nvPr>
        </p:nvSpPr>
        <p:spPr/>
        <p:txBody>
          <a:bodyPr/>
          <a:lstStyle/>
          <a:p>
            <a:r>
              <a:rPr lang="en-US" dirty="0"/>
              <a:t>Acknowledgement</a:t>
            </a:r>
          </a:p>
        </p:txBody>
      </p:sp>
      <p:sp>
        <p:nvSpPr>
          <p:cNvPr id="3" name="Content Placeholder 2">
            <a:extLst>
              <a:ext uri="{FF2B5EF4-FFF2-40B4-BE49-F238E27FC236}">
                <a16:creationId xmlns:a16="http://schemas.microsoft.com/office/drawing/2014/main" id="{31025F1D-A631-5F74-9129-FF0BE25ED3B1}"/>
              </a:ext>
            </a:extLst>
          </p:cNvPr>
          <p:cNvSpPr>
            <a:spLocks noGrp="1"/>
          </p:cNvSpPr>
          <p:nvPr>
            <p:ph idx="1"/>
          </p:nvPr>
        </p:nvSpPr>
        <p:spPr/>
        <p:txBody>
          <a:bodyPr/>
          <a:lstStyle/>
          <a:p>
            <a:pPr marL="0" indent="0">
              <a:buNone/>
            </a:pPr>
            <a:r>
              <a:rPr lang="en-US" dirty="0"/>
              <a:t>The MidAtlantic AIDS Education and Training Center (MAAETC) is supported by DHHS, Health Resources and Services Administration (HRSA) as part of a cooperative agreement of $2,917,621 and 0% financed with non-governmental sources. The program aims to provides HIV training and technical assistance to USPHS Region 3 (Pennsylvania, Maryland, Delaware, the District of Columbia, Virginia, and West Virginia).</a:t>
            </a:r>
          </a:p>
          <a:p>
            <a:pPr marL="0" indent="0">
              <a:buNone/>
            </a:pPr>
            <a:endParaRPr lang="en-US" dirty="0"/>
          </a:p>
          <a:p>
            <a:pPr marL="0" indent="0">
              <a:buNone/>
            </a:pPr>
            <a:r>
              <a:rPr lang="en-US" dirty="0"/>
              <a:t>The contents in this presentation are those of the author(s) and do not necessarily represent the official views of, nor an endorsement, by HRSA, HHS, or the U.S. Government. For more information, please visit HRSA.gov.</a:t>
            </a:r>
          </a:p>
          <a:p>
            <a:endParaRPr lang="en-US" dirty="0"/>
          </a:p>
        </p:txBody>
      </p:sp>
      <p:sp>
        <p:nvSpPr>
          <p:cNvPr id="4" name="Footer Placeholder 3">
            <a:extLst>
              <a:ext uri="{FF2B5EF4-FFF2-40B4-BE49-F238E27FC236}">
                <a16:creationId xmlns:a16="http://schemas.microsoft.com/office/drawing/2014/main" id="{001BD269-5DF8-E391-2A26-AB7C59F2830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1AD5929-AF81-B5BC-820B-B9462A1CF8A2}"/>
              </a:ext>
            </a:extLst>
          </p:cNvPr>
          <p:cNvSpPr>
            <a:spLocks noGrp="1"/>
          </p:cNvSpPr>
          <p:nvPr>
            <p:ph type="sldNum" sz="quarter" idx="12"/>
          </p:nvPr>
        </p:nvSpPr>
        <p:spPr/>
        <p:txBody>
          <a:bodyPr/>
          <a:lstStyle/>
          <a:p>
            <a:pPr>
              <a:defRPr/>
            </a:pPr>
            <a:fld id="{51C76CC5-22A4-4AE5-BE33-E6B06D519986}" type="slidenum">
              <a:rPr lang="en-US" smtClean="0"/>
              <a:pPr>
                <a:defRPr/>
              </a:pPr>
              <a:t>2</a:t>
            </a:fld>
            <a:endParaRPr lang="en-US"/>
          </a:p>
        </p:txBody>
      </p:sp>
    </p:spTree>
    <p:extLst>
      <p:ext uri="{BB962C8B-B14F-4D97-AF65-F5344CB8AC3E}">
        <p14:creationId xmlns:p14="http://schemas.microsoft.com/office/powerpoint/2010/main" val="2287526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7432C11B-63F3-402F-45C3-DF8A8991A01E}"/>
              </a:ext>
            </a:extLst>
          </p:cNvPr>
          <p:cNvSpPr>
            <a:spLocks noGrp="1"/>
          </p:cNvSpPr>
          <p:nvPr>
            <p:ph type="title"/>
          </p:nvPr>
        </p:nvSpPr>
        <p:spPr/>
        <p:txBody>
          <a:bodyPr/>
          <a:lstStyle/>
          <a:p>
            <a:r>
              <a:rPr lang="en-US" altLang="en-US" dirty="0"/>
              <a:t>Other contributing factors</a:t>
            </a:r>
          </a:p>
        </p:txBody>
      </p:sp>
      <p:sp>
        <p:nvSpPr>
          <p:cNvPr id="113667" name="Content Placeholder 2">
            <a:extLst>
              <a:ext uri="{FF2B5EF4-FFF2-40B4-BE49-F238E27FC236}">
                <a16:creationId xmlns:a16="http://schemas.microsoft.com/office/drawing/2014/main" id="{4CF68EFD-897F-E883-CF93-408258ED4E3E}"/>
              </a:ext>
            </a:extLst>
          </p:cNvPr>
          <p:cNvSpPr>
            <a:spLocks noGrp="1"/>
          </p:cNvSpPr>
          <p:nvPr>
            <p:ph idx="1"/>
          </p:nvPr>
        </p:nvSpPr>
        <p:spPr>
          <a:xfrm>
            <a:off x="1066800" y="2514600"/>
            <a:ext cx="10439400" cy="2438400"/>
          </a:xfrm>
        </p:spPr>
        <p:txBody>
          <a:bodyPr/>
          <a:lstStyle/>
          <a:p>
            <a:r>
              <a:rPr lang="en-US" altLang="en-US" dirty="0"/>
              <a:t>ARTs contribute to bone loss, kidney damage, fat redistribution</a:t>
            </a:r>
          </a:p>
          <a:p>
            <a:r>
              <a:rPr lang="en-US" altLang="en-US" dirty="0"/>
              <a:t>People with HIV more likely to also have Hep B and C, HPV</a:t>
            </a:r>
          </a:p>
          <a:p>
            <a:r>
              <a:rPr lang="en-US" altLang="en-US" dirty="0"/>
              <a:t>People with HIV 3 times more likely to smoke</a:t>
            </a:r>
          </a:p>
          <a:p>
            <a:r>
              <a:rPr lang="en-US" altLang="en-US" dirty="0"/>
              <a:t>People with HIV have higher rates of mental illness and substance use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CDBF-1F59-B701-E80E-1827259FF77D}"/>
              </a:ext>
            </a:extLst>
          </p:cNvPr>
          <p:cNvSpPr>
            <a:spLocks noGrp="1"/>
          </p:cNvSpPr>
          <p:nvPr>
            <p:ph type="title"/>
          </p:nvPr>
        </p:nvSpPr>
        <p:spPr>
          <a:xfrm>
            <a:off x="381000" y="1141980"/>
            <a:ext cx="10972800" cy="702861"/>
          </a:xfrm>
        </p:spPr>
        <p:txBody>
          <a:bodyPr/>
          <a:lstStyle/>
          <a:p>
            <a:r>
              <a:rPr lang="en-US" dirty="0"/>
              <a:t>Geriatric Syndromes</a:t>
            </a:r>
          </a:p>
        </p:txBody>
      </p:sp>
      <p:sp>
        <p:nvSpPr>
          <p:cNvPr id="3" name="Content Placeholder 2">
            <a:extLst>
              <a:ext uri="{FF2B5EF4-FFF2-40B4-BE49-F238E27FC236}">
                <a16:creationId xmlns:a16="http://schemas.microsoft.com/office/drawing/2014/main" id="{D86B8A43-F28B-191F-4B23-8AED578AE2CE}"/>
              </a:ext>
            </a:extLst>
          </p:cNvPr>
          <p:cNvSpPr>
            <a:spLocks noGrp="1"/>
          </p:cNvSpPr>
          <p:nvPr>
            <p:ph idx="1"/>
          </p:nvPr>
        </p:nvSpPr>
        <p:spPr>
          <a:xfrm>
            <a:off x="2209800" y="1876591"/>
            <a:ext cx="7543800" cy="3840163"/>
          </a:xfrm>
        </p:spPr>
        <p:txBody>
          <a:bodyPr/>
          <a:lstStyle/>
          <a:p>
            <a:r>
              <a:rPr lang="en-US" dirty="0"/>
              <a:t>Falls</a:t>
            </a:r>
          </a:p>
          <a:p>
            <a:r>
              <a:rPr lang="en-US" dirty="0"/>
              <a:t>Frailty </a:t>
            </a:r>
          </a:p>
          <a:p>
            <a:pPr lvl="1"/>
            <a:r>
              <a:rPr lang="en-US" dirty="0"/>
              <a:t>A syndrome of weakness, weight loss, and low activity</a:t>
            </a:r>
          </a:p>
          <a:p>
            <a:pPr lvl="1"/>
            <a:r>
              <a:rPr lang="en-US" dirty="0"/>
              <a:t>Associated with adverse health outcomes</a:t>
            </a:r>
          </a:p>
          <a:p>
            <a:r>
              <a:rPr lang="en-US" dirty="0"/>
              <a:t>Functional impairment (mobility)</a:t>
            </a:r>
          </a:p>
          <a:p>
            <a:r>
              <a:rPr lang="en-US" dirty="0"/>
              <a:t>Sensory Impairment</a:t>
            </a:r>
          </a:p>
          <a:p>
            <a:r>
              <a:rPr lang="en-US" dirty="0"/>
              <a:t>Cognitive decline / dementia</a:t>
            </a:r>
          </a:p>
          <a:p>
            <a:r>
              <a:rPr lang="en-US" dirty="0"/>
              <a:t>Sarcopenia</a:t>
            </a:r>
          </a:p>
          <a:p>
            <a:r>
              <a:rPr lang="en-US" dirty="0"/>
              <a:t>Malnutrition</a:t>
            </a:r>
          </a:p>
          <a:p>
            <a:r>
              <a:rPr lang="en-US" dirty="0"/>
              <a:t>Incontinence</a:t>
            </a:r>
          </a:p>
        </p:txBody>
      </p:sp>
      <p:sp>
        <p:nvSpPr>
          <p:cNvPr id="4" name="Footer Placeholder 3">
            <a:extLst>
              <a:ext uri="{FF2B5EF4-FFF2-40B4-BE49-F238E27FC236}">
                <a16:creationId xmlns:a16="http://schemas.microsoft.com/office/drawing/2014/main" id="{B2FB4CFC-E884-A771-4AFB-6C56705BEE00}"/>
              </a:ext>
            </a:extLst>
          </p:cNvPr>
          <p:cNvSpPr>
            <a:spLocks noGrp="1"/>
          </p:cNvSpPr>
          <p:nvPr>
            <p:ph type="ftr" sz="quarter" idx="11"/>
          </p:nvPr>
        </p:nvSpPr>
        <p:spPr>
          <a:xfrm>
            <a:off x="-152400" y="6219196"/>
            <a:ext cx="12039600" cy="365125"/>
          </a:xfrm>
        </p:spPr>
        <p:txBody>
          <a:bodyPr/>
          <a:lstStyle/>
          <a:p>
            <a:pPr>
              <a:defRPr/>
            </a:pPr>
            <a:r>
              <a:rPr lang="en-US" sz="1000" b="0" i="0" dirty="0">
                <a:solidFill>
                  <a:srgbClr val="212121"/>
                </a:solidFill>
                <a:effectLst/>
                <a:latin typeface="BlinkMacSystemFont"/>
              </a:rPr>
              <a:t>Greene M, </a:t>
            </a:r>
            <a:r>
              <a:rPr lang="en-US" sz="1000" b="0" i="0" dirty="0" err="1">
                <a:solidFill>
                  <a:srgbClr val="212121"/>
                </a:solidFill>
                <a:effectLst/>
                <a:latin typeface="BlinkMacSystemFont"/>
              </a:rPr>
              <a:t>Covinsky</a:t>
            </a:r>
            <a:r>
              <a:rPr lang="en-US" sz="1000" b="0" i="0" dirty="0">
                <a:solidFill>
                  <a:srgbClr val="212121"/>
                </a:solidFill>
                <a:effectLst/>
                <a:latin typeface="BlinkMacSystemFont"/>
              </a:rPr>
              <a:t> KE, </a:t>
            </a:r>
            <a:r>
              <a:rPr lang="en-US" sz="1000" b="0" i="0" dirty="0" err="1">
                <a:solidFill>
                  <a:srgbClr val="212121"/>
                </a:solidFill>
                <a:effectLst/>
                <a:latin typeface="BlinkMacSystemFont"/>
              </a:rPr>
              <a:t>Valcour</a:t>
            </a:r>
            <a:r>
              <a:rPr lang="en-US" sz="1000" b="0" i="0" dirty="0">
                <a:solidFill>
                  <a:srgbClr val="212121"/>
                </a:solidFill>
                <a:effectLst/>
                <a:latin typeface="BlinkMacSystemFont"/>
              </a:rPr>
              <a:t> V, Miao Y, </a:t>
            </a:r>
            <a:r>
              <a:rPr lang="en-US" sz="1000" b="0" i="0" dirty="0" err="1">
                <a:solidFill>
                  <a:srgbClr val="212121"/>
                </a:solidFill>
                <a:effectLst/>
                <a:latin typeface="BlinkMacSystemFont"/>
              </a:rPr>
              <a:t>Madamba</a:t>
            </a:r>
            <a:r>
              <a:rPr lang="en-US" sz="1000" b="0" i="0" dirty="0">
                <a:solidFill>
                  <a:srgbClr val="212121"/>
                </a:solidFill>
                <a:effectLst/>
                <a:latin typeface="BlinkMacSystemFont"/>
              </a:rPr>
              <a:t> J, </a:t>
            </a:r>
            <a:r>
              <a:rPr lang="en-US" sz="1000" b="0" i="0" dirty="0" err="1">
                <a:solidFill>
                  <a:srgbClr val="212121"/>
                </a:solidFill>
                <a:effectLst/>
                <a:latin typeface="BlinkMacSystemFont"/>
              </a:rPr>
              <a:t>Lampiris</a:t>
            </a:r>
            <a:r>
              <a:rPr lang="en-US" sz="1000" b="0" i="0" dirty="0">
                <a:solidFill>
                  <a:srgbClr val="212121"/>
                </a:solidFill>
                <a:effectLst/>
                <a:latin typeface="BlinkMacSystemFont"/>
              </a:rPr>
              <a:t> H, </a:t>
            </a:r>
            <a:r>
              <a:rPr lang="en-US" sz="1000" b="0" i="0" dirty="0" err="1">
                <a:solidFill>
                  <a:srgbClr val="212121"/>
                </a:solidFill>
                <a:effectLst/>
                <a:latin typeface="BlinkMacSystemFont"/>
              </a:rPr>
              <a:t>Cenzer</a:t>
            </a:r>
            <a:r>
              <a:rPr lang="en-US" sz="1000" b="0" i="0" dirty="0">
                <a:solidFill>
                  <a:srgbClr val="212121"/>
                </a:solidFill>
                <a:effectLst/>
                <a:latin typeface="BlinkMacSystemFont"/>
              </a:rPr>
              <a:t> IS, Martin J, </a:t>
            </a:r>
            <a:r>
              <a:rPr lang="en-US" sz="1000" b="0" i="0" dirty="0" err="1">
                <a:solidFill>
                  <a:srgbClr val="212121"/>
                </a:solidFill>
                <a:effectLst/>
                <a:latin typeface="BlinkMacSystemFont"/>
              </a:rPr>
              <a:t>Deeks</a:t>
            </a:r>
            <a:r>
              <a:rPr lang="en-US" sz="1000" b="0" i="0" dirty="0">
                <a:solidFill>
                  <a:srgbClr val="212121"/>
                </a:solidFill>
                <a:effectLst/>
                <a:latin typeface="BlinkMacSystemFont"/>
              </a:rPr>
              <a:t> SG. Geriatric Syndromes in Older HIV-Infected Adults. J </a:t>
            </a:r>
            <a:r>
              <a:rPr lang="en-US" sz="1000" b="0" i="0" dirty="0" err="1">
                <a:solidFill>
                  <a:srgbClr val="212121"/>
                </a:solidFill>
                <a:effectLst/>
                <a:latin typeface="BlinkMacSystemFont"/>
              </a:rPr>
              <a:t>Acquir</a:t>
            </a:r>
            <a:r>
              <a:rPr lang="en-US" sz="1000" b="0" i="0" dirty="0">
                <a:solidFill>
                  <a:srgbClr val="212121"/>
                </a:solidFill>
                <a:effectLst/>
                <a:latin typeface="BlinkMacSystemFont"/>
              </a:rPr>
              <a:t> Immune </a:t>
            </a:r>
            <a:r>
              <a:rPr lang="en-US" sz="1000" b="0" i="0" dirty="0" err="1">
                <a:solidFill>
                  <a:srgbClr val="212121"/>
                </a:solidFill>
                <a:effectLst/>
                <a:latin typeface="BlinkMacSystemFont"/>
              </a:rPr>
              <a:t>Defic</a:t>
            </a:r>
            <a:r>
              <a:rPr lang="en-US" sz="1000" b="0" i="0" dirty="0">
                <a:solidFill>
                  <a:srgbClr val="212121"/>
                </a:solidFill>
                <a:effectLst/>
                <a:latin typeface="BlinkMacSystemFont"/>
              </a:rPr>
              <a:t> </a:t>
            </a:r>
            <a:r>
              <a:rPr lang="en-US" sz="1000" b="0" i="0" dirty="0" err="1">
                <a:solidFill>
                  <a:srgbClr val="212121"/>
                </a:solidFill>
                <a:effectLst/>
                <a:latin typeface="BlinkMacSystemFont"/>
              </a:rPr>
              <a:t>Syndr</a:t>
            </a:r>
            <a:r>
              <a:rPr lang="en-US" sz="1000" b="0" i="0" dirty="0">
                <a:solidFill>
                  <a:srgbClr val="212121"/>
                </a:solidFill>
                <a:effectLst/>
                <a:latin typeface="BlinkMacSystemFont"/>
              </a:rPr>
              <a:t>. 2015 Jun 1;69(2):161-7.</a:t>
            </a:r>
            <a:endParaRPr lang="en-US" sz="1000" dirty="0"/>
          </a:p>
        </p:txBody>
      </p:sp>
      <p:sp>
        <p:nvSpPr>
          <p:cNvPr id="5" name="Slide Number Placeholder 4">
            <a:extLst>
              <a:ext uri="{FF2B5EF4-FFF2-40B4-BE49-F238E27FC236}">
                <a16:creationId xmlns:a16="http://schemas.microsoft.com/office/drawing/2014/main" id="{DDE9BD41-267E-6F5F-236C-AC1F4500CBD1}"/>
              </a:ext>
            </a:extLst>
          </p:cNvPr>
          <p:cNvSpPr>
            <a:spLocks noGrp="1"/>
          </p:cNvSpPr>
          <p:nvPr>
            <p:ph type="sldNum" sz="quarter" idx="12"/>
          </p:nvPr>
        </p:nvSpPr>
        <p:spPr/>
        <p:txBody>
          <a:bodyPr/>
          <a:lstStyle/>
          <a:p>
            <a:pPr>
              <a:defRPr/>
            </a:pPr>
            <a:fld id="{51C76CC5-22A4-4AE5-BE33-E6B06D519986}" type="slidenum">
              <a:rPr lang="en-US" smtClean="0"/>
              <a:pPr>
                <a:defRPr/>
              </a:pPr>
              <a:t>21</a:t>
            </a:fld>
            <a:endParaRPr lang="en-US"/>
          </a:p>
        </p:txBody>
      </p:sp>
    </p:spTree>
    <p:extLst>
      <p:ext uri="{BB962C8B-B14F-4D97-AF65-F5344CB8AC3E}">
        <p14:creationId xmlns:p14="http://schemas.microsoft.com/office/powerpoint/2010/main" val="4102292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B055-7A10-C144-932D-9AD6FB76D536}"/>
              </a:ext>
            </a:extLst>
          </p:cNvPr>
          <p:cNvSpPr>
            <a:spLocks noGrp="1"/>
          </p:cNvSpPr>
          <p:nvPr>
            <p:ph type="title"/>
          </p:nvPr>
        </p:nvSpPr>
        <p:spPr/>
        <p:txBody>
          <a:bodyPr/>
          <a:lstStyle/>
          <a:p>
            <a:r>
              <a:rPr lang="en-US" dirty="0"/>
              <a:t>The 5 M’s of </a:t>
            </a:r>
            <a:r>
              <a:rPr lang="en-US" dirty="0" err="1"/>
              <a:t>geriatics</a:t>
            </a:r>
            <a:endParaRPr lang="en-US" dirty="0"/>
          </a:p>
        </p:txBody>
      </p:sp>
      <p:sp>
        <p:nvSpPr>
          <p:cNvPr id="3" name="Content Placeholder 2">
            <a:extLst>
              <a:ext uri="{FF2B5EF4-FFF2-40B4-BE49-F238E27FC236}">
                <a16:creationId xmlns:a16="http://schemas.microsoft.com/office/drawing/2014/main" id="{16B55736-A5A8-BAF3-A7B0-7A098ACDB5D9}"/>
              </a:ext>
            </a:extLst>
          </p:cNvPr>
          <p:cNvSpPr>
            <a:spLocks noGrp="1"/>
          </p:cNvSpPr>
          <p:nvPr>
            <p:ph idx="1"/>
          </p:nvPr>
        </p:nvSpPr>
        <p:spPr>
          <a:xfrm>
            <a:off x="4419600" y="2590800"/>
            <a:ext cx="5410200" cy="3840163"/>
          </a:xfrm>
        </p:spPr>
        <p:txBody>
          <a:bodyPr/>
          <a:lstStyle/>
          <a:p>
            <a:r>
              <a:rPr lang="en-US" dirty="0"/>
              <a:t>Mobility</a:t>
            </a:r>
          </a:p>
          <a:p>
            <a:r>
              <a:rPr lang="en-US" dirty="0"/>
              <a:t>Mind</a:t>
            </a:r>
          </a:p>
          <a:p>
            <a:r>
              <a:rPr lang="en-US" dirty="0"/>
              <a:t>Medications</a:t>
            </a:r>
          </a:p>
          <a:p>
            <a:r>
              <a:rPr lang="en-US" dirty="0"/>
              <a:t>Multi-complexity / Multi-morbidity</a:t>
            </a:r>
          </a:p>
          <a:p>
            <a:r>
              <a:rPr lang="en-US" dirty="0"/>
              <a:t>Matters Most</a:t>
            </a:r>
          </a:p>
        </p:txBody>
      </p:sp>
      <p:sp>
        <p:nvSpPr>
          <p:cNvPr id="5" name="Slide Number Placeholder 4">
            <a:extLst>
              <a:ext uri="{FF2B5EF4-FFF2-40B4-BE49-F238E27FC236}">
                <a16:creationId xmlns:a16="http://schemas.microsoft.com/office/drawing/2014/main" id="{F92D20DA-6BAE-9D16-4040-0E319E5FA737}"/>
              </a:ext>
            </a:extLst>
          </p:cNvPr>
          <p:cNvSpPr>
            <a:spLocks noGrp="1"/>
          </p:cNvSpPr>
          <p:nvPr>
            <p:ph type="sldNum" sz="quarter" idx="12"/>
          </p:nvPr>
        </p:nvSpPr>
        <p:spPr/>
        <p:txBody>
          <a:bodyPr/>
          <a:lstStyle/>
          <a:p>
            <a:pPr>
              <a:defRPr/>
            </a:pPr>
            <a:fld id="{51C76CC5-22A4-4AE5-BE33-E6B06D519986}" type="slidenum">
              <a:rPr lang="en-US" smtClean="0"/>
              <a:pPr>
                <a:defRPr/>
              </a:pPr>
              <a:t>22</a:t>
            </a:fld>
            <a:endParaRPr lang="en-US"/>
          </a:p>
        </p:txBody>
      </p:sp>
    </p:spTree>
    <p:extLst>
      <p:ext uri="{BB962C8B-B14F-4D97-AF65-F5344CB8AC3E}">
        <p14:creationId xmlns:p14="http://schemas.microsoft.com/office/powerpoint/2010/main" val="3866142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8508-3F06-B380-204D-648EC4C82A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2A7D02-40BA-B7CB-6C3E-003711CE24AB}"/>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2A5C83A2-C4B9-6ED8-6868-CFB9F39A4BB9}"/>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71870456-DF17-CC7E-7B36-F19E30A961CC}"/>
              </a:ext>
            </a:extLst>
          </p:cNvPr>
          <p:cNvSpPr>
            <a:spLocks noGrp="1"/>
          </p:cNvSpPr>
          <p:nvPr>
            <p:ph type="sldNum" sz="quarter" idx="12"/>
          </p:nvPr>
        </p:nvSpPr>
        <p:spPr/>
        <p:txBody>
          <a:bodyPr/>
          <a:lstStyle/>
          <a:p>
            <a:pPr>
              <a:defRPr/>
            </a:pPr>
            <a:fld id="{51C76CC5-22A4-4AE5-BE33-E6B06D519986}" type="slidenum">
              <a:rPr lang="en-US" smtClean="0"/>
              <a:pPr>
                <a:defRPr/>
              </a:pPr>
              <a:t>23</a:t>
            </a:fld>
            <a:endParaRPr lang="en-US"/>
          </a:p>
        </p:txBody>
      </p:sp>
      <p:pic>
        <p:nvPicPr>
          <p:cNvPr id="7" name="Picture 6">
            <a:extLst>
              <a:ext uri="{FF2B5EF4-FFF2-40B4-BE49-F238E27FC236}">
                <a16:creationId xmlns:a16="http://schemas.microsoft.com/office/drawing/2014/main" id="{71673CC3-AF22-6F19-12FF-29B3D0B3BFB6}"/>
              </a:ext>
            </a:extLst>
          </p:cNvPr>
          <p:cNvPicPr>
            <a:picLocks noChangeAspect="1"/>
          </p:cNvPicPr>
          <p:nvPr/>
        </p:nvPicPr>
        <p:blipFill>
          <a:blip r:embed="rId2"/>
          <a:stretch>
            <a:fillRect/>
          </a:stretch>
        </p:blipFill>
        <p:spPr>
          <a:xfrm>
            <a:off x="1600200" y="990600"/>
            <a:ext cx="8467725" cy="5761198"/>
          </a:xfrm>
          <a:prstGeom prst="rect">
            <a:avLst/>
          </a:prstGeom>
        </p:spPr>
      </p:pic>
    </p:spTree>
    <p:extLst>
      <p:ext uri="{BB962C8B-B14F-4D97-AF65-F5344CB8AC3E}">
        <p14:creationId xmlns:p14="http://schemas.microsoft.com/office/powerpoint/2010/main" val="1534184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C5D24-75E7-16A8-614B-6150E5A97CA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CBB3786-4E3A-18C0-D5A3-6622982F018A}"/>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FFCDE9A0-5E4F-896F-3329-0A8051F8EA3B}"/>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550F3355-4A31-EAE3-C0EF-2895B18A75C9}"/>
              </a:ext>
            </a:extLst>
          </p:cNvPr>
          <p:cNvSpPr>
            <a:spLocks noGrp="1"/>
          </p:cNvSpPr>
          <p:nvPr>
            <p:ph type="sldNum" sz="quarter" idx="12"/>
          </p:nvPr>
        </p:nvSpPr>
        <p:spPr/>
        <p:txBody>
          <a:bodyPr/>
          <a:lstStyle/>
          <a:p>
            <a:pPr>
              <a:defRPr/>
            </a:pPr>
            <a:fld id="{51C76CC5-22A4-4AE5-BE33-E6B06D519986}" type="slidenum">
              <a:rPr lang="en-US" smtClean="0"/>
              <a:pPr>
                <a:defRPr/>
              </a:pPr>
              <a:t>24</a:t>
            </a:fld>
            <a:endParaRPr lang="en-US"/>
          </a:p>
        </p:txBody>
      </p:sp>
      <p:pic>
        <p:nvPicPr>
          <p:cNvPr id="7" name="Picture 6">
            <a:extLst>
              <a:ext uri="{FF2B5EF4-FFF2-40B4-BE49-F238E27FC236}">
                <a16:creationId xmlns:a16="http://schemas.microsoft.com/office/drawing/2014/main" id="{7DC69FB9-98C1-D1C6-EF8F-5BCB0F87DB24}"/>
              </a:ext>
            </a:extLst>
          </p:cNvPr>
          <p:cNvPicPr>
            <a:picLocks noChangeAspect="1"/>
          </p:cNvPicPr>
          <p:nvPr/>
        </p:nvPicPr>
        <p:blipFill>
          <a:blip r:embed="rId2"/>
          <a:stretch>
            <a:fillRect/>
          </a:stretch>
        </p:blipFill>
        <p:spPr>
          <a:xfrm>
            <a:off x="1981200" y="1063099"/>
            <a:ext cx="8029575" cy="5552250"/>
          </a:xfrm>
          <a:prstGeom prst="rect">
            <a:avLst/>
          </a:prstGeom>
        </p:spPr>
      </p:pic>
    </p:spTree>
    <p:extLst>
      <p:ext uri="{BB962C8B-B14F-4D97-AF65-F5344CB8AC3E}">
        <p14:creationId xmlns:p14="http://schemas.microsoft.com/office/powerpoint/2010/main" val="3785641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14111-8263-600A-39F4-C8499D3425D7}"/>
              </a:ext>
            </a:extLst>
          </p:cNvPr>
          <p:cNvSpPr>
            <a:spLocks noGrp="1"/>
          </p:cNvSpPr>
          <p:nvPr>
            <p:ph type="title"/>
          </p:nvPr>
        </p:nvSpPr>
        <p:spPr>
          <a:xfrm>
            <a:off x="609600" y="1006249"/>
            <a:ext cx="10515600" cy="1325563"/>
          </a:xfrm>
        </p:spPr>
        <p:txBody>
          <a:bodyPr/>
          <a:lstStyle/>
          <a:p>
            <a:pPr algn="ctr"/>
            <a:r>
              <a:rPr lang="en-US" dirty="0"/>
              <a:t>The 5M Framework</a:t>
            </a:r>
          </a:p>
        </p:txBody>
      </p:sp>
      <p:graphicFrame>
        <p:nvGraphicFramePr>
          <p:cNvPr id="4" name="Content Placeholder 3">
            <a:extLst>
              <a:ext uri="{FF2B5EF4-FFF2-40B4-BE49-F238E27FC236}">
                <a16:creationId xmlns:a16="http://schemas.microsoft.com/office/drawing/2014/main" id="{84C0D212-D531-73D9-73F6-34C8F140C2B3}"/>
              </a:ext>
            </a:extLst>
          </p:cNvPr>
          <p:cNvGraphicFramePr>
            <a:graphicFrameLocks noGrp="1"/>
          </p:cNvGraphicFramePr>
          <p:nvPr>
            <p:ph idx="1"/>
            <p:extLst>
              <p:ext uri="{D42A27DB-BD31-4B8C-83A1-F6EECF244321}">
                <p14:modId xmlns:p14="http://schemas.microsoft.com/office/powerpoint/2010/main" val="1505974959"/>
              </p:ext>
            </p:extLst>
          </p:nvPr>
        </p:nvGraphicFramePr>
        <p:xfrm>
          <a:off x="1130824" y="1756413"/>
          <a:ext cx="9776661" cy="4338450"/>
        </p:xfrm>
        <a:graphic>
          <a:graphicData uri="http://schemas.openxmlformats.org/drawingml/2006/table">
            <a:tbl>
              <a:tblPr firstRow="1" firstCol="1" bandRow="1">
                <a:tableStyleId>{073A0DAA-6AF3-43AB-8588-CEC1D06C72B9}</a:tableStyleId>
              </a:tblPr>
              <a:tblGrid>
                <a:gridCol w="1913506">
                  <a:extLst>
                    <a:ext uri="{9D8B030D-6E8A-4147-A177-3AD203B41FA5}">
                      <a16:colId xmlns:a16="http://schemas.microsoft.com/office/drawing/2014/main" val="2366788080"/>
                    </a:ext>
                  </a:extLst>
                </a:gridCol>
                <a:gridCol w="3502868">
                  <a:extLst>
                    <a:ext uri="{9D8B030D-6E8A-4147-A177-3AD203B41FA5}">
                      <a16:colId xmlns:a16="http://schemas.microsoft.com/office/drawing/2014/main" val="3181876696"/>
                    </a:ext>
                  </a:extLst>
                </a:gridCol>
                <a:gridCol w="4360287">
                  <a:extLst>
                    <a:ext uri="{9D8B030D-6E8A-4147-A177-3AD203B41FA5}">
                      <a16:colId xmlns:a16="http://schemas.microsoft.com/office/drawing/2014/main" val="824647718"/>
                    </a:ext>
                  </a:extLst>
                </a:gridCol>
              </a:tblGrid>
              <a:tr h="456679">
                <a:tc>
                  <a:txBody>
                    <a:bodyPr/>
                    <a:lstStyle/>
                    <a:p>
                      <a:pPr marL="0" marR="0">
                        <a:spcBef>
                          <a:spcPts val="0"/>
                        </a:spcBef>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lumMod val="50000"/>
                      </a:schemeClr>
                    </a:solidFill>
                  </a:tcPr>
                </a:tc>
                <a:tc>
                  <a:txBody>
                    <a:bodyPr/>
                    <a:lstStyle/>
                    <a:p>
                      <a:pPr marL="0" marR="0">
                        <a:spcBef>
                          <a:spcPts val="0"/>
                        </a:spcBef>
                        <a:spcAft>
                          <a:spcPts val="0"/>
                        </a:spcAft>
                      </a:pPr>
                      <a:r>
                        <a:rPr lang="en-US" sz="1400" dirty="0">
                          <a:effectLst/>
                        </a:rPr>
                        <a:t>Description </a:t>
                      </a:r>
                    </a:p>
                    <a:p>
                      <a:pPr marL="0" marR="0">
                        <a:spcBef>
                          <a:spcPts val="0"/>
                        </a:spcBef>
                        <a:spcAft>
                          <a:spcPts val="0"/>
                        </a:spcAft>
                      </a:pPr>
                      <a:r>
                        <a:rPr lang="en-US" sz="1400" dirty="0">
                          <a:effectLst/>
                        </a:rPr>
                        <a:t>(modified from Molnar, 2019) </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lumMod val="50000"/>
                      </a:schemeClr>
                    </a:solidFill>
                  </a:tcPr>
                </a:tc>
                <a:tc>
                  <a:txBody>
                    <a:bodyPr/>
                    <a:lstStyle/>
                    <a:p>
                      <a:pPr marL="0" marR="0">
                        <a:spcBef>
                          <a:spcPts val="0"/>
                        </a:spcBef>
                        <a:spcAft>
                          <a:spcPts val="0"/>
                        </a:spcAft>
                      </a:pPr>
                      <a:r>
                        <a:rPr lang="en-US" sz="1400" dirty="0">
                          <a:effectLst/>
                        </a:rPr>
                        <a:t>Relevant Questions for Clinicians</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lumMod val="50000"/>
                      </a:schemeClr>
                    </a:solidFill>
                  </a:tcPr>
                </a:tc>
                <a:extLst>
                  <a:ext uri="{0D108BD9-81ED-4DB2-BD59-A6C34878D82A}">
                    <a16:rowId xmlns:a16="http://schemas.microsoft.com/office/drawing/2014/main" val="2055434893"/>
                  </a:ext>
                </a:extLst>
              </a:tr>
              <a:tr h="685019">
                <a:tc>
                  <a:txBody>
                    <a:bodyPr/>
                    <a:lstStyle/>
                    <a:p>
                      <a:pPr marL="0" marR="0" algn="ctr">
                        <a:spcBef>
                          <a:spcPts val="0"/>
                        </a:spcBef>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spcBef>
                          <a:spcPts val="0"/>
                        </a:spcBef>
                        <a:spcAft>
                          <a:spcPts val="0"/>
                        </a:spcAft>
                      </a:pPr>
                      <a:r>
                        <a:rPr lang="en-US" sz="1400" dirty="0">
                          <a:effectLst/>
                        </a:rPr>
                        <a:t>Impaired gait and balance</a:t>
                      </a:r>
                    </a:p>
                    <a:p>
                      <a:pPr marL="0" marR="0">
                        <a:spcBef>
                          <a:spcPts val="0"/>
                        </a:spcBef>
                        <a:spcAft>
                          <a:spcPts val="0"/>
                        </a:spcAft>
                      </a:pPr>
                      <a:r>
                        <a:rPr lang="en-US" sz="1400" dirty="0">
                          <a:effectLst/>
                        </a:rPr>
                        <a:t>Fall injury prevention </a:t>
                      </a:r>
                    </a:p>
                    <a:p>
                      <a:pPr marL="0" marR="0">
                        <a:spcBef>
                          <a:spcPts val="0"/>
                        </a:spcBef>
                        <a:spcAft>
                          <a:spcPts val="0"/>
                        </a:spcAft>
                      </a:pPr>
                      <a:r>
                        <a:rPr lang="en-US" sz="1400" dirty="0">
                          <a:effectLst/>
                        </a:rPr>
                        <a:t> </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spcBef>
                          <a:spcPts val="0"/>
                        </a:spcBef>
                        <a:spcAft>
                          <a:spcPts val="0"/>
                        </a:spcAft>
                      </a:pPr>
                      <a:r>
                        <a:rPr lang="en-US" sz="1400" dirty="0">
                          <a:effectLst/>
                        </a:rPr>
                        <a:t>Does the patient have gait impairment? </a:t>
                      </a:r>
                    </a:p>
                    <a:p>
                      <a:pPr marL="0" marR="0">
                        <a:spcBef>
                          <a:spcPts val="0"/>
                        </a:spcBef>
                        <a:spcAft>
                          <a:spcPts val="0"/>
                        </a:spcAft>
                      </a:pPr>
                      <a:r>
                        <a:rPr lang="en-US" sz="1400" dirty="0">
                          <a:effectLst/>
                        </a:rPr>
                        <a:t>Are they at risk for falls? </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2305990668"/>
                  </a:ext>
                </a:extLst>
              </a:tr>
              <a:tr h="913357">
                <a:tc>
                  <a:txBody>
                    <a:bodyPr/>
                    <a:lstStyle/>
                    <a:p>
                      <a:pPr marL="0" marR="0" algn="ctr">
                        <a:spcBef>
                          <a:spcPts val="0"/>
                        </a:spcBef>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spcBef>
                          <a:spcPts val="0"/>
                        </a:spcBef>
                        <a:spcAft>
                          <a:spcPts val="0"/>
                        </a:spcAft>
                      </a:pPr>
                      <a:r>
                        <a:rPr lang="en-US" sz="1400" dirty="0" err="1">
                          <a:effectLst/>
                        </a:rPr>
                        <a:t>Mentation</a:t>
                      </a:r>
                      <a:endParaRPr lang="en-US" sz="1400" dirty="0">
                        <a:effectLst/>
                      </a:endParaRPr>
                    </a:p>
                    <a:p>
                      <a:pPr marL="0" marR="0">
                        <a:spcBef>
                          <a:spcPts val="0"/>
                        </a:spcBef>
                        <a:spcAft>
                          <a:spcPts val="0"/>
                        </a:spcAft>
                      </a:pPr>
                      <a:r>
                        <a:rPr lang="en-US" sz="1400" dirty="0">
                          <a:effectLst/>
                        </a:rPr>
                        <a:t>Dementia</a:t>
                      </a:r>
                    </a:p>
                    <a:p>
                      <a:pPr marL="0" marR="0">
                        <a:spcBef>
                          <a:spcPts val="0"/>
                        </a:spcBef>
                        <a:spcAft>
                          <a:spcPts val="0"/>
                        </a:spcAft>
                      </a:pPr>
                      <a:r>
                        <a:rPr lang="en-US" sz="1400" dirty="0">
                          <a:effectLst/>
                        </a:rPr>
                        <a:t>Delirium</a:t>
                      </a:r>
                    </a:p>
                    <a:p>
                      <a:pPr marL="0" marR="0">
                        <a:spcBef>
                          <a:spcPts val="0"/>
                        </a:spcBef>
                        <a:spcAft>
                          <a:spcPts val="0"/>
                        </a:spcAft>
                      </a:pPr>
                      <a:r>
                        <a:rPr lang="en-US" sz="1400" dirty="0">
                          <a:effectLst/>
                        </a:rPr>
                        <a:t>Depression</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spcBef>
                          <a:spcPts val="0"/>
                        </a:spcBef>
                        <a:spcAft>
                          <a:spcPts val="0"/>
                        </a:spcAft>
                      </a:pPr>
                      <a:r>
                        <a:rPr lang="en-US" sz="1400" dirty="0">
                          <a:effectLst/>
                        </a:rPr>
                        <a:t>Is the patient experiencing cognitive decline? </a:t>
                      </a:r>
                    </a:p>
                    <a:p>
                      <a:pPr marL="0" marR="0">
                        <a:spcBef>
                          <a:spcPts val="0"/>
                        </a:spcBef>
                        <a:spcAft>
                          <a:spcPts val="0"/>
                        </a:spcAft>
                      </a:pPr>
                      <a:r>
                        <a:rPr lang="en-US" sz="1400" dirty="0">
                          <a:effectLst/>
                        </a:rPr>
                        <a:t>Do they have depression or another mood disorder? </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819016006"/>
                  </a:ext>
                </a:extLst>
              </a:tr>
              <a:tr h="913357">
                <a:tc>
                  <a:txBody>
                    <a:bodyPr/>
                    <a:lstStyle/>
                    <a:p>
                      <a:pPr marL="0" marR="0" algn="ctr">
                        <a:spcBef>
                          <a:spcPts val="0"/>
                        </a:spcBef>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spcBef>
                          <a:spcPts val="0"/>
                        </a:spcBef>
                        <a:spcAft>
                          <a:spcPts val="0"/>
                        </a:spcAft>
                      </a:pPr>
                      <a:r>
                        <a:rPr lang="en-US" sz="1400" dirty="0" err="1">
                          <a:effectLst/>
                        </a:rPr>
                        <a:t>Polypharmacy</a:t>
                      </a:r>
                      <a:r>
                        <a:rPr lang="en-US" sz="1400" dirty="0">
                          <a:effectLst/>
                        </a:rPr>
                        <a:t>, </a:t>
                      </a:r>
                      <a:r>
                        <a:rPr lang="en-US" sz="1400" dirty="0" err="1">
                          <a:effectLst/>
                        </a:rPr>
                        <a:t>Deprescribing</a:t>
                      </a:r>
                      <a:endParaRPr lang="en-US" sz="1400" dirty="0">
                        <a:effectLst/>
                      </a:endParaRPr>
                    </a:p>
                    <a:p>
                      <a:pPr marL="0" marR="0">
                        <a:spcBef>
                          <a:spcPts val="0"/>
                        </a:spcBef>
                        <a:spcAft>
                          <a:spcPts val="0"/>
                        </a:spcAft>
                      </a:pPr>
                      <a:r>
                        <a:rPr lang="en-US" sz="1400" dirty="0">
                          <a:effectLst/>
                        </a:rPr>
                        <a:t>Optimal prescribing</a:t>
                      </a:r>
                    </a:p>
                    <a:p>
                      <a:pPr marL="0" marR="0">
                        <a:spcBef>
                          <a:spcPts val="0"/>
                        </a:spcBef>
                        <a:spcAft>
                          <a:spcPts val="0"/>
                        </a:spcAft>
                      </a:pPr>
                      <a:r>
                        <a:rPr lang="en-US" sz="1400" dirty="0">
                          <a:effectLst/>
                        </a:rPr>
                        <a:t>Adverse effects </a:t>
                      </a:r>
                    </a:p>
                    <a:p>
                      <a:pPr marL="0" marR="0">
                        <a:spcBef>
                          <a:spcPts val="0"/>
                        </a:spcBef>
                        <a:spcAft>
                          <a:spcPts val="0"/>
                        </a:spcAft>
                      </a:pPr>
                      <a:r>
                        <a:rPr lang="en-US" sz="1400" dirty="0">
                          <a:effectLst/>
                        </a:rPr>
                        <a:t>Medication Burden</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spcBef>
                          <a:spcPts val="0"/>
                        </a:spcBef>
                        <a:spcAft>
                          <a:spcPts val="0"/>
                        </a:spcAft>
                      </a:pPr>
                      <a:r>
                        <a:rPr lang="en-US" sz="1400" dirty="0">
                          <a:effectLst/>
                        </a:rPr>
                        <a:t>Does the patient have </a:t>
                      </a:r>
                      <a:r>
                        <a:rPr lang="en-US" sz="1400" dirty="0" err="1">
                          <a:effectLst/>
                        </a:rPr>
                        <a:t>polypharmacy</a:t>
                      </a:r>
                      <a:r>
                        <a:rPr lang="en-US" sz="1400" dirty="0">
                          <a:effectLst/>
                        </a:rPr>
                        <a:t>; can we safely </a:t>
                      </a:r>
                      <a:r>
                        <a:rPr lang="en-US" sz="1400" dirty="0" err="1">
                          <a:effectLst/>
                        </a:rPr>
                        <a:t>deprescribe</a:t>
                      </a:r>
                      <a:r>
                        <a:rPr lang="en-US" sz="1400" dirty="0">
                          <a:effectLst/>
                        </a:rPr>
                        <a:t>?</a:t>
                      </a:r>
                    </a:p>
                    <a:p>
                      <a:pPr marL="0" marR="0">
                        <a:spcBef>
                          <a:spcPts val="0"/>
                        </a:spcBef>
                        <a:spcAft>
                          <a:spcPts val="0"/>
                        </a:spcAft>
                      </a:pPr>
                      <a:r>
                        <a:rPr lang="en-US" sz="1400" dirty="0">
                          <a:effectLst/>
                        </a:rPr>
                        <a:t>Is the patient experiencing medication side effects? </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424089674"/>
                  </a:ext>
                </a:extLst>
              </a:tr>
              <a:tr h="685019">
                <a:tc>
                  <a:txBody>
                    <a:bodyPr/>
                    <a:lstStyle/>
                    <a:p>
                      <a:pPr marL="0" marR="0" algn="ctr">
                        <a:spcBef>
                          <a:spcPts val="0"/>
                        </a:spcBef>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spcBef>
                          <a:spcPts val="0"/>
                        </a:spcBef>
                        <a:spcAft>
                          <a:spcPts val="0"/>
                        </a:spcAft>
                      </a:pPr>
                      <a:r>
                        <a:rPr lang="en-US" sz="1400" dirty="0" err="1">
                          <a:effectLst/>
                        </a:rPr>
                        <a:t>Multimorbidity</a:t>
                      </a:r>
                      <a:endParaRPr lang="en-US" sz="1400" dirty="0">
                        <a:effectLst/>
                      </a:endParaRPr>
                    </a:p>
                    <a:p>
                      <a:pPr marL="0" marR="0">
                        <a:spcBef>
                          <a:spcPts val="0"/>
                        </a:spcBef>
                        <a:spcAft>
                          <a:spcPts val="0"/>
                        </a:spcAft>
                      </a:pPr>
                      <a:r>
                        <a:rPr lang="en-US" sz="1400" dirty="0">
                          <a:effectLst/>
                        </a:rPr>
                        <a:t>Complex </a:t>
                      </a:r>
                      <a:r>
                        <a:rPr lang="en-US" sz="1400" dirty="0" err="1">
                          <a:effectLst/>
                        </a:rPr>
                        <a:t>biopsychosocial</a:t>
                      </a:r>
                      <a:r>
                        <a:rPr lang="en-US" sz="1400" dirty="0">
                          <a:effectLst/>
                        </a:rPr>
                        <a:t> situations</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spcBef>
                          <a:spcPts val="0"/>
                        </a:spcBef>
                        <a:spcAft>
                          <a:spcPts val="0"/>
                        </a:spcAft>
                      </a:pPr>
                      <a:r>
                        <a:rPr lang="en-US" sz="1400" dirty="0">
                          <a:effectLst/>
                        </a:rPr>
                        <a:t>Is the patient safe at home? </a:t>
                      </a:r>
                    </a:p>
                    <a:p>
                      <a:pPr marL="0" marR="0">
                        <a:spcBef>
                          <a:spcPts val="0"/>
                        </a:spcBef>
                        <a:spcAft>
                          <a:spcPts val="0"/>
                        </a:spcAft>
                      </a:pPr>
                      <a:r>
                        <a:rPr lang="en-US" sz="1400" dirty="0">
                          <a:effectLst/>
                        </a:rPr>
                        <a:t>Do they need help with activities of daily living (</a:t>
                      </a:r>
                      <a:r>
                        <a:rPr lang="en-US" sz="1400" dirty="0" err="1">
                          <a:effectLst/>
                        </a:rPr>
                        <a:t>ADLs</a:t>
                      </a:r>
                      <a:r>
                        <a:rPr lang="en-US" sz="1400" dirty="0">
                          <a:effectLst/>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53411705"/>
                  </a:ext>
                </a:extLst>
              </a:tr>
              <a:tr h="685019">
                <a:tc>
                  <a:txBody>
                    <a:bodyPr/>
                    <a:lstStyle/>
                    <a:p>
                      <a:pPr marL="0" marR="0" algn="ctr">
                        <a:spcBef>
                          <a:spcPts val="0"/>
                        </a:spcBef>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spcBef>
                          <a:spcPts val="0"/>
                        </a:spcBef>
                        <a:spcAft>
                          <a:spcPts val="0"/>
                        </a:spcAft>
                      </a:pPr>
                      <a:r>
                        <a:rPr lang="en-US" sz="1400" dirty="0">
                          <a:effectLst/>
                        </a:rPr>
                        <a:t>Individual’s health outcome goals</a:t>
                      </a:r>
                    </a:p>
                    <a:p>
                      <a:pPr marL="0" marR="0">
                        <a:spcBef>
                          <a:spcPts val="0"/>
                        </a:spcBef>
                        <a:spcAft>
                          <a:spcPts val="0"/>
                        </a:spcAft>
                      </a:pPr>
                      <a:r>
                        <a:rPr lang="en-US" sz="1400" dirty="0">
                          <a:effectLst/>
                        </a:rPr>
                        <a:t>Care preferences</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spcBef>
                          <a:spcPts val="0"/>
                        </a:spcBef>
                        <a:spcAft>
                          <a:spcPts val="0"/>
                        </a:spcAft>
                      </a:pPr>
                      <a:r>
                        <a:rPr lang="en-US" sz="1400" dirty="0">
                          <a:effectLst/>
                        </a:rPr>
                        <a:t>Has the patient identified a healthcare surrogate decision maker? </a:t>
                      </a:r>
                    </a:p>
                    <a:p>
                      <a:pPr marL="0" marR="0">
                        <a:spcBef>
                          <a:spcPts val="0"/>
                        </a:spcBef>
                        <a:spcAft>
                          <a:spcPts val="0"/>
                        </a:spcAft>
                      </a:pPr>
                      <a:r>
                        <a:rPr lang="en-US" sz="1400" dirty="0">
                          <a:effectLst/>
                        </a:rPr>
                        <a:t>Do they have an Advanced Directive? </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4074761686"/>
                  </a:ext>
                </a:extLst>
              </a:tr>
            </a:tbl>
          </a:graphicData>
        </a:graphic>
      </p:graphicFrame>
      <p:sp>
        <p:nvSpPr>
          <p:cNvPr id="5" name="Rectangle 7">
            <a:extLst>
              <a:ext uri="{FF2B5EF4-FFF2-40B4-BE49-F238E27FC236}">
                <a16:creationId xmlns:a16="http://schemas.microsoft.com/office/drawing/2014/main" id="{10A72A97-9B51-63ED-6648-335BBAE3273F}"/>
              </a:ext>
            </a:extLst>
          </p:cNvPr>
          <p:cNvSpPr>
            <a:spLocks noChangeArrowheads="1"/>
          </p:cNvSpPr>
          <p:nvPr/>
        </p:nvSpPr>
        <p:spPr bwMode="auto">
          <a:xfrm>
            <a:off x="3127375" y="2073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9">
            <a:extLst>
              <a:ext uri="{FF2B5EF4-FFF2-40B4-BE49-F238E27FC236}">
                <a16:creationId xmlns:a16="http://schemas.microsoft.com/office/drawing/2014/main" id="{18AE5605-CFFD-2CC2-2BE0-51F5C4CE00F1}"/>
              </a:ext>
            </a:extLst>
          </p:cNvPr>
          <p:cNvSpPr>
            <a:spLocks noChangeArrowheads="1"/>
          </p:cNvSpPr>
          <p:nvPr/>
        </p:nvSpPr>
        <p:spPr bwMode="auto">
          <a:xfrm>
            <a:off x="1524000" y="6370565"/>
            <a:ext cx="80771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30000" dirty="0">
                <a:ln>
                  <a:noFill/>
                </a:ln>
                <a:solidFill>
                  <a:schemeClr val="tx1"/>
                </a:solidFill>
                <a:effectLst/>
                <a:ea typeface="Arial" panose="020B0604020202020204" pitchFamily="34" charset="0"/>
                <a:hlinkClick r:id="rId2"/>
              </a:rPr>
              <a:t>[</a:t>
            </a:r>
            <a:r>
              <a:rPr kumimoji="0" lang="en-US" altLang="en-US" sz="1200" b="0" i="0" u="none" strike="noStrike" cap="none" normalizeH="0" baseline="30000" dirty="0" bmk="">
                <a:ln>
                  <a:noFill/>
                </a:ln>
                <a:solidFill>
                  <a:schemeClr val="tx1"/>
                </a:solidFill>
                <a:effectLst/>
                <a:ea typeface="Arial" panose="020B0604020202020204" pitchFamily="34" charset="0"/>
                <a:hlinkClick r:id="rId2"/>
              </a:rPr>
              <a:t>1]</a:t>
            </a:r>
            <a:r>
              <a:rPr kumimoji="0" lang="en-US" altLang="en-US" sz="1200" b="0" i="0" u="none" strike="noStrike" cap="none" normalizeH="0" baseline="0" dirty="0">
                <a:ln>
                  <a:noFill/>
                </a:ln>
                <a:solidFill>
                  <a:schemeClr val="tx1"/>
                </a:solidFill>
                <a:effectLst/>
                <a:ea typeface="Arial" panose="020B0604020202020204" pitchFamily="34" charset="0"/>
              </a:rPr>
              <a:t> </a:t>
            </a:r>
            <a:r>
              <a:rPr kumimoji="0" lang="en-US" altLang="en-US" sz="1000" b="0" i="0" u="none" strike="noStrike" cap="none" normalizeH="0" baseline="0" dirty="0">
                <a:ln>
                  <a:noFill/>
                </a:ln>
                <a:solidFill>
                  <a:schemeClr val="tx1"/>
                </a:solidFill>
                <a:effectLst/>
                <a:ea typeface="Arial" panose="020B0604020202020204" pitchFamily="34" charset="0"/>
                <a:cs typeface="Times New Roman" panose="02020603050405020304" pitchFamily="18" charset="0"/>
              </a:rPr>
              <a:t>Molnar, F., &amp; Frank, C. C. (2019). Optimizing geriatric care with the GERIATRIC 5</a:t>
            </a:r>
            <a:r>
              <a:rPr kumimoji="0" lang="en-US" altLang="en-US" sz="1000" b="0" i="1" u="none" strike="noStrike" cap="none" normalizeH="0" baseline="0" dirty="0">
                <a:ln>
                  <a:noFill/>
                </a:ln>
                <a:solidFill>
                  <a:schemeClr val="tx1"/>
                </a:solidFill>
                <a:effectLst/>
                <a:ea typeface="Arial" panose="020B0604020202020204" pitchFamily="34" charset="0"/>
                <a:cs typeface="Times New Roman" panose="02020603050405020304" pitchFamily="18" charset="0"/>
              </a:rPr>
              <a:t>M</a:t>
            </a:r>
            <a:r>
              <a:rPr kumimoji="0" lang="en-US" altLang="en-US" sz="1000" b="0" i="0" u="none" strike="noStrike" cap="none" normalizeH="0" baseline="0" dirty="0">
                <a:ln>
                  <a:noFill/>
                </a:ln>
                <a:solidFill>
                  <a:schemeClr val="tx1"/>
                </a:solidFill>
                <a:effectLst/>
                <a:ea typeface="Arial" panose="020B0604020202020204" pitchFamily="34" charset="0"/>
                <a:cs typeface="Times New Roman" panose="02020603050405020304" pitchFamily="18" charset="0"/>
              </a:rPr>
              <a:t>s. </a:t>
            </a:r>
            <a:r>
              <a:rPr kumimoji="0" lang="en-US" altLang="en-US" sz="1000" b="0" i="1" u="none" strike="noStrike" cap="none" normalizeH="0" baseline="0" dirty="0">
                <a:ln>
                  <a:noFill/>
                </a:ln>
                <a:solidFill>
                  <a:schemeClr val="tx1"/>
                </a:solidFill>
                <a:effectLst/>
                <a:ea typeface="Arial" panose="020B0604020202020204" pitchFamily="34" charset="0"/>
                <a:cs typeface="Times New Roman" panose="02020603050405020304" pitchFamily="18" charset="0"/>
              </a:rPr>
              <a:t>Canadian family physician </a:t>
            </a:r>
            <a:r>
              <a:rPr kumimoji="0" lang="en-US" altLang="en-US" sz="1000" b="0" i="1" u="none" strike="noStrike" cap="none" normalizeH="0" baseline="0" dirty="0" err="1">
                <a:ln>
                  <a:noFill/>
                </a:ln>
                <a:solidFill>
                  <a:schemeClr val="tx1"/>
                </a:solidFill>
                <a:effectLst/>
                <a:ea typeface="Arial" panose="020B0604020202020204" pitchFamily="34" charset="0"/>
                <a:cs typeface="Times New Roman" panose="02020603050405020304" pitchFamily="18" charset="0"/>
              </a:rPr>
              <a:t>Medecin</a:t>
            </a:r>
            <a:r>
              <a:rPr kumimoji="0" lang="en-US" altLang="en-US" sz="1000" b="0" i="1" u="none" strike="noStrike" cap="none" normalizeH="0" baseline="0" dirty="0">
                <a:ln>
                  <a:noFill/>
                </a:ln>
                <a:solidFill>
                  <a:schemeClr val="tx1"/>
                </a:solidFill>
                <a:effectLst/>
                <a:ea typeface="Arial" panose="020B0604020202020204" pitchFamily="34" charset="0"/>
                <a:cs typeface="Times New Roman" panose="02020603050405020304" pitchFamily="18" charset="0"/>
              </a:rPr>
              <a:t> de </a:t>
            </a:r>
            <a:r>
              <a:rPr kumimoji="0" lang="en-US" altLang="en-US" sz="1000" b="0" i="1" u="none" strike="noStrike" cap="none" normalizeH="0" baseline="0" dirty="0" err="1">
                <a:ln>
                  <a:noFill/>
                </a:ln>
                <a:solidFill>
                  <a:schemeClr val="tx1"/>
                </a:solidFill>
                <a:effectLst/>
                <a:ea typeface="Arial" panose="020B0604020202020204" pitchFamily="34" charset="0"/>
                <a:cs typeface="Times New Roman" panose="02020603050405020304" pitchFamily="18" charset="0"/>
              </a:rPr>
              <a:t>famille</a:t>
            </a:r>
            <a:r>
              <a:rPr kumimoji="0" lang="en-US" altLang="en-US" sz="1000" b="0" i="1" u="none" strike="noStrike" cap="none" normalizeH="0" baseline="0" dirty="0">
                <a:ln>
                  <a:noFill/>
                </a:ln>
                <a:solidFill>
                  <a:schemeClr val="tx1"/>
                </a:solidFill>
                <a:effectLst/>
                <a:ea typeface="Arial" panose="020B0604020202020204" pitchFamily="34" charset="0"/>
                <a:cs typeface="Times New Roman" panose="02020603050405020304" pitchFamily="18" charset="0"/>
              </a:rPr>
              <a:t> </a:t>
            </a:r>
            <a:r>
              <a:rPr kumimoji="0" lang="en-US" altLang="en-US" sz="1000" b="0" i="1" u="none" strike="noStrike" cap="none" normalizeH="0" baseline="0" dirty="0" err="1">
                <a:ln>
                  <a:noFill/>
                </a:ln>
                <a:solidFill>
                  <a:schemeClr val="tx1"/>
                </a:solidFill>
                <a:effectLst/>
                <a:ea typeface="Arial" panose="020B0604020202020204" pitchFamily="34" charset="0"/>
                <a:cs typeface="Times New Roman" panose="02020603050405020304" pitchFamily="18" charset="0"/>
              </a:rPr>
              <a:t>canadien</a:t>
            </a:r>
            <a:r>
              <a:rPr kumimoji="0" lang="en-US" altLang="en-US" sz="1000" b="0" i="0" u="none" strike="noStrike" cap="none" normalizeH="0" baseline="0" dirty="0">
                <a:ln>
                  <a:noFill/>
                </a:ln>
                <a:solidFill>
                  <a:schemeClr val="tx1"/>
                </a:solidFill>
                <a:effectLst/>
                <a:ea typeface="Arial" panose="020B0604020202020204" pitchFamily="34" charset="0"/>
                <a:cs typeface="Times New Roman" panose="02020603050405020304" pitchFamily="18" charset="0"/>
              </a:rPr>
              <a:t>, </a:t>
            </a:r>
            <a:r>
              <a:rPr kumimoji="0" lang="en-US" altLang="en-US" sz="1000" b="0" i="1" u="none" strike="noStrike" cap="none" normalizeH="0" baseline="0" dirty="0">
                <a:ln>
                  <a:noFill/>
                </a:ln>
                <a:solidFill>
                  <a:schemeClr val="tx1"/>
                </a:solidFill>
                <a:effectLst/>
                <a:ea typeface="Arial" panose="020B0604020202020204" pitchFamily="34" charset="0"/>
                <a:cs typeface="Times New Roman" panose="02020603050405020304" pitchFamily="18" charset="0"/>
              </a:rPr>
              <a:t>65</a:t>
            </a:r>
            <a:r>
              <a:rPr kumimoji="0" lang="en-US" altLang="en-US" sz="1000" b="0" i="0" u="none" strike="noStrike" cap="none" normalizeH="0" baseline="0" dirty="0">
                <a:ln>
                  <a:noFill/>
                </a:ln>
                <a:solidFill>
                  <a:schemeClr val="tx1"/>
                </a:solidFill>
                <a:effectLst/>
                <a:ea typeface="Arial" panose="020B0604020202020204" pitchFamily="34" charset="0"/>
                <a:cs typeface="Times New Roman" panose="02020603050405020304" pitchFamily="18" charset="0"/>
              </a:rPr>
              <a:t>(1), 39.</a:t>
            </a:r>
            <a:endParaRPr kumimoji="0" lang="en-US" altLang="en-US" sz="1800" b="0" i="0" u="none" strike="noStrike" cap="none" normalizeH="0" baseline="0" dirty="0">
              <a:ln>
                <a:noFill/>
              </a:ln>
              <a:solidFill>
                <a:schemeClr val="tx1"/>
              </a:solidFill>
              <a:effectLst/>
            </a:endParaRPr>
          </a:p>
        </p:txBody>
      </p:sp>
      <p:pic>
        <p:nvPicPr>
          <p:cNvPr id="12" name="image33.png">
            <a:extLst>
              <a:ext uri="{FF2B5EF4-FFF2-40B4-BE49-F238E27FC236}">
                <a16:creationId xmlns:a16="http://schemas.microsoft.com/office/drawing/2014/main" id="{25839AD8-8CE6-7B68-B962-1D124C1CDCA4}"/>
              </a:ext>
            </a:extLst>
          </p:cNvPr>
          <p:cNvPicPr>
            <a:picLocks noChangeAspect="1"/>
          </p:cNvPicPr>
          <p:nvPr/>
        </p:nvPicPr>
        <p:blipFill>
          <a:blip r:embed="rId3" cstate="print"/>
          <a:stretch>
            <a:fillRect/>
          </a:stretch>
        </p:blipFill>
        <p:spPr>
          <a:xfrm>
            <a:off x="1825323" y="2238680"/>
            <a:ext cx="434139" cy="548640"/>
          </a:xfrm>
          <a:prstGeom prst="rect">
            <a:avLst/>
          </a:prstGeom>
        </p:spPr>
      </p:pic>
      <p:pic>
        <p:nvPicPr>
          <p:cNvPr id="13" name="image34.png">
            <a:extLst>
              <a:ext uri="{FF2B5EF4-FFF2-40B4-BE49-F238E27FC236}">
                <a16:creationId xmlns:a16="http://schemas.microsoft.com/office/drawing/2014/main" id="{356D6ED2-75B8-2383-472E-82EF75855AEE}"/>
              </a:ext>
            </a:extLst>
          </p:cNvPr>
          <p:cNvPicPr>
            <a:picLocks noChangeAspect="1"/>
          </p:cNvPicPr>
          <p:nvPr/>
        </p:nvPicPr>
        <p:blipFill>
          <a:blip r:embed="rId4" cstate="print"/>
          <a:stretch>
            <a:fillRect/>
          </a:stretch>
        </p:blipFill>
        <p:spPr>
          <a:xfrm>
            <a:off x="1802262" y="3025453"/>
            <a:ext cx="457200" cy="633933"/>
          </a:xfrm>
          <a:prstGeom prst="rect">
            <a:avLst/>
          </a:prstGeom>
        </p:spPr>
      </p:pic>
      <p:pic>
        <p:nvPicPr>
          <p:cNvPr id="14" name="image35.png">
            <a:extLst>
              <a:ext uri="{FF2B5EF4-FFF2-40B4-BE49-F238E27FC236}">
                <a16:creationId xmlns:a16="http://schemas.microsoft.com/office/drawing/2014/main" id="{2057F90A-4BA9-836C-181C-423C79EF487B}"/>
              </a:ext>
            </a:extLst>
          </p:cNvPr>
          <p:cNvPicPr>
            <a:picLocks noChangeAspect="1"/>
          </p:cNvPicPr>
          <p:nvPr/>
        </p:nvPicPr>
        <p:blipFill>
          <a:blip r:embed="rId5" cstate="print"/>
          <a:stretch>
            <a:fillRect/>
          </a:stretch>
        </p:blipFill>
        <p:spPr>
          <a:xfrm>
            <a:off x="1783698" y="3906185"/>
            <a:ext cx="494329" cy="640080"/>
          </a:xfrm>
          <a:prstGeom prst="rect">
            <a:avLst/>
          </a:prstGeom>
        </p:spPr>
      </p:pic>
      <p:pic>
        <p:nvPicPr>
          <p:cNvPr id="15" name="image36.png">
            <a:extLst>
              <a:ext uri="{FF2B5EF4-FFF2-40B4-BE49-F238E27FC236}">
                <a16:creationId xmlns:a16="http://schemas.microsoft.com/office/drawing/2014/main" id="{E6C6E27E-A9DA-F45B-6AC3-50991BD3FD64}"/>
              </a:ext>
            </a:extLst>
          </p:cNvPr>
          <p:cNvPicPr>
            <a:picLocks noChangeAspect="1"/>
          </p:cNvPicPr>
          <p:nvPr/>
        </p:nvPicPr>
        <p:blipFill>
          <a:blip r:embed="rId6" cstate="print"/>
          <a:stretch>
            <a:fillRect/>
          </a:stretch>
        </p:blipFill>
        <p:spPr>
          <a:xfrm>
            <a:off x="1717461" y="4722175"/>
            <a:ext cx="685410" cy="640080"/>
          </a:xfrm>
          <a:prstGeom prst="rect">
            <a:avLst/>
          </a:prstGeom>
        </p:spPr>
      </p:pic>
      <p:pic>
        <p:nvPicPr>
          <p:cNvPr id="16" name="image37.png">
            <a:extLst>
              <a:ext uri="{FF2B5EF4-FFF2-40B4-BE49-F238E27FC236}">
                <a16:creationId xmlns:a16="http://schemas.microsoft.com/office/drawing/2014/main" id="{E64E6659-ADF8-9B71-4CA8-BE814280EA75}"/>
              </a:ext>
            </a:extLst>
          </p:cNvPr>
          <p:cNvPicPr>
            <a:picLocks noChangeAspect="1"/>
          </p:cNvPicPr>
          <p:nvPr/>
        </p:nvPicPr>
        <p:blipFill>
          <a:blip r:embed="rId7" cstate="print"/>
          <a:stretch>
            <a:fillRect/>
          </a:stretch>
        </p:blipFill>
        <p:spPr>
          <a:xfrm>
            <a:off x="1783698" y="5410200"/>
            <a:ext cx="552937" cy="640080"/>
          </a:xfrm>
          <a:prstGeom prst="rect">
            <a:avLst/>
          </a:prstGeom>
        </p:spPr>
      </p:pic>
    </p:spTree>
    <p:extLst>
      <p:ext uri="{BB962C8B-B14F-4D97-AF65-F5344CB8AC3E}">
        <p14:creationId xmlns:p14="http://schemas.microsoft.com/office/powerpoint/2010/main" val="3281102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C0A4D-14E2-B03A-C6CF-1D59053C1DB6}"/>
              </a:ext>
            </a:extLst>
          </p:cNvPr>
          <p:cNvSpPr>
            <a:spLocks noGrp="1"/>
          </p:cNvSpPr>
          <p:nvPr>
            <p:ph type="title"/>
          </p:nvPr>
        </p:nvSpPr>
        <p:spPr/>
        <p:txBody>
          <a:bodyPr/>
          <a:lstStyle/>
          <a:p>
            <a:r>
              <a:rPr lang="en-US" dirty="0"/>
              <a:t>The 6</a:t>
            </a:r>
            <a:r>
              <a:rPr lang="en-US" baseline="30000" dirty="0"/>
              <a:t>th</a:t>
            </a:r>
            <a:r>
              <a:rPr lang="en-US" dirty="0"/>
              <a:t> M</a:t>
            </a:r>
          </a:p>
        </p:txBody>
      </p:sp>
      <p:sp>
        <p:nvSpPr>
          <p:cNvPr id="3" name="Content Placeholder 2">
            <a:extLst>
              <a:ext uri="{FF2B5EF4-FFF2-40B4-BE49-F238E27FC236}">
                <a16:creationId xmlns:a16="http://schemas.microsoft.com/office/drawing/2014/main" id="{C7B1E97D-239B-9D3B-23F8-4A2E6E08C177}"/>
              </a:ext>
            </a:extLst>
          </p:cNvPr>
          <p:cNvSpPr>
            <a:spLocks noGrp="1"/>
          </p:cNvSpPr>
          <p:nvPr>
            <p:ph idx="1"/>
          </p:nvPr>
        </p:nvSpPr>
        <p:spPr/>
        <p:txBody>
          <a:bodyPr/>
          <a:lstStyle/>
          <a:p>
            <a:pPr marL="0" indent="0">
              <a:spcBef>
                <a:spcPts val="0"/>
              </a:spcBef>
              <a:spcAft>
                <a:spcPts val="0"/>
              </a:spcAft>
              <a:buNone/>
            </a:pPr>
            <a:r>
              <a:rPr lang="en-US" sz="2400" dirty="0">
                <a:effectLst/>
                <a:latin typeface="+mn-lt"/>
                <a:ea typeface="Arial" panose="020B0604020202020204" pitchFamily="34" charset="0"/>
              </a:rPr>
              <a:t>Erlandson and Karris (2019) proposed a sixth M – “Modifiable”</a:t>
            </a:r>
            <a:endParaRPr lang="en-US" dirty="0">
              <a:latin typeface="+mn-lt"/>
            </a:endParaRPr>
          </a:p>
          <a:p>
            <a:pPr marL="0" marR="0">
              <a:spcBef>
                <a:spcPts val="0"/>
              </a:spcBef>
              <a:spcAft>
                <a:spcPts val="0"/>
              </a:spcAft>
            </a:pPr>
            <a:endParaRPr lang="en-US" sz="2400" dirty="0">
              <a:effectLst/>
            </a:endParaRPr>
          </a:p>
          <a:p>
            <a:pPr marL="0" marR="0">
              <a:spcBef>
                <a:spcPts val="0"/>
              </a:spcBef>
              <a:spcAft>
                <a:spcPts val="0"/>
              </a:spcAft>
            </a:pPr>
            <a:r>
              <a:rPr lang="en-US" sz="2400" dirty="0">
                <a:effectLst/>
              </a:rPr>
              <a:t>Can the patient be more physically active?</a:t>
            </a:r>
          </a:p>
          <a:p>
            <a:pPr marL="0" marR="0">
              <a:spcBef>
                <a:spcPts val="0"/>
              </a:spcBef>
              <a:spcAft>
                <a:spcPts val="0"/>
              </a:spcAft>
            </a:pPr>
            <a:r>
              <a:rPr lang="en-US" sz="2400" dirty="0">
                <a:effectLst/>
              </a:rPr>
              <a:t>How can we help them eat healthier? </a:t>
            </a:r>
          </a:p>
          <a:p>
            <a:pPr marL="0" marR="0">
              <a:spcBef>
                <a:spcPts val="0"/>
              </a:spcBef>
              <a:spcAft>
                <a:spcPts val="0"/>
              </a:spcAft>
            </a:pPr>
            <a:r>
              <a:rPr lang="en-US" sz="2400" dirty="0">
                <a:effectLst/>
              </a:rPr>
              <a:t>Do they need resources to avoid alcohol, tobacco, or drug use? </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DAC0FDB7-3429-00F8-55CA-A7D3E27B5303}"/>
              </a:ext>
            </a:extLst>
          </p:cNvPr>
          <p:cNvSpPr>
            <a:spLocks noGrp="1"/>
          </p:cNvSpPr>
          <p:nvPr>
            <p:ph type="ftr" sz="quarter" idx="11"/>
          </p:nvPr>
        </p:nvSpPr>
        <p:spPr>
          <a:xfrm>
            <a:off x="0" y="6172203"/>
            <a:ext cx="12115800" cy="365125"/>
          </a:xfrm>
        </p:spPr>
        <p:txBody>
          <a:bodyPr/>
          <a:lstStyle/>
          <a:p>
            <a:pPr>
              <a:defRPr/>
            </a:pPr>
            <a:r>
              <a:rPr lang="en-US" sz="1000" b="0" i="0" dirty="0">
                <a:solidFill>
                  <a:srgbClr val="212121"/>
                </a:solidFill>
                <a:effectLst/>
                <a:latin typeface="BlinkMacSystemFont"/>
              </a:rPr>
              <a:t>Erlandson KM, Karris MY. HIV and Aging: Reconsidering the Approach to Management of Comorbidities. Infect Dis Clin North Am. 2019 Sep;33(3):769-786. </a:t>
            </a:r>
            <a:endParaRPr lang="en-US" dirty="0"/>
          </a:p>
        </p:txBody>
      </p:sp>
      <p:sp>
        <p:nvSpPr>
          <p:cNvPr id="5" name="Slide Number Placeholder 4">
            <a:extLst>
              <a:ext uri="{FF2B5EF4-FFF2-40B4-BE49-F238E27FC236}">
                <a16:creationId xmlns:a16="http://schemas.microsoft.com/office/drawing/2014/main" id="{9F043BD1-AF55-A338-453F-1CD8AD3003F2}"/>
              </a:ext>
            </a:extLst>
          </p:cNvPr>
          <p:cNvSpPr>
            <a:spLocks noGrp="1"/>
          </p:cNvSpPr>
          <p:nvPr>
            <p:ph type="sldNum" sz="quarter" idx="12"/>
          </p:nvPr>
        </p:nvSpPr>
        <p:spPr/>
        <p:txBody>
          <a:bodyPr/>
          <a:lstStyle/>
          <a:p>
            <a:pPr>
              <a:defRPr/>
            </a:pPr>
            <a:fld id="{51C76CC5-22A4-4AE5-BE33-E6B06D519986}" type="slidenum">
              <a:rPr lang="en-US" smtClean="0"/>
              <a:pPr>
                <a:defRPr/>
              </a:pPr>
              <a:t>26</a:t>
            </a:fld>
            <a:endParaRPr lang="en-US"/>
          </a:p>
        </p:txBody>
      </p:sp>
      <p:pic>
        <p:nvPicPr>
          <p:cNvPr id="6" name="image38.png">
            <a:extLst>
              <a:ext uri="{FF2B5EF4-FFF2-40B4-BE49-F238E27FC236}">
                <a16:creationId xmlns:a16="http://schemas.microsoft.com/office/drawing/2014/main" id="{F932A9CD-4668-85E7-07F3-C365A7B155E9}"/>
              </a:ext>
            </a:extLst>
          </p:cNvPr>
          <p:cNvPicPr>
            <a:picLocks noChangeAspect="1"/>
          </p:cNvPicPr>
          <p:nvPr/>
        </p:nvPicPr>
        <p:blipFill>
          <a:blip r:embed="rId2" cstate="print"/>
          <a:stretch>
            <a:fillRect/>
          </a:stretch>
        </p:blipFill>
        <p:spPr>
          <a:xfrm>
            <a:off x="5666466" y="4735480"/>
            <a:ext cx="859068" cy="1188720"/>
          </a:xfrm>
          <a:prstGeom prst="rect">
            <a:avLst/>
          </a:prstGeom>
        </p:spPr>
      </p:pic>
    </p:spTree>
    <p:extLst>
      <p:ext uri="{BB962C8B-B14F-4D97-AF65-F5344CB8AC3E}">
        <p14:creationId xmlns:p14="http://schemas.microsoft.com/office/powerpoint/2010/main" val="3580683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B98926A4-8685-B0D1-2FBD-23411A12C53F}"/>
              </a:ext>
            </a:extLst>
          </p:cNvPr>
          <p:cNvSpPr>
            <a:spLocks noGrp="1" noChangeArrowheads="1"/>
          </p:cNvSpPr>
          <p:nvPr>
            <p:ph type="title"/>
          </p:nvPr>
        </p:nvSpPr>
        <p:spPr/>
        <p:txBody>
          <a:bodyPr/>
          <a:lstStyle/>
          <a:p>
            <a:pPr eaLnBrk="1" hangingPunct="1"/>
            <a:r>
              <a:rPr lang="en-US" altLang="en-US" sz="2800" dirty="0"/>
              <a:t>Keeping Aging HIV Patients Healthy</a:t>
            </a:r>
          </a:p>
        </p:txBody>
      </p:sp>
      <p:sp>
        <p:nvSpPr>
          <p:cNvPr id="27652" name="Rectangle 3">
            <a:extLst>
              <a:ext uri="{FF2B5EF4-FFF2-40B4-BE49-F238E27FC236}">
                <a16:creationId xmlns:a16="http://schemas.microsoft.com/office/drawing/2014/main" id="{B1C2896F-AD79-92D6-4461-143300E25A69}"/>
              </a:ext>
            </a:extLst>
          </p:cNvPr>
          <p:cNvSpPr>
            <a:spLocks noGrp="1" noChangeArrowheads="1"/>
          </p:cNvSpPr>
          <p:nvPr>
            <p:ph sz="half" idx="1"/>
          </p:nvPr>
        </p:nvSpPr>
        <p:spPr/>
        <p:txBody>
          <a:bodyPr/>
          <a:lstStyle/>
          <a:p>
            <a:pPr>
              <a:defRPr/>
            </a:pPr>
            <a:r>
              <a:rPr lang="en-US" sz="1500" dirty="0"/>
              <a:t>Adhere to HIV medications</a:t>
            </a:r>
          </a:p>
          <a:p>
            <a:pPr>
              <a:defRPr/>
            </a:pPr>
            <a:r>
              <a:rPr lang="en-US" sz="1500" dirty="0"/>
              <a:t>Quit smoking</a:t>
            </a:r>
          </a:p>
          <a:p>
            <a:pPr>
              <a:defRPr/>
            </a:pPr>
            <a:r>
              <a:rPr lang="en-US" sz="1500" dirty="0"/>
              <a:t>Refine diet and maintain normal weight</a:t>
            </a:r>
          </a:p>
          <a:p>
            <a:pPr lvl="1">
              <a:defRPr/>
            </a:pPr>
            <a:r>
              <a:rPr lang="en-US" altLang="en-US" sz="1350" dirty="0"/>
              <a:t>For obese individuals, hypocaloric diet can reduce inflammation</a:t>
            </a:r>
            <a:r>
              <a:rPr lang="en-US" altLang="en-US" sz="1350" baseline="30000" dirty="0"/>
              <a:t>[1]</a:t>
            </a:r>
          </a:p>
          <a:p>
            <a:pPr>
              <a:defRPr/>
            </a:pPr>
            <a:r>
              <a:rPr lang="en-US" sz="1500" dirty="0"/>
              <a:t>Exercise</a:t>
            </a:r>
          </a:p>
          <a:p>
            <a:pPr lvl="1">
              <a:defRPr/>
            </a:pPr>
            <a:r>
              <a:rPr lang="en-US" sz="1350" dirty="0"/>
              <a:t>Study of sedentary HIV-infected patients on ART (N = 49) found that 60 mins brisk walking ± 30 mins strength training 3 times/wk for 12 wks improved functional status and reduced inflammatory markers/immune activation</a:t>
            </a:r>
            <a:r>
              <a:rPr lang="en-US" sz="1350" baseline="30000" dirty="0"/>
              <a:t>[2]</a:t>
            </a:r>
          </a:p>
          <a:p>
            <a:pPr>
              <a:defRPr/>
            </a:pPr>
            <a:r>
              <a:rPr lang="en-US" sz="1500" dirty="0"/>
              <a:t>Reduce alcohol intake; avoid drugs</a:t>
            </a:r>
          </a:p>
        </p:txBody>
      </p:sp>
      <p:sp>
        <p:nvSpPr>
          <p:cNvPr id="2" name="Content Placeholder 1">
            <a:extLst>
              <a:ext uri="{FF2B5EF4-FFF2-40B4-BE49-F238E27FC236}">
                <a16:creationId xmlns:a16="http://schemas.microsoft.com/office/drawing/2014/main" id="{D6051D8C-BE85-0E7C-56E3-7D55F102FE5C}"/>
              </a:ext>
            </a:extLst>
          </p:cNvPr>
          <p:cNvSpPr>
            <a:spLocks noGrp="1"/>
          </p:cNvSpPr>
          <p:nvPr>
            <p:ph sz="half" idx="2"/>
          </p:nvPr>
        </p:nvSpPr>
        <p:spPr/>
        <p:txBody>
          <a:bodyPr/>
          <a:lstStyle/>
          <a:p>
            <a:pPr>
              <a:defRPr/>
            </a:pPr>
            <a:r>
              <a:rPr lang="en-US" sz="1500" dirty="0"/>
              <a:t>Provide hepatitis and HPV vaccinations</a:t>
            </a:r>
          </a:p>
          <a:p>
            <a:pPr>
              <a:defRPr/>
            </a:pPr>
            <a:r>
              <a:rPr lang="en-US" sz="1500" dirty="0"/>
              <a:t>Advise sunscreen and avoidance of sun overexposure</a:t>
            </a:r>
          </a:p>
          <a:p>
            <a:pPr>
              <a:defRPr/>
            </a:pPr>
            <a:r>
              <a:rPr lang="en-US" sz="1500" dirty="0"/>
              <a:t>Screening:</a:t>
            </a:r>
          </a:p>
          <a:p>
            <a:pPr lvl="1">
              <a:defRPr/>
            </a:pPr>
            <a:r>
              <a:rPr lang="en-US" sz="1350" dirty="0"/>
              <a:t>Yearly cervical and anal Pap tests as indicated</a:t>
            </a:r>
            <a:r>
              <a:rPr lang="en-US" sz="1350" baseline="30000" dirty="0"/>
              <a:t>[3]</a:t>
            </a:r>
            <a:endParaRPr lang="en-US" sz="1350" dirty="0"/>
          </a:p>
          <a:p>
            <a:pPr lvl="1">
              <a:defRPr/>
            </a:pPr>
            <a:r>
              <a:rPr lang="en-US" sz="1350" dirty="0"/>
              <a:t>Colon cancer screening at age 50</a:t>
            </a:r>
            <a:r>
              <a:rPr lang="en-US" sz="1350" baseline="30000" dirty="0"/>
              <a:t>[3]</a:t>
            </a:r>
            <a:endParaRPr lang="en-US" sz="1350" dirty="0"/>
          </a:p>
          <a:p>
            <a:pPr lvl="1">
              <a:defRPr/>
            </a:pPr>
            <a:r>
              <a:rPr lang="en-US" sz="1350" dirty="0"/>
              <a:t>Breast cancer screening every other yr at age 50</a:t>
            </a:r>
            <a:r>
              <a:rPr lang="en-US" sz="1350" baseline="30000" dirty="0"/>
              <a:t>[4,5]</a:t>
            </a:r>
            <a:endParaRPr lang="en-US" sz="1350" dirty="0"/>
          </a:p>
          <a:p>
            <a:pPr lvl="1">
              <a:defRPr/>
            </a:pPr>
            <a:r>
              <a:rPr lang="en-US" sz="1350" dirty="0"/>
              <a:t>Prostate screening risks and benefits discussed at age 50</a:t>
            </a:r>
            <a:r>
              <a:rPr lang="en-US" sz="1350" baseline="30000" dirty="0"/>
              <a:t>[4,6]</a:t>
            </a:r>
            <a:endParaRPr lang="en-US" sz="1350" dirty="0"/>
          </a:p>
          <a:p>
            <a:pPr lvl="1">
              <a:defRPr/>
            </a:pPr>
            <a:r>
              <a:rPr lang="en-US" sz="1350" dirty="0"/>
              <a:t>If HBV+ or HCV+, screen for liver cancer</a:t>
            </a:r>
            <a:r>
              <a:rPr lang="en-US" sz="1350" baseline="30000" dirty="0"/>
              <a:t>[3]</a:t>
            </a:r>
            <a:endParaRPr lang="en-US" sz="1800" dirty="0"/>
          </a:p>
        </p:txBody>
      </p:sp>
      <p:grpSp>
        <p:nvGrpSpPr>
          <p:cNvPr id="136197" name="Group 1">
            <a:extLst>
              <a:ext uri="{FF2B5EF4-FFF2-40B4-BE49-F238E27FC236}">
                <a16:creationId xmlns:a16="http://schemas.microsoft.com/office/drawing/2014/main" id="{A512BF04-B972-DB06-B251-2D9409F1AA7E}"/>
              </a:ext>
            </a:extLst>
          </p:cNvPr>
          <p:cNvGrpSpPr>
            <a:grpSpLocks/>
          </p:cNvGrpSpPr>
          <p:nvPr/>
        </p:nvGrpSpPr>
        <p:grpSpPr bwMode="auto">
          <a:xfrm>
            <a:off x="9753600" y="6278155"/>
            <a:ext cx="2062163" cy="363537"/>
            <a:chOff x="6294438" y="6212112"/>
            <a:chExt cx="2748328" cy="484125"/>
          </a:xfrm>
        </p:grpSpPr>
        <p:pic>
          <p:nvPicPr>
            <p:cNvPr id="136199" name="Picture 10">
              <a:extLst>
                <a:ext uri="{FF2B5EF4-FFF2-40B4-BE49-F238E27FC236}">
                  <a16:creationId xmlns:a16="http://schemas.microsoft.com/office/drawing/2014/main" id="{4555A0AA-7665-F43C-6906-2AFFCA235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7225" y="6212112"/>
              <a:ext cx="569913" cy="1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a:extLst>
                <a:ext uri="{FF2B5EF4-FFF2-40B4-BE49-F238E27FC236}">
                  <a16:creationId xmlns:a16="http://schemas.microsoft.com/office/drawing/2014/main" id="{71C0D498-AD60-340D-0AF0-2A6491BF6F4F}"/>
                </a:ext>
              </a:extLst>
            </p:cNvPr>
            <p:cNvSpPr>
              <a:spLocks noChangeArrowheads="1"/>
            </p:cNvSpPr>
            <p:nvPr/>
          </p:nvSpPr>
          <p:spPr bwMode="auto">
            <a:xfrm>
              <a:off x="6294438" y="6357983"/>
              <a:ext cx="2748328" cy="33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050" dirty="0">
                  <a:solidFill>
                    <a:srgbClr val="0000FF"/>
                  </a:solidFill>
                </a:rPr>
                <a:t>Slide credit: </a:t>
              </a:r>
              <a:r>
                <a:rPr lang="en-US" altLang="en-US" sz="1050" dirty="0">
                  <a:solidFill>
                    <a:srgbClr val="0000FF"/>
                  </a:solidFill>
                  <a:hlinkClick r:id="rId4"/>
                </a:rPr>
                <a:t>clinicaloptions.com</a:t>
              </a:r>
              <a:endParaRPr lang="en-US" altLang="en-US" sz="1050" dirty="0">
                <a:solidFill>
                  <a:srgbClr val="0000FF"/>
                </a:solidFill>
              </a:endParaRPr>
            </a:p>
          </p:txBody>
        </p:sp>
      </p:grpSp>
      <p:sp>
        <p:nvSpPr>
          <p:cNvPr id="9" name="Text Placeholder 120">
            <a:extLst>
              <a:ext uri="{FF2B5EF4-FFF2-40B4-BE49-F238E27FC236}">
                <a16:creationId xmlns:a16="http://schemas.microsoft.com/office/drawing/2014/main" id="{8CB01DFD-A877-E73A-F3E8-8B681861D994}"/>
              </a:ext>
            </a:extLst>
          </p:cNvPr>
          <p:cNvSpPr txBox="1">
            <a:spLocks/>
          </p:cNvSpPr>
          <p:nvPr/>
        </p:nvSpPr>
        <p:spPr bwMode="auto">
          <a:xfrm>
            <a:off x="2785268" y="6017941"/>
            <a:ext cx="64182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defTabSz="685777">
              <a:spcBef>
                <a:spcPct val="35000"/>
              </a:spcBef>
              <a:spcAft>
                <a:spcPct val="25000"/>
              </a:spcAft>
              <a:buClr>
                <a:srgbClr val="2B85B8"/>
              </a:buClr>
              <a:defRPr/>
            </a:pPr>
            <a:r>
              <a:rPr lang="en-US" altLang="de-DE" sz="1050" b="0" dirty="0">
                <a:solidFill>
                  <a:schemeClr val="bg2"/>
                </a:solidFill>
                <a:ea typeface="ＭＳ Ｐゴシック" panose="020B0600070205080204" pitchFamily="34" charset="-128"/>
              </a:rPr>
              <a:t>1. </a:t>
            </a:r>
            <a:r>
              <a:rPr lang="en-US" altLang="de-DE" sz="1050" b="0" dirty="0">
                <a:ea typeface="ＭＳ Ｐゴシック" panose="020B0600070205080204" pitchFamily="34" charset="-128"/>
              </a:rPr>
              <a:t>Hermsdorff HH, et al. Endocrine. 2009;36:445-451. </a:t>
            </a:r>
            <a:r>
              <a:rPr lang="en-US" altLang="de-DE" sz="1050" b="0" dirty="0">
                <a:ea typeface="MS PGothic" panose="020B0600070205080204" pitchFamily="34" charset="-128"/>
              </a:rPr>
              <a:t>2. </a:t>
            </a:r>
            <a:r>
              <a:rPr lang="fr-FR" altLang="de-DE" sz="1050" b="0" dirty="0">
                <a:ea typeface="MS PGothic" panose="020B0600070205080204" pitchFamily="34" charset="-128"/>
              </a:rPr>
              <a:t>Bonato M, et al. BMC Infect Dis. 2017;17:61</a:t>
            </a:r>
            <a:r>
              <a:rPr lang="en-US" altLang="de-DE" sz="1050" b="0" dirty="0">
                <a:ea typeface="MS PGothic" panose="020B0600070205080204" pitchFamily="34" charset="-128"/>
              </a:rPr>
              <a:t>. </a:t>
            </a:r>
            <a:br>
              <a:rPr lang="en-US" altLang="de-DE" sz="1050" b="0" dirty="0">
                <a:ea typeface="MS PGothic" panose="020B0600070205080204" pitchFamily="34" charset="-128"/>
              </a:rPr>
            </a:br>
            <a:r>
              <a:rPr lang="en-US" altLang="de-DE" sz="1050" b="0" dirty="0">
                <a:ea typeface="MS PGothic" panose="020B0600070205080204" pitchFamily="34" charset="-128"/>
              </a:rPr>
              <a:t>3. Sigel K, et al. Curr HIV/AIDS Rep. 2011;8:142-152. 4. NCI. HIV infection and cancer risk. 5. USPSTF. Breast cancer: screening. January 2016. 6. Mani D, et al. Curr Opin Oncol. 2013;25:518-525.</a:t>
            </a:r>
            <a:endParaRPr lang="en-US" altLang="de-DE" sz="1050" b="0" dirty="0">
              <a:ea typeface="ＭＳ Ｐゴシック" panose="020B0600070205080204"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0C183F-051D-29DF-2A64-BA052652E9C9}"/>
              </a:ext>
            </a:extLst>
          </p:cNvPr>
          <p:cNvSpPr>
            <a:spLocks noGrp="1"/>
          </p:cNvSpPr>
          <p:nvPr>
            <p:ph idx="1"/>
          </p:nvPr>
        </p:nvSpPr>
        <p:spPr>
          <a:xfrm>
            <a:off x="1066800" y="1143000"/>
            <a:ext cx="10515600" cy="4351338"/>
          </a:xfrm>
        </p:spPr>
        <p:txBody>
          <a:bodyPr/>
          <a:lstStyle/>
          <a:p>
            <a:pPr>
              <a:buNone/>
            </a:pPr>
            <a:r>
              <a:rPr lang="en-US" dirty="0"/>
              <a:t>The National HIV/AIDS Strategy adds a new focus on the needs of the growing population of people with HIV who are aging</a:t>
            </a:r>
          </a:p>
        </p:txBody>
      </p:sp>
      <p:pic>
        <p:nvPicPr>
          <p:cNvPr id="5" name="Picture 4">
            <a:extLst>
              <a:ext uri="{FF2B5EF4-FFF2-40B4-BE49-F238E27FC236}">
                <a16:creationId xmlns:a16="http://schemas.microsoft.com/office/drawing/2014/main" id="{CB0188F7-69AD-B71D-9E77-61F49E71621E}"/>
              </a:ext>
            </a:extLst>
          </p:cNvPr>
          <p:cNvPicPr>
            <a:picLocks noChangeAspect="1"/>
          </p:cNvPicPr>
          <p:nvPr/>
        </p:nvPicPr>
        <p:blipFill>
          <a:blip r:embed="rId2"/>
          <a:stretch>
            <a:fillRect/>
          </a:stretch>
        </p:blipFill>
        <p:spPr>
          <a:xfrm>
            <a:off x="1524000" y="2506393"/>
            <a:ext cx="3166801" cy="3208607"/>
          </a:xfrm>
          <a:prstGeom prst="rect">
            <a:avLst/>
          </a:prstGeom>
        </p:spPr>
      </p:pic>
      <p:pic>
        <p:nvPicPr>
          <p:cNvPr id="2" name="Picture 1">
            <a:extLst>
              <a:ext uri="{FF2B5EF4-FFF2-40B4-BE49-F238E27FC236}">
                <a16:creationId xmlns:a16="http://schemas.microsoft.com/office/drawing/2014/main" id="{C46008A2-18CF-D926-86D3-E225FA5D0E07}"/>
              </a:ext>
            </a:extLst>
          </p:cNvPr>
          <p:cNvPicPr>
            <a:picLocks noChangeAspect="1"/>
          </p:cNvPicPr>
          <p:nvPr/>
        </p:nvPicPr>
        <p:blipFill>
          <a:blip r:embed="rId3"/>
          <a:stretch>
            <a:fillRect/>
          </a:stretch>
        </p:blipFill>
        <p:spPr>
          <a:xfrm>
            <a:off x="6019800" y="2212982"/>
            <a:ext cx="3795503" cy="4195756"/>
          </a:xfrm>
          <a:prstGeom prst="rect">
            <a:avLst/>
          </a:prstGeom>
        </p:spPr>
      </p:pic>
    </p:spTree>
    <p:extLst>
      <p:ext uri="{BB962C8B-B14F-4D97-AF65-F5344CB8AC3E}">
        <p14:creationId xmlns:p14="http://schemas.microsoft.com/office/powerpoint/2010/main" val="2856595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559E14-B327-3E24-BBD8-B3A4743122E7}"/>
              </a:ext>
            </a:extLst>
          </p:cNvPr>
          <p:cNvSpPr>
            <a:spLocks noGrp="1"/>
          </p:cNvSpPr>
          <p:nvPr>
            <p:ph idx="1"/>
          </p:nvPr>
        </p:nvSpPr>
        <p:spPr>
          <a:xfrm>
            <a:off x="228600" y="3886200"/>
            <a:ext cx="5943600" cy="4129881"/>
          </a:xfrm>
        </p:spPr>
        <p:txBody>
          <a:bodyPr/>
          <a:lstStyle/>
          <a:p>
            <a:pPr marL="0" indent="0">
              <a:buNone/>
            </a:pPr>
            <a:r>
              <a:rPr lang="en-US" b="0" i="0" dirty="0">
                <a:solidFill>
                  <a:srgbClr val="212121"/>
                </a:solidFill>
                <a:effectLst/>
                <a:latin typeface="-apple-system"/>
              </a:rPr>
              <a:t> Goal: Implement emerging strategies that comprehensively screen and manage comorbidities, geriatric conditions, behavioral health, and psychosocial needs of people 50 years and older with HIV.</a:t>
            </a:r>
          </a:p>
          <a:p>
            <a:endParaRPr lang="en-US" dirty="0"/>
          </a:p>
        </p:txBody>
      </p:sp>
      <p:sp>
        <p:nvSpPr>
          <p:cNvPr id="4" name="Footer Placeholder 3">
            <a:extLst>
              <a:ext uri="{FF2B5EF4-FFF2-40B4-BE49-F238E27FC236}">
                <a16:creationId xmlns:a16="http://schemas.microsoft.com/office/drawing/2014/main" id="{47FB8F21-4129-F2E1-143C-17860130256E}"/>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FFDA5375-7F27-4C5C-0AC3-A37EA0FFA469}"/>
              </a:ext>
            </a:extLst>
          </p:cNvPr>
          <p:cNvSpPr>
            <a:spLocks noGrp="1"/>
          </p:cNvSpPr>
          <p:nvPr>
            <p:ph type="sldNum" sz="quarter" idx="12"/>
          </p:nvPr>
        </p:nvSpPr>
        <p:spPr/>
        <p:txBody>
          <a:bodyPr/>
          <a:lstStyle/>
          <a:p>
            <a:pPr>
              <a:defRPr/>
            </a:pPr>
            <a:fld id="{51C76CC5-22A4-4AE5-BE33-E6B06D519986}" type="slidenum">
              <a:rPr lang="en-US" smtClean="0"/>
              <a:pPr>
                <a:defRPr/>
              </a:pPr>
              <a:t>29</a:t>
            </a:fld>
            <a:endParaRPr lang="en-US"/>
          </a:p>
        </p:txBody>
      </p:sp>
      <p:pic>
        <p:nvPicPr>
          <p:cNvPr id="7" name="Picture 6">
            <a:extLst>
              <a:ext uri="{FF2B5EF4-FFF2-40B4-BE49-F238E27FC236}">
                <a16:creationId xmlns:a16="http://schemas.microsoft.com/office/drawing/2014/main" id="{5C42A181-F5D3-DC14-6246-6C9405E978DC}"/>
              </a:ext>
            </a:extLst>
          </p:cNvPr>
          <p:cNvPicPr>
            <a:picLocks noChangeAspect="1"/>
          </p:cNvPicPr>
          <p:nvPr/>
        </p:nvPicPr>
        <p:blipFill>
          <a:blip r:embed="rId2"/>
          <a:stretch>
            <a:fillRect/>
          </a:stretch>
        </p:blipFill>
        <p:spPr>
          <a:xfrm>
            <a:off x="6172200" y="1381882"/>
            <a:ext cx="5648325" cy="3929882"/>
          </a:xfrm>
          <a:prstGeom prst="rect">
            <a:avLst/>
          </a:prstGeom>
        </p:spPr>
      </p:pic>
      <p:pic>
        <p:nvPicPr>
          <p:cNvPr id="9" name="Picture 8">
            <a:extLst>
              <a:ext uri="{FF2B5EF4-FFF2-40B4-BE49-F238E27FC236}">
                <a16:creationId xmlns:a16="http://schemas.microsoft.com/office/drawing/2014/main" id="{08A393B9-CE2C-C50F-E31E-1C935C54A5AF}"/>
              </a:ext>
            </a:extLst>
          </p:cNvPr>
          <p:cNvPicPr>
            <a:picLocks noChangeAspect="1"/>
          </p:cNvPicPr>
          <p:nvPr/>
        </p:nvPicPr>
        <p:blipFill>
          <a:blip r:embed="rId3"/>
          <a:stretch>
            <a:fillRect/>
          </a:stretch>
        </p:blipFill>
        <p:spPr>
          <a:xfrm>
            <a:off x="2819400" y="1116018"/>
            <a:ext cx="2305050" cy="2571750"/>
          </a:xfrm>
          <a:prstGeom prst="rect">
            <a:avLst/>
          </a:prstGeom>
        </p:spPr>
      </p:pic>
    </p:spTree>
    <p:extLst>
      <p:ext uri="{BB962C8B-B14F-4D97-AF65-F5344CB8AC3E}">
        <p14:creationId xmlns:p14="http://schemas.microsoft.com/office/powerpoint/2010/main" val="195159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54D3-122C-43B3-C09B-21A344101E16}"/>
              </a:ext>
            </a:extLst>
          </p:cNvPr>
          <p:cNvSpPr>
            <a:spLocks noGrp="1"/>
          </p:cNvSpPr>
          <p:nvPr>
            <p:ph type="title"/>
          </p:nvPr>
        </p:nvSpPr>
        <p:spPr/>
        <p:txBody>
          <a:bodyPr/>
          <a:lstStyle/>
          <a:p>
            <a:r>
              <a:rPr lang="en-US" altLang="en-US" dirty="0"/>
              <a:t>Planning Disclosure</a:t>
            </a:r>
            <a:endParaRPr lang="en-US" dirty="0"/>
          </a:p>
        </p:txBody>
      </p:sp>
      <p:sp>
        <p:nvSpPr>
          <p:cNvPr id="3" name="Content Placeholder 2">
            <a:extLst>
              <a:ext uri="{FF2B5EF4-FFF2-40B4-BE49-F238E27FC236}">
                <a16:creationId xmlns:a16="http://schemas.microsoft.com/office/drawing/2014/main" id="{A2764D02-31AE-9AA4-4D32-8F1D3441E045}"/>
              </a:ext>
            </a:extLst>
          </p:cNvPr>
          <p:cNvSpPr>
            <a:spLocks noGrp="1"/>
          </p:cNvSpPr>
          <p:nvPr>
            <p:ph idx="1"/>
          </p:nvPr>
        </p:nvSpPr>
        <p:spPr/>
        <p:txBody>
          <a:bodyPr/>
          <a:lstStyle/>
          <a:p>
            <a:pPr marL="0" indent="0">
              <a:buNone/>
            </a:pPr>
            <a:r>
              <a:rPr lang="en-US" altLang="en-US" sz="2400" dirty="0">
                <a:solidFill>
                  <a:srgbClr val="002060"/>
                </a:solidFill>
              </a:rPr>
              <a:t>The staff and faculty involved with the planning of today’s event </a:t>
            </a:r>
            <a:r>
              <a:rPr lang="en-US" altLang="en-US" sz="2400" b="1" dirty="0">
                <a:solidFill>
                  <a:srgbClr val="002060"/>
                </a:solidFill>
              </a:rPr>
              <a:t>do not </a:t>
            </a:r>
            <a:r>
              <a:rPr lang="en-US" altLang="en-US" sz="2400" dirty="0">
                <a:solidFill>
                  <a:srgbClr val="002060"/>
                </a:solidFill>
              </a:rPr>
              <a:t>have any conflicts of interest to disclose.</a:t>
            </a:r>
          </a:p>
          <a:p>
            <a:endParaRPr lang="en-US" dirty="0"/>
          </a:p>
        </p:txBody>
      </p:sp>
      <p:sp>
        <p:nvSpPr>
          <p:cNvPr id="4" name="Footer Placeholder 3">
            <a:extLst>
              <a:ext uri="{FF2B5EF4-FFF2-40B4-BE49-F238E27FC236}">
                <a16:creationId xmlns:a16="http://schemas.microsoft.com/office/drawing/2014/main" id="{C60D06DF-3DB9-97A7-313E-B6E6A7D19957}"/>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112581BD-DAFA-13FB-3D29-CD41DA2F6E20}"/>
              </a:ext>
            </a:extLst>
          </p:cNvPr>
          <p:cNvSpPr>
            <a:spLocks noGrp="1"/>
          </p:cNvSpPr>
          <p:nvPr>
            <p:ph type="sldNum" sz="quarter" idx="12"/>
          </p:nvPr>
        </p:nvSpPr>
        <p:spPr/>
        <p:txBody>
          <a:bodyPr/>
          <a:lstStyle/>
          <a:p>
            <a:pPr>
              <a:defRPr/>
            </a:pPr>
            <a:fld id="{51C76CC5-22A4-4AE5-BE33-E6B06D519986}" type="slidenum">
              <a:rPr lang="en-US" smtClean="0"/>
              <a:pPr>
                <a:defRPr/>
              </a:pPr>
              <a:t>3</a:t>
            </a:fld>
            <a:endParaRPr lang="en-US"/>
          </a:p>
        </p:txBody>
      </p:sp>
    </p:spTree>
    <p:extLst>
      <p:ext uri="{BB962C8B-B14F-4D97-AF65-F5344CB8AC3E}">
        <p14:creationId xmlns:p14="http://schemas.microsoft.com/office/powerpoint/2010/main" val="1916069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744A4-C45F-B52C-8D0F-3CFE53CB9207}"/>
              </a:ext>
            </a:extLst>
          </p:cNvPr>
          <p:cNvSpPr>
            <a:spLocks noGrp="1"/>
          </p:cNvSpPr>
          <p:nvPr>
            <p:ph type="title"/>
          </p:nvPr>
        </p:nvSpPr>
        <p:spPr>
          <a:xfrm>
            <a:off x="3106783" y="2061439"/>
            <a:ext cx="8458200" cy="702861"/>
          </a:xfrm>
        </p:spPr>
        <p:txBody>
          <a:bodyPr/>
          <a:lstStyle/>
          <a:p>
            <a:r>
              <a:rPr lang="en-US" dirty="0"/>
              <a:t>Improving the 6M’s at Pittsburgh Area Center for Treatment</a:t>
            </a:r>
            <a:br>
              <a:rPr lang="en-US" dirty="0"/>
            </a:br>
            <a:r>
              <a:rPr lang="en-US" dirty="0"/>
              <a:t>(IMPACT)</a:t>
            </a:r>
          </a:p>
        </p:txBody>
      </p:sp>
      <p:sp>
        <p:nvSpPr>
          <p:cNvPr id="4" name="Footer Placeholder 3">
            <a:extLst>
              <a:ext uri="{FF2B5EF4-FFF2-40B4-BE49-F238E27FC236}">
                <a16:creationId xmlns:a16="http://schemas.microsoft.com/office/drawing/2014/main" id="{11EA3AAA-BF95-C1FD-763D-7F6EC784595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421E69F9-5BC7-B3D5-328C-037B8EDF390A}"/>
              </a:ext>
            </a:extLst>
          </p:cNvPr>
          <p:cNvSpPr>
            <a:spLocks noGrp="1"/>
          </p:cNvSpPr>
          <p:nvPr>
            <p:ph type="sldNum" sz="quarter" idx="12"/>
          </p:nvPr>
        </p:nvSpPr>
        <p:spPr/>
        <p:txBody>
          <a:bodyPr/>
          <a:lstStyle/>
          <a:p>
            <a:pPr>
              <a:defRPr/>
            </a:pPr>
            <a:fld id="{51C76CC5-22A4-4AE5-BE33-E6B06D519986}" type="slidenum">
              <a:rPr lang="en-US" smtClean="0"/>
              <a:pPr>
                <a:defRPr/>
              </a:pPr>
              <a:t>30</a:t>
            </a:fld>
            <a:endParaRPr lang="en-US"/>
          </a:p>
        </p:txBody>
      </p:sp>
      <p:pic>
        <p:nvPicPr>
          <p:cNvPr id="6" name="Picture 5">
            <a:extLst>
              <a:ext uri="{FF2B5EF4-FFF2-40B4-BE49-F238E27FC236}">
                <a16:creationId xmlns:a16="http://schemas.microsoft.com/office/drawing/2014/main" id="{2B20E460-5C25-CFEC-EED3-438294F15089}"/>
              </a:ext>
            </a:extLst>
          </p:cNvPr>
          <p:cNvPicPr>
            <a:picLocks noChangeAspect="1"/>
          </p:cNvPicPr>
          <p:nvPr/>
        </p:nvPicPr>
        <p:blipFill>
          <a:blip r:embed="rId2"/>
          <a:stretch>
            <a:fillRect/>
          </a:stretch>
        </p:blipFill>
        <p:spPr>
          <a:xfrm>
            <a:off x="457200" y="1828800"/>
            <a:ext cx="2305050" cy="2571750"/>
          </a:xfrm>
          <a:prstGeom prst="rect">
            <a:avLst/>
          </a:prstGeom>
        </p:spPr>
      </p:pic>
      <p:pic>
        <p:nvPicPr>
          <p:cNvPr id="7" name="Picture 6">
            <a:extLst>
              <a:ext uri="{FF2B5EF4-FFF2-40B4-BE49-F238E27FC236}">
                <a16:creationId xmlns:a16="http://schemas.microsoft.com/office/drawing/2014/main" id="{BA87BE32-F5B1-6D4D-8160-77C5FB1E68EB}"/>
              </a:ext>
            </a:extLst>
          </p:cNvPr>
          <p:cNvPicPr>
            <a:picLocks noChangeAspect="1"/>
          </p:cNvPicPr>
          <p:nvPr/>
        </p:nvPicPr>
        <p:blipFill>
          <a:blip r:embed="rId3"/>
          <a:stretch>
            <a:fillRect/>
          </a:stretch>
        </p:blipFill>
        <p:spPr>
          <a:xfrm>
            <a:off x="551249" y="4953000"/>
            <a:ext cx="1276836" cy="1504596"/>
          </a:xfrm>
          <a:prstGeom prst="rect">
            <a:avLst/>
          </a:prstGeom>
        </p:spPr>
      </p:pic>
      <p:pic>
        <p:nvPicPr>
          <p:cNvPr id="8" name="Picture 7">
            <a:extLst>
              <a:ext uri="{FF2B5EF4-FFF2-40B4-BE49-F238E27FC236}">
                <a16:creationId xmlns:a16="http://schemas.microsoft.com/office/drawing/2014/main" id="{D3F19592-1860-BB1A-B65D-10BBE5C30194}"/>
              </a:ext>
            </a:extLst>
          </p:cNvPr>
          <p:cNvPicPr>
            <a:picLocks noChangeAspect="1"/>
          </p:cNvPicPr>
          <p:nvPr/>
        </p:nvPicPr>
        <p:blipFill>
          <a:blip r:embed="rId4"/>
          <a:stretch>
            <a:fillRect/>
          </a:stretch>
        </p:blipFill>
        <p:spPr>
          <a:xfrm>
            <a:off x="2633000" y="4995203"/>
            <a:ext cx="1031028" cy="1425448"/>
          </a:xfrm>
          <a:prstGeom prst="rect">
            <a:avLst/>
          </a:prstGeom>
        </p:spPr>
      </p:pic>
      <p:pic>
        <p:nvPicPr>
          <p:cNvPr id="9" name="Picture 8">
            <a:extLst>
              <a:ext uri="{FF2B5EF4-FFF2-40B4-BE49-F238E27FC236}">
                <a16:creationId xmlns:a16="http://schemas.microsoft.com/office/drawing/2014/main" id="{94054865-7239-CB67-64E1-5ECBD7EB09A6}"/>
              </a:ext>
            </a:extLst>
          </p:cNvPr>
          <p:cNvPicPr>
            <a:picLocks noChangeAspect="1"/>
          </p:cNvPicPr>
          <p:nvPr/>
        </p:nvPicPr>
        <p:blipFill>
          <a:blip r:embed="rId5"/>
          <a:stretch>
            <a:fillRect/>
          </a:stretch>
        </p:blipFill>
        <p:spPr>
          <a:xfrm>
            <a:off x="4468943" y="4892716"/>
            <a:ext cx="1276836" cy="1560578"/>
          </a:xfrm>
          <a:prstGeom prst="rect">
            <a:avLst/>
          </a:prstGeom>
        </p:spPr>
      </p:pic>
      <p:pic>
        <p:nvPicPr>
          <p:cNvPr id="10" name="Picture 9">
            <a:extLst>
              <a:ext uri="{FF2B5EF4-FFF2-40B4-BE49-F238E27FC236}">
                <a16:creationId xmlns:a16="http://schemas.microsoft.com/office/drawing/2014/main" id="{6BE694DF-245F-CDE8-F67A-A8995F6B5153}"/>
              </a:ext>
            </a:extLst>
          </p:cNvPr>
          <p:cNvPicPr>
            <a:picLocks noChangeAspect="1"/>
          </p:cNvPicPr>
          <p:nvPr/>
        </p:nvPicPr>
        <p:blipFill>
          <a:blip r:embed="rId6"/>
          <a:stretch>
            <a:fillRect/>
          </a:stretch>
        </p:blipFill>
        <p:spPr>
          <a:xfrm>
            <a:off x="6192813" y="4857803"/>
            <a:ext cx="1714453" cy="1595491"/>
          </a:xfrm>
          <a:prstGeom prst="rect">
            <a:avLst/>
          </a:prstGeom>
        </p:spPr>
      </p:pic>
      <p:pic>
        <p:nvPicPr>
          <p:cNvPr id="11" name="Picture 10">
            <a:extLst>
              <a:ext uri="{FF2B5EF4-FFF2-40B4-BE49-F238E27FC236}">
                <a16:creationId xmlns:a16="http://schemas.microsoft.com/office/drawing/2014/main" id="{69CE0CF7-2F4F-0AFB-7892-1CEA5E6EADEF}"/>
              </a:ext>
            </a:extLst>
          </p:cNvPr>
          <p:cNvPicPr>
            <a:picLocks noChangeAspect="1"/>
          </p:cNvPicPr>
          <p:nvPr/>
        </p:nvPicPr>
        <p:blipFill>
          <a:blip r:embed="rId7"/>
          <a:stretch>
            <a:fillRect/>
          </a:stretch>
        </p:blipFill>
        <p:spPr>
          <a:xfrm>
            <a:off x="8360070" y="4995203"/>
            <a:ext cx="1329969" cy="1352259"/>
          </a:xfrm>
          <a:prstGeom prst="rect">
            <a:avLst/>
          </a:prstGeom>
        </p:spPr>
      </p:pic>
      <p:pic>
        <p:nvPicPr>
          <p:cNvPr id="12" name="Picture 11">
            <a:extLst>
              <a:ext uri="{FF2B5EF4-FFF2-40B4-BE49-F238E27FC236}">
                <a16:creationId xmlns:a16="http://schemas.microsoft.com/office/drawing/2014/main" id="{EB8C8E01-1EC5-1B15-C3D1-A0D8E9E36DB5}"/>
              </a:ext>
            </a:extLst>
          </p:cNvPr>
          <p:cNvPicPr>
            <a:picLocks noChangeAspect="1"/>
          </p:cNvPicPr>
          <p:nvPr/>
        </p:nvPicPr>
        <p:blipFill>
          <a:blip r:embed="rId8"/>
          <a:stretch>
            <a:fillRect/>
          </a:stretch>
        </p:blipFill>
        <p:spPr>
          <a:xfrm>
            <a:off x="10400646" y="4825160"/>
            <a:ext cx="1166514" cy="1595491"/>
          </a:xfrm>
          <a:prstGeom prst="rect">
            <a:avLst/>
          </a:prstGeom>
        </p:spPr>
      </p:pic>
    </p:spTree>
    <p:extLst>
      <p:ext uri="{BB962C8B-B14F-4D97-AF65-F5344CB8AC3E}">
        <p14:creationId xmlns:p14="http://schemas.microsoft.com/office/powerpoint/2010/main" val="2809731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D89E5-ECE3-3741-0B54-8A94680DC5C9}"/>
              </a:ext>
            </a:extLst>
          </p:cNvPr>
          <p:cNvSpPr>
            <a:spLocks noGrp="1"/>
          </p:cNvSpPr>
          <p:nvPr>
            <p:ph type="title"/>
          </p:nvPr>
        </p:nvSpPr>
        <p:spPr/>
        <p:txBody>
          <a:bodyPr/>
          <a:lstStyle/>
          <a:p>
            <a:r>
              <a:rPr lang="en-US" dirty="0"/>
              <a:t>IMPACT</a:t>
            </a:r>
          </a:p>
        </p:txBody>
      </p:sp>
      <p:sp>
        <p:nvSpPr>
          <p:cNvPr id="3" name="Content Placeholder 2">
            <a:extLst>
              <a:ext uri="{FF2B5EF4-FFF2-40B4-BE49-F238E27FC236}">
                <a16:creationId xmlns:a16="http://schemas.microsoft.com/office/drawing/2014/main" id="{33A168E8-38EC-3A63-EA4B-34B57B8665AC}"/>
              </a:ext>
            </a:extLst>
          </p:cNvPr>
          <p:cNvSpPr>
            <a:spLocks noGrp="1"/>
          </p:cNvSpPr>
          <p:nvPr>
            <p:ph idx="1"/>
          </p:nvPr>
        </p:nvSpPr>
        <p:spPr>
          <a:xfrm>
            <a:off x="1066800" y="2362200"/>
            <a:ext cx="10515600" cy="4351338"/>
          </a:xfrm>
        </p:spPr>
        <p:txBody>
          <a:bodyPr>
            <a:normAutofit/>
          </a:bodyPr>
          <a:lstStyle/>
          <a:p>
            <a:pPr marL="0" indent="0">
              <a:buNone/>
            </a:pPr>
            <a:r>
              <a:rPr lang="en-US" sz="2800" dirty="0"/>
              <a:t>We aim to enhance care for our aging patients by</a:t>
            </a:r>
            <a:r>
              <a:rPr lang="en-US" sz="3200" dirty="0"/>
              <a:t>: </a:t>
            </a:r>
          </a:p>
          <a:p>
            <a:r>
              <a:rPr lang="en-US" sz="2000" dirty="0"/>
              <a:t>Improving the skill set of our providers through HIV Conferences</a:t>
            </a:r>
          </a:p>
          <a:p>
            <a:r>
              <a:rPr lang="en-US" sz="2000" dirty="0"/>
              <a:t>Restructuring our EMR visit template</a:t>
            </a:r>
          </a:p>
          <a:p>
            <a:pPr lvl="1"/>
            <a:r>
              <a:rPr lang="en-US" sz="2000" dirty="0"/>
              <a:t>Special questions for those over 50 aimed at addressing the 6M’s</a:t>
            </a:r>
          </a:p>
          <a:p>
            <a:r>
              <a:rPr lang="en-US" sz="2000" dirty="0"/>
              <a:t>Improving relevant workflows within our clinic</a:t>
            </a:r>
          </a:p>
          <a:p>
            <a:r>
              <a:rPr lang="en-US" sz="2000" dirty="0"/>
              <a:t>Connecting patients with appropriate healthcare and community resources</a:t>
            </a:r>
          </a:p>
        </p:txBody>
      </p:sp>
      <p:pic>
        <p:nvPicPr>
          <p:cNvPr id="4" name="Picture 3">
            <a:extLst>
              <a:ext uri="{FF2B5EF4-FFF2-40B4-BE49-F238E27FC236}">
                <a16:creationId xmlns:a16="http://schemas.microsoft.com/office/drawing/2014/main" id="{41CDF6DE-A6A9-79B9-F65B-EA5DDC0A2286}"/>
              </a:ext>
            </a:extLst>
          </p:cNvPr>
          <p:cNvPicPr>
            <a:picLocks noChangeAspect="1"/>
          </p:cNvPicPr>
          <p:nvPr/>
        </p:nvPicPr>
        <p:blipFill>
          <a:blip r:embed="rId2"/>
          <a:stretch>
            <a:fillRect/>
          </a:stretch>
        </p:blipFill>
        <p:spPr>
          <a:xfrm>
            <a:off x="551249" y="4953000"/>
            <a:ext cx="1276836" cy="1504596"/>
          </a:xfrm>
          <a:prstGeom prst="rect">
            <a:avLst/>
          </a:prstGeom>
        </p:spPr>
      </p:pic>
      <p:pic>
        <p:nvPicPr>
          <p:cNvPr id="6" name="Picture 5">
            <a:extLst>
              <a:ext uri="{FF2B5EF4-FFF2-40B4-BE49-F238E27FC236}">
                <a16:creationId xmlns:a16="http://schemas.microsoft.com/office/drawing/2014/main" id="{29F955D3-C3FB-2D80-AAAA-D50BAB9AA5B8}"/>
              </a:ext>
            </a:extLst>
          </p:cNvPr>
          <p:cNvPicPr>
            <a:picLocks noChangeAspect="1"/>
          </p:cNvPicPr>
          <p:nvPr/>
        </p:nvPicPr>
        <p:blipFill>
          <a:blip r:embed="rId3"/>
          <a:stretch>
            <a:fillRect/>
          </a:stretch>
        </p:blipFill>
        <p:spPr>
          <a:xfrm>
            <a:off x="2633000" y="4995203"/>
            <a:ext cx="1031028" cy="1425448"/>
          </a:xfrm>
          <a:prstGeom prst="rect">
            <a:avLst/>
          </a:prstGeom>
        </p:spPr>
      </p:pic>
      <p:pic>
        <p:nvPicPr>
          <p:cNvPr id="7" name="Picture 6">
            <a:extLst>
              <a:ext uri="{FF2B5EF4-FFF2-40B4-BE49-F238E27FC236}">
                <a16:creationId xmlns:a16="http://schemas.microsoft.com/office/drawing/2014/main" id="{1ACA6043-EDB8-6D94-76D5-06CE06D7EE0A}"/>
              </a:ext>
            </a:extLst>
          </p:cNvPr>
          <p:cNvPicPr>
            <a:picLocks noChangeAspect="1"/>
          </p:cNvPicPr>
          <p:nvPr/>
        </p:nvPicPr>
        <p:blipFill>
          <a:blip r:embed="rId4"/>
          <a:stretch>
            <a:fillRect/>
          </a:stretch>
        </p:blipFill>
        <p:spPr>
          <a:xfrm>
            <a:off x="4468943" y="4892716"/>
            <a:ext cx="1276836" cy="1560578"/>
          </a:xfrm>
          <a:prstGeom prst="rect">
            <a:avLst/>
          </a:prstGeom>
        </p:spPr>
      </p:pic>
      <p:pic>
        <p:nvPicPr>
          <p:cNvPr id="8" name="Picture 7">
            <a:extLst>
              <a:ext uri="{FF2B5EF4-FFF2-40B4-BE49-F238E27FC236}">
                <a16:creationId xmlns:a16="http://schemas.microsoft.com/office/drawing/2014/main" id="{66797FB0-CBA9-2A7D-DFD2-558F1D69B776}"/>
              </a:ext>
            </a:extLst>
          </p:cNvPr>
          <p:cNvPicPr>
            <a:picLocks noChangeAspect="1"/>
          </p:cNvPicPr>
          <p:nvPr/>
        </p:nvPicPr>
        <p:blipFill>
          <a:blip r:embed="rId5"/>
          <a:stretch>
            <a:fillRect/>
          </a:stretch>
        </p:blipFill>
        <p:spPr>
          <a:xfrm>
            <a:off x="6192813" y="4857803"/>
            <a:ext cx="1714453" cy="1595491"/>
          </a:xfrm>
          <a:prstGeom prst="rect">
            <a:avLst/>
          </a:prstGeom>
        </p:spPr>
      </p:pic>
      <p:pic>
        <p:nvPicPr>
          <p:cNvPr id="9" name="Picture 8">
            <a:extLst>
              <a:ext uri="{FF2B5EF4-FFF2-40B4-BE49-F238E27FC236}">
                <a16:creationId xmlns:a16="http://schemas.microsoft.com/office/drawing/2014/main" id="{A90CA8D1-7189-4FF5-E1FF-4B745CF151FC}"/>
              </a:ext>
            </a:extLst>
          </p:cNvPr>
          <p:cNvPicPr>
            <a:picLocks noChangeAspect="1"/>
          </p:cNvPicPr>
          <p:nvPr/>
        </p:nvPicPr>
        <p:blipFill>
          <a:blip r:embed="rId6"/>
          <a:stretch>
            <a:fillRect/>
          </a:stretch>
        </p:blipFill>
        <p:spPr>
          <a:xfrm>
            <a:off x="8360070" y="4995203"/>
            <a:ext cx="1329969" cy="1352259"/>
          </a:xfrm>
          <a:prstGeom prst="rect">
            <a:avLst/>
          </a:prstGeom>
        </p:spPr>
      </p:pic>
      <p:pic>
        <p:nvPicPr>
          <p:cNvPr id="10" name="Picture 9">
            <a:extLst>
              <a:ext uri="{FF2B5EF4-FFF2-40B4-BE49-F238E27FC236}">
                <a16:creationId xmlns:a16="http://schemas.microsoft.com/office/drawing/2014/main" id="{824E2F69-E92A-8A14-B61F-526FAAA760A0}"/>
              </a:ext>
            </a:extLst>
          </p:cNvPr>
          <p:cNvPicPr>
            <a:picLocks noChangeAspect="1"/>
          </p:cNvPicPr>
          <p:nvPr/>
        </p:nvPicPr>
        <p:blipFill>
          <a:blip r:embed="rId7"/>
          <a:stretch>
            <a:fillRect/>
          </a:stretch>
        </p:blipFill>
        <p:spPr>
          <a:xfrm>
            <a:off x="10400646" y="4825160"/>
            <a:ext cx="1166514" cy="1595491"/>
          </a:xfrm>
          <a:prstGeom prst="rect">
            <a:avLst/>
          </a:prstGeom>
        </p:spPr>
      </p:pic>
    </p:spTree>
    <p:extLst>
      <p:ext uri="{BB962C8B-B14F-4D97-AF65-F5344CB8AC3E}">
        <p14:creationId xmlns:p14="http://schemas.microsoft.com/office/powerpoint/2010/main" val="1443741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01DD8A-2C5C-8A4B-A920-26736519173D}"/>
              </a:ext>
            </a:extLst>
          </p:cNvPr>
          <p:cNvSpPr txBox="1">
            <a:spLocks/>
          </p:cNvSpPr>
          <p:nvPr/>
        </p:nvSpPr>
        <p:spPr>
          <a:xfrm>
            <a:off x="2514600" y="1347521"/>
            <a:ext cx="8001000" cy="760234"/>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200" dirty="0">
                <a:solidFill>
                  <a:srgbClr val="25408F"/>
                </a:solidFill>
              </a:rPr>
              <a:t>Rationale and Background  for IMPACT</a:t>
            </a:r>
            <a:endParaRPr lang="en-US" altLang="en-US" sz="3200" dirty="0">
              <a:solidFill>
                <a:srgbClr val="25408F"/>
              </a:solidFill>
            </a:endParaRPr>
          </a:p>
        </p:txBody>
      </p:sp>
      <p:sp>
        <p:nvSpPr>
          <p:cNvPr id="3" name="Content Placeholder 2"/>
          <p:cNvSpPr>
            <a:spLocks noGrp="1"/>
          </p:cNvSpPr>
          <p:nvPr>
            <p:ph idx="1"/>
          </p:nvPr>
        </p:nvSpPr>
        <p:spPr>
          <a:xfrm>
            <a:off x="1208314" y="2286000"/>
            <a:ext cx="6400800" cy="3461585"/>
          </a:xfrm>
        </p:spPr>
        <p:txBody>
          <a:bodyPr>
            <a:noAutofit/>
          </a:bodyPr>
          <a:lstStyle/>
          <a:p>
            <a:r>
              <a:rPr lang="en-US" sz="2000" dirty="0"/>
              <a:t>59% of PACT patients are age 50+</a:t>
            </a:r>
          </a:p>
          <a:p>
            <a:r>
              <a:rPr lang="en-US" sz="2000" dirty="0"/>
              <a:t>Diverse group with variable needs</a:t>
            </a:r>
          </a:p>
          <a:p>
            <a:pPr lvl="1"/>
            <a:r>
              <a:rPr lang="en-US" sz="2000" dirty="0"/>
              <a:t>Screening tool in EMR will allow providers to tailor interventions to the patient’s needs</a:t>
            </a:r>
          </a:p>
          <a:p>
            <a:pPr lvl="1"/>
            <a:r>
              <a:rPr lang="en-US" sz="2000" dirty="0"/>
              <a:t>Multi-faceted approach will strengthen the skill sets and workflows throughout our clinic (providers, nurses, pharmacy, behavioral health, social work nutrition)  </a:t>
            </a:r>
          </a:p>
          <a:p>
            <a:r>
              <a:rPr lang="en-US" sz="2000" dirty="0"/>
              <a:t>Long-standing weekly conference will be utilized for provider trainings</a:t>
            </a:r>
          </a:p>
          <a:p>
            <a:pPr marL="0" indent="0">
              <a:buNone/>
            </a:pPr>
            <a:endParaRPr lang="en-US" sz="1800" b="1" dirty="0">
              <a:solidFill>
                <a:srgbClr val="FF0000"/>
              </a:solidFill>
              <a:latin typeface="Garamond" panose="02020404030301010803" pitchFamily="18" charset="0"/>
            </a:endParaRPr>
          </a:p>
        </p:txBody>
      </p:sp>
      <p:pic>
        <p:nvPicPr>
          <p:cNvPr id="5" name="P 1" descr="Chart, histogram&#10;&#10;Description automatically generated">
            <a:extLst>
              <a:ext uri="{FF2B5EF4-FFF2-40B4-BE49-F238E27FC236}">
                <a16:creationId xmlns:a16="http://schemas.microsoft.com/office/drawing/2014/main" id="{2ACF693C-655B-7268-F858-4A099EDBB2AD}"/>
              </a:ext>
            </a:extLst>
          </p:cNvPr>
          <p:cNvPicPr/>
          <p:nvPr/>
        </p:nvPicPr>
        <p:blipFill>
          <a:blip r:embed="rId3">
            <a:extLst>
              <a:ext uri="{28A0092B-C50C-407E-A947-70E740481C1C}">
                <a14:useLocalDpi xmlns:a14="http://schemas.microsoft.com/office/drawing/2010/main" val="0"/>
              </a:ext>
            </a:extLst>
          </a:blip>
          <a:srcRect t="14400"/>
          <a:stretch>
            <a:fillRect/>
          </a:stretch>
        </p:blipFill>
        <p:spPr>
          <a:xfrm>
            <a:off x="8217209" y="2887190"/>
            <a:ext cx="3669991" cy="2027327"/>
          </a:xfrm>
          <a:prstGeom prst="rect">
            <a:avLst/>
          </a:prstGeom>
          <a:ln w="9525">
            <a:solidFill>
              <a:srgbClr val="002060"/>
            </a:solidFill>
          </a:ln>
        </p:spPr>
      </p:pic>
      <p:sp>
        <p:nvSpPr>
          <p:cNvPr id="2" name="TextBox 1">
            <a:extLst>
              <a:ext uri="{FF2B5EF4-FFF2-40B4-BE49-F238E27FC236}">
                <a16:creationId xmlns:a16="http://schemas.microsoft.com/office/drawing/2014/main" id="{89890218-359C-823D-1471-F76B365BB446}"/>
              </a:ext>
            </a:extLst>
          </p:cNvPr>
          <p:cNvSpPr txBox="1"/>
          <p:nvPr/>
        </p:nvSpPr>
        <p:spPr>
          <a:xfrm>
            <a:off x="8241158" y="2324373"/>
            <a:ext cx="3733800" cy="369332"/>
          </a:xfrm>
          <a:prstGeom prst="rect">
            <a:avLst/>
          </a:prstGeom>
          <a:noFill/>
        </p:spPr>
        <p:txBody>
          <a:bodyPr wrap="square" rtlCol="0">
            <a:spAutoFit/>
          </a:bodyPr>
          <a:lstStyle/>
          <a:p>
            <a:r>
              <a:rPr lang="en-US" dirty="0"/>
              <a:t>Ages of PACT patients in 2021</a:t>
            </a:r>
          </a:p>
        </p:txBody>
      </p:sp>
    </p:spTree>
    <p:extLst>
      <p:ext uri="{BB962C8B-B14F-4D97-AF65-F5344CB8AC3E}">
        <p14:creationId xmlns:p14="http://schemas.microsoft.com/office/powerpoint/2010/main" val="3170697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38127-A871-4DC2-B8E9-50F8D07340C3}"/>
              </a:ext>
            </a:extLst>
          </p:cNvPr>
          <p:cNvSpPr>
            <a:spLocks noGrp="1"/>
          </p:cNvSpPr>
          <p:nvPr>
            <p:ph type="title"/>
          </p:nvPr>
        </p:nvSpPr>
        <p:spPr>
          <a:xfrm>
            <a:off x="342900" y="1143000"/>
            <a:ext cx="10972800" cy="702861"/>
          </a:xfrm>
        </p:spPr>
        <p:txBody>
          <a:bodyPr/>
          <a:lstStyle/>
          <a:p>
            <a:r>
              <a:rPr lang="en-US" sz="4400" dirty="0"/>
              <a:t>IMPACT: Key Partners </a:t>
            </a:r>
          </a:p>
        </p:txBody>
      </p:sp>
      <p:graphicFrame>
        <p:nvGraphicFramePr>
          <p:cNvPr id="4" name="Content Placeholder 3">
            <a:extLst>
              <a:ext uri="{FF2B5EF4-FFF2-40B4-BE49-F238E27FC236}">
                <a16:creationId xmlns:a16="http://schemas.microsoft.com/office/drawing/2014/main" id="{4D12BCA2-80BD-40E6-91C3-37BCEA3CE89A}"/>
              </a:ext>
            </a:extLst>
          </p:cNvPr>
          <p:cNvGraphicFramePr>
            <a:graphicFrameLocks noGrp="1"/>
          </p:cNvGraphicFramePr>
          <p:nvPr>
            <p:ph idx="1"/>
            <p:extLst>
              <p:ext uri="{D42A27DB-BD31-4B8C-83A1-F6EECF244321}">
                <p14:modId xmlns:p14="http://schemas.microsoft.com/office/powerpoint/2010/main" val="1384389704"/>
              </p:ext>
            </p:extLst>
          </p:nvPr>
        </p:nvGraphicFramePr>
        <p:xfrm>
          <a:off x="1447800" y="2231021"/>
          <a:ext cx="8763000" cy="4131232"/>
        </p:xfrm>
        <a:graphic>
          <a:graphicData uri="http://schemas.openxmlformats.org/drawingml/2006/table">
            <a:tbl>
              <a:tblPr firstRow="1" firstCol="1" lastRow="1" lastCol="1" bandRow="1" bandCol="1"/>
              <a:tblGrid>
                <a:gridCol w="2343986">
                  <a:extLst>
                    <a:ext uri="{9D8B030D-6E8A-4147-A177-3AD203B41FA5}">
                      <a16:colId xmlns:a16="http://schemas.microsoft.com/office/drawing/2014/main" val="488147612"/>
                    </a:ext>
                  </a:extLst>
                </a:gridCol>
                <a:gridCol w="3200603">
                  <a:extLst>
                    <a:ext uri="{9D8B030D-6E8A-4147-A177-3AD203B41FA5}">
                      <a16:colId xmlns:a16="http://schemas.microsoft.com/office/drawing/2014/main" val="2109270126"/>
                    </a:ext>
                  </a:extLst>
                </a:gridCol>
                <a:gridCol w="3218411">
                  <a:extLst>
                    <a:ext uri="{9D8B030D-6E8A-4147-A177-3AD203B41FA5}">
                      <a16:colId xmlns:a16="http://schemas.microsoft.com/office/drawing/2014/main" val="3730303938"/>
                    </a:ext>
                  </a:extLst>
                </a:gridCol>
              </a:tblGrid>
              <a:tr h="240258">
                <a:tc>
                  <a:txBody>
                    <a:bodyPr/>
                    <a:lstStyle/>
                    <a:p>
                      <a:pPr marL="67945" marR="0">
                        <a:lnSpc>
                          <a:spcPts val="1375"/>
                        </a:lnSpc>
                        <a:spcBef>
                          <a:spcPts val="0"/>
                        </a:spcBef>
                        <a:spcAft>
                          <a:spcPts val="0"/>
                        </a:spcAft>
                      </a:pP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p>
                      <a:pPr marL="67945" marR="0">
                        <a:lnSpc>
                          <a:spcPts val="1375"/>
                        </a:lnSpc>
                        <a:spcBef>
                          <a:spcPts val="0"/>
                        </a:spcBef>
                        <a:spcAft>
                          <a:spcPts val="0"/>
                        </a:spcAft>
                      </a:pPr>
                      <a:r>
                        <a:rPr lang="en-US" sz="1800" b="1" dirty="0">
                          <a:solidFill>
                            <a:schemeClr val="bg1"/>
                          </a:solidFill>
                          <a:effectLst/>
                          <a:latin typeface="+mn-lt"/>
                          <a:ea typeface="Times New Roman" panose="02020603050405020304" pitchFamily="18" charset="0"/>
                          <a:cs typeface="Times New Roman" panose="02020603050405020304" pitchFamily="18" charset="0"/>
                        </a:rPr>
                        <a:t>Partner</a:t>
                      </a:r>
                      <a:endParaRPr lang="en-US" sz="1800" dirty="0">
                        <a:solidFill>
                          <a:schemeClr val="bg1"/>
                        </a:solidFill>
                        <a:effectLst/>
                        <a:latin typeface="+mn-lt"/>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FFFFFF"/>
                      </a:solidFill>
                      <a:prstDash val="solid"/>
                      <a:round/>
                      <a:headEnd type="none" w="med" len="med"/>
                      <a:tailEnd type="none" w="med" len="med"/>
                    </a:lnB>
                    <a:solidFill>
                      <a:schemeClr val="tx2"/>
                    </a:solidFill>
                  </a:tcPr>
                </a:tc>
                <a:tc>
                  <a:txBody>
                    <a:bodyPr/>
                    <a:lstStyle/>
                    <a:p>
                      <a:pPr marL="67945" marR="0">
                        <a:lnSpc>
                          <a:spcPts val="1375"/>
                        </a:lnSpc>
                        <a:spcBef>
                          <a:spcPts val="0"/>
                        </a:spcBef>
                        <a:spcAft>
                          <a:spcPts val="0"/>
                        </a:spcAft>
                      </a:pP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p>
                      <a:pPr marL="67945" marR="0">
                        <a:lnSpc>
                          <a:spcPts val="1375"/>
                        </a:lnSpc>
                        <a:spcBef>
                          <a:spcPts val="0"/>
                        </a:spcBef>
                        <a:spcAft>
                          <a:spcPts val="0"/>
                        </a:spcAft>
                      </a:pPr>
                      <a:r>
                        <a:rPr lang="en-US" sz="1800" b="1" dirty="0">
                          <a:solidFill>
                            <a:schemeClr val="bg1"/>
                          </a:solidFill>
                          <a:effectLst/>
                          <a:latin typeface="+mn-lt"/>
                          <a:ea typeface="Times New Roman" panose="02020603050405020304" pitchFamily="18" charset="0"/>
                          <a:cs typeface="Times New Roman" panose="02020603050405020304" pitchFamily="18" charset="0"/>
                        </a:rPr>
                        <a:t>Role/Responsibilities</a:t>
                      </a:r>
                      <a:endParaRPr lang="en-US" sz="1800" dirty="0">
                        <a:solidFill>
                          <a:schemeClr val="bg1"/>
                        </a:solidFill>
                        <a:effectLst/>
                        <a:latin typeface="+mn-lt"/>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FFFFFF"/>
                      </a:solidFill>
                      <a:prstDash val="solid"/>
                      <a:round/>
                      <a:headEnd type="none" w="med" len="med"/>
                      <a:tailEnd type="none" w="med" len="med"/>
                    </a:lnB>
                    <a:solidFill>
                      <a:schemeClr val="tx2"/>
                    </a:solidFill>
                  </a:tcPr>
                </a:tc>
                <a:tc>
                  <a:txBody>
                    <a:bodyPr/>
                    <a:lstStyle/>
                    <a:p>
                      <a:pPr marL="67945" marR="0">
                        <a:lnSpc>
                          <a:spcPts val="1375"/>
                        </a:lnSpc>
                        <a:spcBef>
                          <a:spcPts val="0"/>
                        </a:spcBef>
                        <a:spcAft>
                          <a:spcPts val="0"/>
                        </a:spcAft>
                      </a:pP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p>
                      <a:pPr marL="67945" marR="0">
                        <a:lnSpc>
                          <a:spcPts val="1375"/>
                        </a:lnSpc>
                        <a:spcBef>
                          <a:spcPts val="0"/>
                        </a:spcBef>
                        <a:spcAft>
                          <a:spcPts val="0"/>
                        </a:spcAft>
                      </a:pPr>
                      <a:r>
                        <a:rPr lang="en-US" sz="1800" b="1" dirty="0">
                          <a:solidFill>
                            <a:schemeClr val="bg1"/>
                          </a:solidFill>
                          <a:effectLst/>
                          <a:latin typeface="+mn-lt"/>
                          <a:ea typeface="Times New Roman" panose="02020603050405020304" pitchFamily="18" charset="0"/>
                          <a:cs typeface="Times New Roman" panose="02020603050405020304" pitchFamily="18" charset="0"/>
                        </a:rPr>
                        <a:t>Support Provided</a:t>
                      </a:r>
                      <a:endParaRPr lang="en-US" sz="1800" dirty="0">
                        <a:solidFill>
                          <a:schemeClr val="bg1"/>
                        </a:solidFill>
                        <a:effectLst/>
                        <a:latin typeface="+mn-lt"/>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val="2636560910"/>
                  </a:ext>
                </a:extLst>
              </a:tr>
              <a:tr h="973025">
                <a:tc>
                  <a:txBody>
                    <a:bodyPr/>
                    <a:lstStyle/>
                    <a:p>
                      <a:pPr marL="65405" marR="661035">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University of Pittsburgh</a:t>
                      </a:r>
                      <a:endParaRPr lang="en-US" sz="1800" dirty="0">
                        <a:effectLst/>
                        <a:latin typeface="+mn-lt"/>
                        <a:ea typeface="Times New Roman" panose="02020603050405020304" pitchFamily="18" charset="0"/>
                        <a:cs typeface="Times New Roman" panose="02020603050405020304" pitchFamily="18" charset="0"/>
                      </a:endParaRPr>
                    </a:p>
                    <a:p>
                      <a:pPr marL="65405" marR="246380">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Dept of Geriatrics</a:t>
                      </a:r>
                      <a:endParaRPr lang="en-US" sz="18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B1A0C6"/>
                      </a:solidFill>
                      <a:prstDash val="solid"/>
                      <a:round/>
                      <a:headEnd type="none" w="med" len="med"/>
                      <a:tailEnd type="none" w="med" len="med"/>
                    </a:lnL>
                    <a:lnR w="12700" cap="flat" cmpd="sng" algn="ctr">
                      <a:solidFill>
                        <a:srgbClr val="B1A0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B1A0C6"/>
                      </a:solidFill>
                      <a:prstDash val="solid"/>
                      <a:round/>
                      <a:headEnd type="none" w="med" len="med"/>
                      <a:tailEnd type="none" w="med" len="med"/>
                    </a:lnB>
                    <a:noFill/>
                  </a:tcPr>
                </a:tc>
                <a:tc>
                  <a:txBody>
                    <a:bodyPr/>
                    <a:lstStyle/>
                    <a:p>
                      <a:pPr marL="65405" marR="878205">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Geriatric consultant Educator</a:t>
                      </a:r>
                    </a:p>
                  </a:txBody>
                  <a:tcPr marL="0" marR="0" marT="0" marB="0">
                    <a:lnL w="12700" cap="flat" cmpd="sng" algn="ctr">
                      <a:solidFill>
                        <a:srgbClr val="B1A0C6"/>
                      </a:solidFill>
                      <a:prstDash val="solid"/>
                      <a:round/>
                      <a:headEnd type="none" w="med" len="med"/>
                      <a:tailEnd type="none" w="med" len="med"/>
                    </a:lnL>
                    <a:lnR w="12700" cap="flat" cmpd="sng" algn="ctr">
                      <a:solidFill>
                        <a:srgbClr val="B1A0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B1A0C6"/>
                      </a:solidFill>
                      <a:prstDash val="solid"/>
                      <a:round/>
                      <a:headEnd type="none" w="med" len="med"/>
                      <a:tailEnd type="none" w="med" len="med"/>
                    </a:lnB>
                    <a:noFill/>
                  </a:tcPr>
                </a:tc>
                <a:tc>
                  <a:txBody>
                    <a:bodyPr/>
                    <a:lstStyle/>
                    <a:p>
                      <a:pPr marL="65405" marR="179070">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Providers, staff education Guide implementation for ‘M’s Consultant for challenging pts</a:t>
                      </a:r>
                    </a:p>
                  </a:txBody>
                  <a:tcPr marL="0" marR="0" marT="0" marB="0">
                    <a:lnL w="12700" cap="flat" cmpd="sng" algn="ctr">
                      <a:solidFill>
                        <a:srgbClr val="B1A0C6"/>
                      </a:solidFill>
                      <a:prstDash val="solid"/>
                      <a:round/>
                      <a:headEnd type="none" w="med" len="med"/>
                      <a:tailEnd type="none" w="med" len="med"/>
                    </a:lnL>
                    <a:lnR w="12700" cap="flat" cmpd="sng" algn="ctr">
                      <a:solidFill>
                        <a:srgbClr val="B1A0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B1A0C6"/>
                      </a:solidFill>
                      <a:prstDash val="solid"/>
                      <a:round/>
                      <a:headEnd type="none" w="med" len="med"/>
                      <a:tailEnd type="none" w="med" len="med"/>
                    </a:lnB>
                    <a:noFill/>
                  </a:tcPr>
                </a:tc>
                <a:extLst>
                  <a:ext uri="{0D108BD9-81ED-4DB2-BD59-A6C34878D82A}">
                    <a16:rowId xmlns:a16="http://schemas.microsoft.com/office/drawing/2014/main" val="2398731704"/>
                  </a:ext>
                </a:extLst>
              </a:tr>
              <a:tr h="973025">
                <a:tc>
                  <a:txBody>
                    <a:bodyPr/>
                    <a:lstStyle/>
                    <a:p>
                      <a:pPr marL="65405" marR="661035">
                        <a:spcBef>
                          <a:spcPts val="0"/>
                        </a:spcBef>
                        <a:spcAft>
                          <a:spcPts val="0"/>
                        </a:spcAft>
                      </a:pPr>
                      <a:r>
                        <a:rPr lang="en-US" sz="1800" b="1">
                          <a:effectLst/>
                          <a:latin typeface="+mn-lt"/>
                          <a:ea typeface="Times New Roman" panose="02020603050405020304" pitchFamily="18" charset="0"/>
                          <a:cs typeface="Times New Roman" panose="02020603050405020304" pitchFamily="18" charset="0"/>
                        </a:rPr>
                        <a:t>University of Pittsburgh MAAETC</a:t>
                      </a:r>
                      <a:endParaRPr lang="en-US" sz="18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B1A0C6"/>
                      </a:solidFill>
                      <a:prstDash val="solid"/>
                      <a:round/>
                      <a:headEnd type="none" w="med" len="med"/>
                      <a:tailEnd type="none" w="med" len="med"/>
                    </a:lnL>
                    <a:lnR w="12700" cap="flat" cmpd="sng" algn="ctr">
                      <a:solidFill>
                        <a:srgbClr val="B1A0C6"/>
                      </a:solidFill>
                      <a:prstDash val="solid"/>
                      <a:round/>
                      <a:headEnd type="none" w="med" len="med"/>
                      <a:tailEnd type="none" w="med" len="med"/>
                    </a:lnR>
                    <a:lnT w="12700" cap="flat" cmpd="sng" algn="ctr">
                      <a:solidFill>
                        <a:srgbClr val="B1A0C6"/>
                      </a:solidFill>
                      <a:prstDash val="solid"/>
                      <a:round/>
                      <a:headEnd type="none" w="med" len="med"/>
                      <a:tailEnd type="none" w="med" len="med"/>
                    </a:lnT>
                    <a:lnB w="12700" cap="flat" cmpd="sng" algn="ctr">
                      <a:solidFill>
                        <a:srgbClr val="B1A0C6"/>
                      </a:solidFill>
                      <a:prstDash val="solid"/>
                      <a:round/>
                      <a:headEnd type="none" w="med" len="med"/>
                      <a:tailEnd type="none" w="med" len="med"/>
                    </a:lnB>
                  </a:tcPr>
                </a:tc>
                <a:tc>
                  <a:txBody>
                    <a:bodyPr/>
                    <a:lstStyle/>
                    <a:p>
                      <a:pPr marL="65405" marR="653415">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Training support, tools, coordination</a:t>
                      </a:r>
                    </a:p>
                  </a:txBody>
                  <a:tcPr marL="0" marR="0" marT="0" marB="0">
                    <a:lnL w="12700" cap="flat" cmpd="sng" algn="ctr">
                      <a:solidFill>
                        <a:srgbClr val="B1A0C6"/>
                      </a:solidFill>
                      <a:prstDash val="solid"/>
                      <a:round/>
                      <a:headEnd type="none" w="med" len="med"/>
                      <a:tailEnd type="none" w="med" len="med"/>
                    </a:lnL>
                    <a:lnR w="12700" cap="flat" cmpd="sng" algn="ctr">
                      <a:solidFill>
                        <a:srgbClr val="B1A0C6"/>
                      </a:solidFill>
                      <a:prstDash val="solid"/>
                      <a:round/>
                      <a:headEnd type="none" w="med" len="med"/>
                      <a:tailEnd type="none" w="med" len="med"/>
                    </a:lnR>
                    <a:lnT w="12700" cap="flat" cmpd="sng" algn="ctr">
                      <a:solidFill>
                        <a:srgbClr val="B1A0C6"/>
                      </a:solidFill>
                      <a:prstDash val="solid"/>
                      <a:round/>
                      <a:headEnd type="none" w="med" len="med"/>
                      <a:tailEnd type="none" w="med" len="med"/>
                    </a:lnT>
                    <a:lnB w="12700" cap="flat" cmpd="sng" algn="ctr">
                      <a:solidFill>
                        <a:srgbClr val="B1A0C6"/>
                      </a:solidFill>
                      <a:prstDash val="solid"/>
                      <a:round/>
                      <a:headEnd type="none" w="med" len="med"/>
                      <a:tailEnd type="none" w="med" len="med"/>
                    </a:lnB>
                  </a:tcPr>
                </a:tc>
                <a:tc>
                  <a:txBody>
                    <a:bodyPr/>
                    <a:lstStyle/>
                    <a:p>
                      <a:pPr marL="65405" marR="564515">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Training regarding ‘M’s’ Training evaluation</a:t>
                      </a:r>
                    </a:p>
                  </a:txBody>
                  <a:tcPr marL="0" marR="0" marT="0" marB="0">
                    <a:lnL w="12700" cap="flat" cmpd="sng" algn="ctr">
                      <a:solidFill>
                        <a:srgbClr val="B1A0C6"/>
                      </a:solidFill>
                      <a:prstDash val="solid"/>
                      <a:round/>
                      <a:headEnd type="none" w="med" len="med"/>
                      <a:tailEnd type="none" w="med" len="med"/>
                    </a:lnL>
                    <a:lnR w="12700" cap="flat" cmpd="sng" algn="ctr">
                      <a:solidFill>
                        <a:srgbClr val="B1A0C6"/>
                      </a:solidFill>
                      <a:prstDash val="solid"/>
                      <a:round/>
                      <a:headEnd type="none" w="med" len="med"/>
                      <a:tailEnd type="none" w="med" len="med"/>
                    </a:lnR>
                    <a:lnT w="12700" cap="flat" cmpd="sng" algn="ctr">
                      <a:solidFill>
                        <a:srgbClr val="B1A0C6"/>
                      </a:solidFill>
                      <a:prstDash val="solid"/>
                      <a:round/>
                      <a:headEnd type="none" w="med" len="med"/>
                      <a:tailEnd type="none" w="med" len="med"/>
                    </a:lnT>
                    <a:lnB w="12700" cap="flat" cmpd="sng" algn="ctr">
                      <a:solidFill>
                        <a:srgbClr val="B1A0C6"/>
                      </a:solidFill>
                      <a:prstDash val="solid"/>
                      <a:round/>
                      <a:headEnd type="none" w="med" len="med"/>
                      <a:tailEnd type="none" w="med" len="med"/>
                    </a:lnB>
                  </a:tcPr>
                </a:tc>
                <a:extLst>
                  <a:ext uri="{0D108BD9-81ED-4DB2-BD59-A6C34878D82A}">
                    <a16:rowId xmlns:a16="http://schemas.microsoft.com/office/drawing/2014/main" val="3792851442"/>
                  </a:ext>
                </a:extLst>
              </a:tr>
              <a:tr h="874747">
                <a:tc>
                  <a:txBody>
                    <a:bodyPr/>
                    <a:lstStyle/>
                    <a:p>
                      <a:pPr marL="65405" marR="330835">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Allegheny County Area Agency on Aging</a:t>
                      </a:r>
                      <a:endParaRPr lang="en-US" sz="18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B1A0C6"/>
                      </a:solidFill>
                      <a:prstDash val="solid"/>
                      <a:round/>
                      <a:headEnd type="none" w="med" len="med"/>
                      <a:tailEnd type="none" w="med" len="med"/>
                    </a:lnL>
                    <a:lnR w="12700" cap="flat" cmpd="sng" algn="ctr">
                      <a:solidFill>
                        <a:srgbClr val="B1A0C6"/>
                      </a:solidFill>
                      <a:prstDash val="solid"/>
                      <a:round/>
                      <a:headEnd type="none" w="med" len="med"/>
                      <a:tailEnd type="none" w="med" len="med"/>
                    </a:lnR>
                    <a:lnT w="12700" cap="flat" cmpd="sng" algn="ctr">
                      <a:solidFill>
                        <a:srgbClr val="B1A0C6"/>
                      </a:solidFill>
                      <a:prstDash val="solid"/>
                      <a:round/>
                      <a:headEnd type="none" w="med" len="med"/>
                      <a:tailEnd type="none" w="med" len="med"/>
                    </a:lnT>
                    <a:lnB w="12700" cap="flat" cmpd="sng" algn="ctr">
                      <a:solidFill>
                        <a:srgbClr val="B1A0C6"/>
                      </a:solidFill>
                      <a:prstDash val="solid"/>
                      <a:round/>
                      <a:headEnd type="none" w="med" len="med"/>
                      <a:tailEnd type="none" w="med" len="med"/>
                    </a:lnB>
                    <a:noFill/>
                  </a:tcPr>
                </a:tc>
                <a:tc>
                  <a:txBody>
                    <a:bodyPr/>
                    <a:lstStyle/>
                    <a:p>
                      <a:pPr marL="65405" marR="175260">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Front door to services for those 60 yrs of age, older</a:t>
                      </a:r>
                    </a:p>
                  </a:txBody>
                  <a:tcPr marL="0" marR="0" marT="0" marB="0">
                    <a:lnL w="12700" cap="flat" cmpd="sng" algn="ctr">
                      <a:solidFill>
                        <a:srgbClr val="B1A0C6"/>
                      </a:solidFill>
                      <a:prstDash val="solid"/>
                      <a:round/>
                      <a:headEnd type="none" w="med" len="med"/>
                      <a:tailEnd type="none" w="med" len="med"/>
                    </a:lnL>
                    <a:lnR w="12700" cap="flat" cmpd="sng" algn="ctr">
                      <a:solidFill>
                        <a:srgbClr val="B1A0C6"/>
                      </a:solidFill>
                      <a:prstDash val="solid"/>
                      <a:round/>
                      <a:headEnd type="none" w="med" len="med"/>
                      <a:tailEnd type="none" w="med" len="med"/>
                    </a:lnR>
                    <a:lnT w="12700" cap="flat" cmpd="sng" algn="ctr">
                      <a:solidFill>
                        <a:srgbClr val="B1A0C6"/>
                      </a:solidFill>
                      <a:prstDash val="solid"/>
                      <a:round/>
                      <a:headEnd type="none" w="med" len="med"/>
                      <a:tailEnd type="none" w="med" len="med"/>
                    </a:lnT>
                    <a:lnB w="12700" cap="flat" cmpd="sng" algn="ctr">
                      <a:solidFill>
                        <a:srgbClr val="B1A0C6"/>
                      </a:solidFill>
                      <a:prstDash val="solid"/>
                      <a:round/>
                      <a:headEnd type="none" w="med" len="med"/>
                      <a:tailEnd type="none" w="med" len="med"/>
                    </a:lnB>
                    <a:noFill/>
                  </a:tcPr>
                </a:tc>
                <a:tc>
                  <a:txBody>
                    <a:bodyPr/>
                    <a:lstStyle/>
                    <a:p>
                      <a:pPr marL="65405" marR="203835">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Assist our MCMs link PWH to available resources as they age</a:t>
                      </a:r>
                    </a:p>
                  </a:txBody>
                  <a:tcPr marL="0" marR="0" marT="0" marB="0">
                    <a:lnL w="12700" cap="flat" cmpd="sng" algn="ctr">
                      <a:solidFill>
                        <a:srgbClr val="B1A0C6"/>
                      </a:solidFill>
                      <a:prstDash val="solid"/>
                      <a:round/>
                      <a:headEnd type="none" w="med" len="med"/>
                      <a:tailEnd type="none" w="med" len="med"/>
                    </a:lnL>
                    <a:lnR w="12700" cap="flat" cmpd="sng" algn="ctr">
                      <a:solidFill>
                        <a:srgbClr val="B1A0C6"/>
                      </a:solidFill>
                      <a:prstDash val="solid"/>
                      <a:round/>
                      <a:headEnd type="none" w="med" len="med"/>
                      <a:tailEnd type="none" w="med" len="med"/>
                    </a:lnR>
                    <a:lnT w="12700" cap="flat" cmpd="sng" algn="ctr">
                      <a:solidFill>
                        <a:srgbClr val="B1A0C6"/>
                      </a:solidFill>
                      <a:prstDash val="solid"/>
                      <a:round/>
                      <a:headEnd type="none" w="med" len="med"/>
                      <a:tailEnd type="none" w="med" len="med"/>
                    </a:lnT>
                    <a:lnB w="12700" cap="flat" cmpd="sng" algn="ctr">
                      <a:solidFill>
                        <a:srgbClr val="B1A0C6"/>
                      </a:solidFill>
                      <a:prstDash val="solid"/>
                      <a:round/>
                      <a:headEnd type="none" w="med" len="med"/>
                      <a:tailEnd type="none" w="med" len="med"/>
                    </a:lnB>
                    <a:noFill/>
                  </a:tcPr>
                </a:tc>
                <a:extLst>
                  <a:ext uri="{0D108BD9-81ED-4DB2-BD59-A6C34878D82A}">
                    <a16:rowId xmlns:a16="http://schemas.microsoft.com/office/drawing/2014/main" val="1086918396"/>
                  </a:ext>
                </a:extLst>
              </a:tr>
              <a:tr h="648685">
                <a:tc>
                  <a:txBody>
                    <a:bodyPr/>
                    <a:lstStyle/>
                    <a:p>
                      <a:pPr marL="65405" marR="246380">
                        <a:spcBef>
                          <a:spcPts val="0"/>
                        </a:spcBef>
                        <a:spcAft>
                          <a:spcPts val="0"/>
                        </a:spcAft>
                      </a:pPr>
                      <a:r>
                        <a:rPr lang="en-US" sz="1800" b="1" dirty="0" err="1">
                          <a:effectLst/>
                          <a:latin typeface="+mn-lt"/>
                          <a:ea typeface="Times New Roman" panose="02020603050405020304" pitchFamily="18" charset="0"/>
                          <a:cs typeface="Times New Roman" panose="02020603050405020304" pitchFamily="18" charset="0"/>
                        </a:rPr>
                        <a:t>Benedum</a:t>
                      </a:r>
                      <a:r>
                        <a:rPr lang="en-US" sz="1800" b="1" dirty="0">
                          <a:effectLst/>
                          <a:latin typeface="+mn-lt"/>
                          <a:ea typeface="Times New Roman" panose="02020603050405020304" pitchFamily="18" charset="0"/>
                          <a:cs typeface="Times New Roman" panose="02020603050405020304" pitchFamily="18" charset="0"/>
                        </a:rPr>
                        <a:t> Geriatric Center, UPMC</a:t>
                      </a:r>
                      <a:endParaRPr lang="en-US" sz="18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B1A0C6"/>
                      </a:solidFill>
                      <a:prstDash val="solid"/>
                      <a:round/>
                      <a:headEnd type="none" w="med" len="med"/>
                      <a:tailEnd type="none" w="med" len="med"/>
                    </a:lnL>
                    <a:lnR w="12700" cap="flat" cmpd="sng" algn="ctr">
                      <a:solidFill>
                        <a:srgbClr val="B1A0C6"/>
                      </a:solidFill>
                      <a:prstDash val="solid"/>
                      <a:round/>
                      <a:headEnd type="none" w="med" len="med"/>
                      <a:tailEnd type="none" w="med" len="med"/>
                    </a:lnR>
                    <a:lnT w="12700" cap="flat" cmpd="sng" algn="ctr">
                      <a:solidFill>
                        <a:srgbClr val="B1A0C6"/>
                      </a:solidFill>
                      <a:prstDash val="solid"/>
                      <a:round/>
                      <a:headEnd type="none" w="med" len="med"/>
                      <a:tailEnd type="none" w="med" len="med"/>
                    </a:lnT>
                    <a:lnB w="12700" cap="flat" cmpd="sng" algn="ctr">
                      <a:solidFill>
                        <a:srgbClr val="B1A0C6"/>
                      </a:solidFill>
                      <a:prstDash val="solid"/>
                      <a:round/>
                      <a:headEnd type="none" w="med" len="med"/>
                      <a:tailEnd type="none" w="med" len="med"/>
                    </a:lnB>
                  </a:tcPr>
                </a:tc>
                <a:tc>
                  <a:txBody>
                    <a:bodyPr/>
                    <a:lstStyle/>
                    <a:p>
                      <a:pPr marL="65405" marR="175260">
                        <a:lnSpc>
                          <a:spcPts val="1375"/>
                        </a:lnSpc>
                        <a:spcBef>
                          <a:spcPts val="0"/>
                        </a:spcBef>
                        <a:spcAft>
                          <a:spcPts val="0"/>
                        </a:spcAft>
                      </a:pPr>
                      <a:endParaRPr lang="en-US" sz="1800" dirty="0">
                        <a:effectLst/>
                        <a:latin typeface="+mn-lt"/>
                        <a:ea typeface="Times New Roman" panose="02020603050405020304" pitchFamily="18" charset="0"/>
                        <a:cs typeface="Times New Roman" panose="02020603050405020304" pitchFamily="18" charset="0"/>
                      </a:endParaRPr>
                    </a:p>
                    <a:p>
                      <a:pPr marL="65405" marR="175260">
                        <a:lnSpc>
                          <a:spcPts val="1375"/>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Specialty referral resource</a:t>
                      </a:r>
                    </a:p>
                  </a:txBody>
                  <a:tcPr marL="0" marR="0" marT="0" marB="0">
                    <a:lnL w="12700" cap="flat" cmpd="sng" algn="ctr">
                      <a:solidFill>
                        <a:srgbClr val="B1A0C6"/>
                      </a:solidFill>
                      <a:prstDash val="solid"/>
                      <a:round/>
                      <a:headEnd type="none" w="med" len="med"/>
                      <a:tailEnd type="none" w="med" len="med"/>
                    </a:lnL>
                    <a:lnR w="12700" cap="flat" cmpd="sng" algn="ctr">
                      <a:solidFill>
                        <a:srgbClr val="B1A0C6"/>
                      </a:solidFill>
                      <a:prstDash val="solid"/>
                      <a:round/>
                      <a:headEnd type="none" w="med" len="med"/>
                      <a:tailEnd type="none" w="med" len="med"/>
                    </a:lnR>
                    <a:lnT w="12700" cap="flat" cmpd="sng" algn="ctr">
                      <a:solidFill>
                        <a:srgbClr val="B1A0C6"/>
                      </a:solidFill>
                      <a:prstDash val="solid"/>
                      <a:round/>
                      <a:headEnd type="none" w="med" len="med"/>
                      <a:tailEnd type="none" w="med" len="med"/>
                    </a:lnT>
                    <a:lnB w="12700" cap="flat" cmpd="sng" algn="ctr">
                      <a:solidFill>
                        <a:srgbClr val="B1A0C6"/>
                      </a:solidFill>
                      <a:prstDash val="solid"/>
                      <a:round/>
                      <a:headEnd type="none" w="med" len="med"/>
                      <a:tailEnd type="none" w="med" len="med"/>
                    </a:lnB>
                  </a:tcPr>
                </a:tc>
                <a:tc>
                  <a:txBody>
                    <a:bodyPr/>
                    <a:lstStyle/>
                    <a:p>
                      <a:pPr marL="65405" marR="247015">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Medical and behavioral health care for complex older PWH</a:t>
                      </a:r>
                    </a:p>
                  </a:txBody>
                  <a:tcPr marL="0" marR="0" marT="0" marB="0">
                    <a:lnL w="12700" cap="flat" cmpd="sng" algn="ctr">
                      <a:solidFill>
                        <a:srgbClr val="B1A0C6"/>
                      </a:solidFill>
                      <a:prstDash val="solid"/>
                      <a:round/>
                      <a:headEnd type="none" w="med" len="med"/>
                      <a:tailEnd type="none" w="med" len="med"/>
                    </a:lnL>
                    <a:lnR w="12700" cap="flat" cmpd="sng" algn="ctr">
                      <a:solidFill>
                        <a:srgbClr val="B1A0C6"/>
                      </a:solidFill>
                      <a:prstDash val="solid"/>
                      <a:round/>
                      <a:headEnd type="none" w="med" len="med"/>
                      <a:tailEnd type="none" w="med" len="med"/>
                    </a:lnR>
                    <a:lnT w="12700" cap="flat" cmpd="sng" algn="ctr">
                      <a:solidFill>
                        <a:srgbClr val="B1A0C6"/>
                      </a:solidFill>
                      <a:prstDash val="solid"/>
                      <a:round/>
                      <a:headEnd type="none" w="med" len="med"/>
                      <a:tailEnd type="none" w="med" len="med"/>
                    </a:lnT>
                    <a:lnB w="12700" cap="flat" cmpd="sng" algn="ctr">
                      <a:solidFill>
                        <a:srgbClr val="B1A0C6"/>
                      </a:solidFill>
                      <a:prstDash val="solid"/>
                      <a:round/>
                      <a:headEnd type="none" w="med" len="med"/>
                      <a:tailEnd type="none" w="med" len="med"/>
                    </a:lnB>
                  </a:tcPr>
                </a:tc>
                <a:extLst>
                  <a:ext uri="{0D108BD9-81ED-4DB2-BD59-A6C34878D82A}">
                    <a16:rowId xmlns:a16="http://schemas.microsoft.com/office/drawing/2014/main" val="3148851039"/>
                  </a:ext>
                </a:extLst>
              </a:tr>
            </a:tbl>
          </a:graphicData>
        </a:graphic>
      </p:graphicFrame>
    </p:spTree>
    <p:extLst>
      <p:ext uri="{BB962C8B-B14F-4D97-AF65-F5344CB8AC3E}">
        <p14:creationId xmlns:p14="http://schemas.microsoft.com/office/powerpoint/2010/main" val="2800135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915FD-D00B-A70D-1C09-7F4B226BCE73}"/>
              </a:ext>
            </a:extLst>
          </p:cNvPr>
          <p:cNvSpPr>
            <a:spLocks noGrp="1"/>
          </p:cNvSpPr>
          <p:nvPr>
            <p:ph type="title"/>
          </p:nvPr>
        </p:nvSpPr>
        <p:spPr/>
        <p:txBody>
          <a:bodyPr/>
          <a:lstStyle/>
          <a:p>
            <a:r>
              <a:rPr lang="en-US" dirty="0"/>
              <a:t>Mobility</a:t>
            </a:r>
          </a:p>
        </p:txBody>
      </p:sp>
      <p:sp>
        <p:nvSpPr>
          <p:cNvPr id="9" name="Content Placeholder 8">
            <a:extLst>
              <a:ext uri="{FF2B5EF4-FFF2-40B4-BE49-F238E27FC236}">
                <a16:creationId xmlns:a16="http://schemas.microsoft.com/office/drawing/2014/main" id="{A16743FA-8DD2-1113-F53A-B9F3E109A202}"/>
              </a:ext>
            </a:extLst>
          </p:cNvPr>
          <p:cNvSpPr>
            <a:spLocks noGrp="1"/>
          </p:cNvSpPr>
          <p:nvPr>
            <p:ph idx="1"/>
          </p:nvPr>
        </p:nvSpPr>
        <p:spPr/>
        <p:txBody>
          <a:bodyPr>
            <a:normAutofit/>
          </a:bodyPr>
          <a:lstStyle/>
          <a:p>
            <a:pPr lvl="1">
              <a:spcBef>
                <a:spcPts val="0"/>
              </a:spcBef>
              <a:buFont typeface="Arial" panose="020B0604020202020204" pitchFamily="34" charset="0"/>
              <a:buChar char="•"/>
            </a:pPr>
            <a:r>
              <a:rPr lang="en-US" sz="2000" dirty="0">
                <a:solidFill>
                  <a:schemeClr val="tx1"/>
                </a:solidFill>
                <a:effectLst/>
                <a:ea typeface="Arial" panose="020B0604020202020204" pitchFamily="34" charset="0"/>
              </a:rPr>
              <a:t>Provider education re: mobility assessment at an HIV conference</a:t>
            </a:r>
          </a:p>
          <a:p>
            <a:pPr lvl="1">
              <a:spcBef>
                <a:spcPts val="0"/>
              </a:spcBef>
              <a:buFont typeface="Arial" panose="020B0604020202020204" pitchFamily="34" charset="0"/>
              <a:buChar char="•"/>
            </a:pPr>
            <a:endParaRPr lang="en-US" sz="2000" dirty="0">
              <a:solidFill>
                <a:schemeClr val="tx1"/>
              </a:solidFill>
              <a:effectLst/>
              <a:ea typeface="Arial" panose="020B0604020202020204" pitchFamily="34" charset="0"/>
            </a:endParaRPr>
          </a:p>
          <a:p>
            <a:pPr lvl="1">
              <a:spcBef>
                <a:spcPts val="0"/>
              </a:spcBef>
              <a:buFont typeface="Arial" panose="020B0604020202020204" pitchFamily="34" charset="0"/>
              <a:buChar char="•"/>
            </a:pPr>
            <a:r>
              <a:rPr lang="en-US" sz="2000" u="sng" dirty="0">
                <a:solidFill>
                  <a:schemeClr val="tx1"/>
                </a:solidFill>
                <a:effectLst/>
                <a:ea typeface="Arial" panose="020B0604020202020204" pitchFamily="34" charset="0"/>
              </a:rPr>
              <a:t>Gait speed </a:t>
            </a:r>
            <a:r>
              <a:rPr lang="en-US" sz="2000" dirty="0">
                <a:solidFill>
                  <a:schemeClr val="tx1"/>
                </a:solidFill>
                <a:effectLst/>
                <a:ea typeface="Arial" panose="020B0604020202020204" pitchFamily="34" charset="0"/>
              </a:rPr>
              <a:t>assessed at visits </a:t>
            </a:r>
          </a:p>
          <a:p>
            <a:pPr lvl="1">
              <a:spcBef>
                <a:spcPts val="0"/>
              </a:spcBef>
              <a:buFont typeface="Arial" panose="020B0604020202020204" pitchFamily="34" charset="0"/>
              <a:buChar char="•"/>
            </a:pPr>
            <a:endParaRPr lang="en-US" sz="2000" dirty="0">
              <a:solidFill>
                <a:schemeClr val="tx1"/>
              </a:solidFill>
              <a:effectLst/>
              <a:ea typeface="Arial" panose="020B0604020202020204" pitchFamily="34" charset="0"/>
            </a:endParaRPr>
          </a:p>
          <a:p>
            <a:pPr lvl="1">
              <a:buFont typeface="Arial" panose="020B0604020202020204" pitchFamily="34" charset="0"/>
              <a:buChar char="•"/>
            </a:pPr>
            <a:r>
              <a:rPr lang="en-US" sz="2000" dirty="0">
                <a:solidFill>
                  <a:schemeClr val="tx1"/>
                </a:solidFill>
                <a:effectLst/>
                <a:ea typeface="Arial" panose="020B0604020202020204" pitchFamily="34" charset="0"/>
              </a:rPr>
              <a:t>PACT nurses and providers refine referral workflow and ordering process for </a:t>
            </a:r>
            <a:r>
              <a:rPr lang="en-US" sz="2000" u="sng" dirty="0">
                <a:solidFill>
                  <a:schemeClr val="tx1"/>
                </a:solidFill>
                <a:effectLst/>
                <a:ea typeface="Arial" panose="020B0604020202020204" pitchFamily="34" charset="0"/>
              </a:rPr>
              <a:t>durable medical equipment</a:t>
            </a:r>
            <a:r>
              <a:rPr lang="en-US" sz="2000" dirty="0">
                <a:solidFill>
                  <a:schemeClr val="tx1"/>
                </a:solidFill>
                <a:effectLst/>
                <a:ea typeface="Arial" panose="020B0604020202020204" pitchFamily="34" charset="0"/>
              </a:rPr>
              <a:t> (DME; </a:t>
            </a:r>
            <a:r>
              <a:rPr lang="en-US" sz="2000" dirty="0" err="1">
                <a:solidFill>
                  <a:schemeClr val="tx1"/>
                </a:solidFill>
                <a:effectLst/>
                <a:ea typeface="Arial" panose="020B0604020202020204" pitchFamily="34" charset="0"/>
              </a:rPr>
              <a:t>i.e</a:t>
            </a:r>
            <a:r>
              <a:rPr lang="en-US" sz="2000" dirty="0">
                <a:solidFill>
                  <a:schemeClr val="tx1"/>
                </a:solidFill>
                <a:effectLst/>
                <a:ea typeface="Arial" panose="020B0604020202020204" pitchFamily="34" charset="0"/>
              </a:rPr>
              <a:t> canes, walkers, powerchairs)</a:t>
            </a:r>
            <a:endParaRPr lang="en-US" sz="2000" dirty="0">
              <a:solidFill>
                <a:schemeClr val="tx1"/>
              </a:solidFill>
            </a:endParaRPr>
          </a:p>
        </p:txBody>
      </p:sp>
      <p:pic>
        <p:nvPicPr>
          <p:cNvPr id="5" name="image39.png">
            <a:extLst>
              <a:ext uri="{FF2B5EF4-FFF2-40B4-BE49-F238E27FC236}">
                <a16:creationId xmlns:a16="http://schemas.microsoft.com/office/drawing/2014/main" id="{FCD11B94-1B2C-3A4F-5522-96DE91F8D151}"/>
              </a:ext>
            </a:extLst>
          </p:cNvPr>
          <p:cNvPicPr>
            <a:picLocks noChangeAspect="1"/>
          </p:cNvPicPr>
          <p:nvPr/>
        </p:nvPicPr>
        <p:blipFill>
          <a:blip r:embed="rId2" cstate="print"/>
          <a:stretch>
            <a:fillRect/>
          </a:stretch>
        </p:blipFill>
        <p:spPr>
          <a:xfrm>
            <a:off x="5867400" y="4811725"/>
            <a:ext cx="907749" cy="1371600"/>
          </a:xfrm>
          <a:prstGeom prst="rect">
            <a:avLst/>
          </a:prstGeom>
        </p:spPr>
      </p:pic>
    </p:spTree>
    <p:extLst>
      <p:ext uri="{BB962C8B-B14F-4D97-AF65-F5344CB8AC3E}">
        <p14:creationId xmlns:p14="http://schemas.microsoft.com/office/powerpoint/2010/main" val="2516497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8DE1A-790A-92AD-ECE3-324572924469}"/>
              </a:ext>
            </a:extLst>
          </p:cNvPr>
          <p:cNvSpPr>
            <a:spLocks noGrp="1"/>
          </p:cNvSpPr>
          <p:nvPr>
            <p:ph type="title"/>
          </p:nvPr>
        </p:nvSpPr>
        <p:spPr/>
        <p:txBody>
          <a:bodyPr/>
          <a:lstStyle/>
          <a:p>
            <a:r>
              <a:rPr lang="en-US" dirty="0"/>
              <a:t>Mind</a:t>
            </a:r>
          </a:p>
        </p:txBody>
      </p:sp>
      <p:sp>
        <p:nvSpPr>
          <p:cNvPr id="3" name="Content Placeholder 2">
            <a:extLst>
              <a:ext uri="{FF2B5EF4-FFF2-40B4-BE49-F238E27FC236}">
                <a16:creationId xmlns:a16="http://schemas.microsoft.com/office/drawing/2014/main" id="{9776976E-F961-AB6C-3326-5F7AA92DC6DA}"/>
              </a:ext>
            </a:extLst>
          </p:cNvPr>
          <p:cNvSpPr>
            <a:spLocks noGrp="1"/>
          </p:cNvSpPr>
          <p:nvPr>
            <p:ph idx="1"/>
          </p:nvPr>
        </p:nvSpPr>
        <p:spPr>
          <a:xfrm>
            <a:off x="914400" y="2217958"/>
            <a:ext cx="10515600" cy="4351338"/>
          </a:xfrm>
        </p:spPr>
        <p:txBody>
          <a:bodyPr>
            <a:normAutofit/>
          </a:bodyPr>
          <a:lstStyle/>
          <a:p>
            <a:pPr marL="342900" indent="-342900">
              <a:spcBef>
                <a:spcPts val="0"/>
              </a:spcBef>
            </a:pPr>
            <a:r>
              <a:rPr lang="en-US" sz="2000" dirty="0">
                <a:ea typeface="Arial" panose="020B0604020202020204" pitchFamily="34" charset="0"/>
              </a:rPr>
              <a:t>Education provided re: </a:t>
            </a:r>
            <a:r>
              <a:rPr lang="en-US" sz="2000" dirty="0">
                <a:effectLst/>
                <a:ea typeface="Arial" panose="020B0604020202020204" pitchFamily="34" charset="0"/>
              </a:rPr>
              <a:t>neurocognitive assessment at a weekly HIV conference</a:t>
            </a:r>
          </a:p>
          <a:p>
            <a:pPr marL="342900" indent="-342900">
              <a:spcBef>
                <a:spcPts val="0"/>
              </a:spcBef>
            </a:pPr>
            <a:endParaRPr lang="en-US" sz="2000" dirty="0">
              <a:effectLst/>
              <a:ea typeface="Arial" panose="020B0604020202020204" pitchFamily="34" charset="0"/>
            </a:endParaRPr>
          </a:p>
          <a:p>
            <a:pPr marL="342900" indent="-342900">
              <a:spcBef>
                <a:spcPts val="0"/>
              </a:spcBef>
            </a:pPr>
            <a:r>
              <a:rPr lang="en-US" sz="2000" dirty="0">
                <a:effectLst/>
                <a:ea typeface="Arial" panose="020B0604020202020204" pitchFamily="34" charset="0"/>
              </a:rPr>
              <a:t>BHA scores for Everyday Cognition, PHQ-9, GAD-7, are incorporated into IMPACT template in EMR used by providers and trainees</a:t>
            </a:r>
          </a:p>
          <a:p>
            <a:pPr marL="342900" indent="-342900">
              <a:spcBef>
                <a:spcPts val="0"/>
              </a:spcBef>
            </a:pPr>
            <a:endParaRPr lang="en-US" sz="2000" dirty="0">
              <a:effectLst/>
              <a:ea typeface="Arial" panose="020B0604020202020204" pitchFamily="34" charset="0"/>
            </a:endParaRPr>
          </a:p>
          <a:p>
            <a:pPr marL="342900" indent="-342900">
              <a:spcBef>
                <a:spcPts val="0"/>
              </a:spcBef>
            </a:pPr>
            <a:r>
              <a:rPr lang="en-US" sz="2000" dirty="0">
                <a:effectLst/>
                <a:ea typeface="Arial" panose="020B0604020202020204" pitchFamily="34" charset="0"/>
              </a:rPr>
              <a:t>Visit screening: </a:t>
            </a:r>
            <a:r>
              <a:rPr lang="en-US" sz="2000" u="sng" dirty="0">
                <a:effectLst/>
                <a:ea typeface="Arial" panose="020B0604020202020204" pitchFamily="34" charset="0"/>
              </a:rPr>
              <a:t>In the past year, have you or someone close to you noticed problems with your memory or thinking skills? </a:t>
            </a:r>
          </a:p>
          <a:p>
            <a:pPr lvl="1" indent="-342900">
              <a:spcBef>
                <a:spcPts val="0"/>
              </a:spcBef>
            </a:pPr>
            <a:r>
              <a:rPr lang="en-US" sz="1600" dirty="0">
                <a:ea typeface="Arial" panose="020B0604020202020204" pitchFamily="34" charset="0"/>
              </a:rPr>
              <a:t>If yes, consider testing with the International HIV Dementia Scale</a:t>
            </a:r>
            <a:endParaRPr lang="en-US" sz="1600" dirty="0">
              <a:effectLst/>
              <a:ea typeface="Arial" panose="020B0604020202020204" pitchFamily="34" charset="0"/>
            </a:endParaRPr>
          </a:p>
          <a:p>
            <a:pPr marL="342900" indent="-342900">
              <a:spcBef>
                <a:spcPts val="0"/>
              </a:spcBef>
            </a:pPr>
            <a:endParaRPr lang="en-US" sz="2000" dirty="0">
              <a:effectLst/>
              <a:ea typeface="Arial" panose="020B0604020202020204" pitchFamily="34" charset="0"/>
            </a:endParaRPr>
          </a:p>
          <a:p>
            <a:r>
              <a:rPr lang="en-US" sz="2000" dirty="0">
                <a:effectLst/>
                <a:ea typeface="Arial" panose="020B0604020202020204" pitchFamily="34" charset="0"/>
              </a:rPr>
              <a:t>PACT providers and psychologist refine referral workflow for those needing further assessment (i.e. neurocognitive assessment, psychology, psychiatry, occupational therapy)</a:t>
            </a:r>
            <a:endParaRPr lang="en-US" sz="2000" dirty="0"/>
          </a:p>
        </p:txBody>
      </p:sp>
      <p:pic>
        <p:nvPicPr>
          <p:cNvPr id="5" name="image34.png">
            <a:extLst>
              <a:ext uri="{FF2B5EF4-FFF2-40B4-BE49-F238E27FC236}">
                <a16:creationId xmlns:a16="http://schemas.microsoft.com/office/drawing/2014/main" id="{2A770584-6C60-A1E4-35F7-B1666E216343}"/>
              </a:ext>
            </a:extLst>
          </p:cNvPr>
          <p:cNvPicPr>
            <a:picLocks noChangeAspect="1"/>
          </p:cNvPicPr>
          <p:nvPr/>
        </p:nvPicPr>
        <p:blipFill>
          <a:blip r:embed="rId2" cstate="print"/>
          <a:stretch>
            <a:fillRect/>
          </a:stretch>
        </p:blipFill>
        <p:spPr>
          <a:xfrm>
            <a:off x="5562600" y="5297183"/>
            <a:ext cx="857320" cy="1188720"/>
          </a:xfrm>
          <a:prstGeom prst="rect">
            <a:avLst/>
          </a:prstGeom>
        </p:spPr>
      </p:pic>
    </p:spTree>
    <p:extLst>
      <p:ext uri="{BB962C8B-B14F-4D97-AF65-F5344CB8AC3E}">
        <p14:creationId xmlns:p14="http://schemas.microsoft.com/office/powerpoint/2010/main" val="2770725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F345-89BC-2C52-6C63-5214AA3E73DE}"/>
              </a:ext>
            </a:extLst>
          </p:cNvPr>
          <p:cNvSpPr>
            <a:spLocks noGrp="1"/>
          </p:cNvSpPr>
          <p:nvPr>
            <p:ph type="title"/>
          </p:nvPr>
        </p:nvSpPr>
        <p:spPr/>
        <p:txBody>
          <a:bodyPr/>
          <a:lstStyle/>
          <a:p>
            <a:r>
              <a:rPr lang="en-US" dirty="0"/>
              <a:t>Medications</a:t>
            </a:r>
          </a:p>
        </p:txBody>
      </p:sp>
      <p:sp>
        <p:nvSpPr>
          <p:cNvPr id="7" name="Content Placeholder 6">
            <a:extLst>
              <a:ext uri="{FF2B5EF4-FFF2-40B4-BE49-F238E27FC236}">
                <a16:creationId xmlns:a16="http://schemas.microsoft.com/office/drawing/2014/main" id="{EFACDE33-6FC1-9A93-2300-5D88D5C95284}"/>
              </a:ext>
            </a:extLst>
          </p:cNvPr>
          <p:cNvSpPr>
            <a:spLocks noGrp="1"/>
          </p:cNvSpPr>
          <p:nvPr>
            <p:ph idx="1"/>
          </p:nvPr>
        </p:nvSpPr>
        <p:spPr>
          <a:xfrm>
            <a:off x="609600" y="2514600"/>
            <a:ext cx="10972800" cy="3840163"/>
          </a:xfrm>
        </p:spPr>
        <p:txBody>
          <a:bodyPr>
            <a:normAutofit/>
          </a:bodyPr>
          <a:lstStyle/>
          <a:p>
            <a:pPr marL="342900" indent="-342900">
              <a:spcBef>
                <a:spcPts val="0"/>
              </a:spcBef>
            </a:pPr>
            <a:r>
              <a:rPr lang="en-US" sz="2000" dirty="0">
                <a:effectLst/>
                <a:ea typeface="Arial" panose="020B0604020202020204" pitchFamily="34" charset="0"/>
              </a:rPr>
              <a:t>PACT pharmacist and trainees provide education re: polypharmacy and other geriatric medication considerations at a weekly HIV conference</a:t>
            </a:r>
          </a:p>
          <a:p>
            <a:pPr marL="342900" indent="-342900">
              <a:spcBef>
                <a:spcPts val="0"/>
              </a:spcBef>
            </a:pPr>
            <a:endParaRPr lang="en-US" sz="2000" dirty="0">
              <a:effectLst/>
              <a:ea typeface="Arial" panose="020B0604020202020204" pitchFamily="34" charset="0"/>
            </a:endParaRPr>
          </a:p>
          <a:p>
            <a:r>
              <a:rPr lang="en-US" sz="2000" dirty="0">
                <a:effectLst/>
                <a:ea typeface="Arial" panose="020B0604020202020204" pitchFamily="34" charset="0"/>
              </a:rPr>
              <a:t>Pharmacist, pharmacy trainees, and clinicians develop and refine workflow to </a:t>
            </a:r>
            <a:r>
              <a:rPr lang="en-US" sz="2000" u="sng" dirty="0">
                <a:effectLst/>
                <a:ea typeface="Arial" panose="020B0604020202020204" pitchFamily="34" charset="0"/>
              </a:rPr>
              <a:t>review medication list </a:t>
            </a:r>
            <a:r>
              <a:rPr lang="en-US" sz="2000" dirty="0">
                <a:effectLst/>
                <a:ea typeface="Arial" panose="020B0604020202020204" pitchFamily="34" charset="0"/>
              </a:rPr>
              <a:t>for those age 50+ prior to their appointment and incorporate recommendations for safe prescribing</a:t>
            </a:r>
            <a:endParaRPr lang="en-US" sz="2000" dirty="0"/>
          </a:p>
        </p:txBody>
      </p:sp>
      <p:pic>
        <p:nvPicPr>
          <p:cNvPr id="6" name="image35.png">
            <a:extLst>
              <a:ext uri="{FF2B5EF4-FFF2-40B4-BE49-F238E27FC236}">
                <a16:creationId xmlns:a16="http://schemas.microsoft.com/office/drawing/2014/main" id="{1A4E040F-40BF-6E4D-3F8C-754F501CF864}"/>
              </a:ext>
            </a:extLst>
          </p:cNvPr>
          <p:cNvPicPr>
            <a:picLocks noChangeAspect="1"/>
          </p:cNvPicPr>
          <p:nvPr/>
        </p:nvPicPr>
        <p:blipFill>
          <a:blip r:embed="rId2" cstate="print"/>
          <a:stretch>
            <a:fillRect/>
          </a:stretch>
        </p:blipFill>
        <p:spPr>
          <a:xfrm>
            <a:off x="5410200" y="4572000"/>
            <a:ext cx="918037" cy="1188720"/>
          </a:xfrm>
          <a:prstGeom prst="rect">
            <a:avLst/>
          </a:prstGeom>
        </p:spPr>
      </p:pic>
    </p:spTree>
    <p:extLst>
      <p:ext uri="{BB962C8B-B14F-4D97-AF65-F5344CB8AC3E}">
        <p14:creationId xmlns:p14="http://schemas.microsoft.com/office/powerpoint/2010/main" val="958998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0F42-DEE5-BEBF-1C60-78C393CEE20D}"/>
              </a:ext>
            </a:extLst>
          </p:cNvPr>
          <p:cNvSpPr>
            <a:spLocks noGrp="1"/>
          </p:cNvSpPr>
          <p:nvPr>
            <p:ph type="title"/>
          </p:nvPr>
        </p:nvSpPr>
        <p:spPr/>
        <p:txBody>
          <a:bodyPr/>
          <a:lstStyle/>
          <a:p>
            <a:r>
              <a:rPr lang="en-US" dirty="0"/>
              <a:t>Multi-complexity</a:t>
            </a:r>
          </a:p>
        </p:txBody>
      </p:sp>
      <p:sp>
        <p:nvSpPr>
          <p:cNvPr id="3" name="Content Placeholder 2">
            <a:extLst>
              <a:ext uri="{FF2B5EF4-FFF2-40B4-BE49-F238E27FC236}">
                <a16:creationId xmlns:a16="http://schemas.microsoft.com/office/drawing/2014/main" id="{2DC8BC97-851B-1406-78DF-497B98ADA942}"/>
              </a:ext>
            </a:extLst>
          </p:cNvPr>
          <p:cNvSpPr>
            <a:spLocks noGrp="1"/>
          </p:cNvSpPr>
          <p:nvPr>
            <p:ph idx="1"/>
          </p:nvPr>
        </p:nvSpPr>
        <p:spPr>
          <a:xfrm>
            <a:off x="990600" y="2531480"/>
            <a:ext cx="10363200" cy="4191000"/>
          </a:xfrm>
        </p:spPr>
        <p:txBody>
          <a:bodyPr/>
          <a:lstStyle/>
          <a:p>
            <a:pPr marL="342900" indent="-342900">
              <a:spcBef>
                <a:spcPts val="0"/>
              </a:spcBef>
            </a:pPr>
            <a:r>
              <a:rPr lang="en-US" sz="2000" dirty="0">
                <a:effectLst/>
                <a:ea typeface="Arial" panose="020B0604020202020204" pitchFamily="34" charset="0"/>
              </a:rPr>
              <a:t>Provide education re: home safety, activities of daily living (ADL) at a weekly HIV conference</a:t>
            </a:r>
          </a:p>
          <a:p>
            <a:pPr marL="342900" indent="-342900">
              <a:spcBef>
                <a:spcPts val="0"/>
              </a:spcBef>
            </a:pPr>
            <a:endParaRPr lang="en-US" sz="2000" dirty="0">
              <a:effectLst/>
              <a:ea typeface="Arial" panose="020B0604020202020204" pitchFamily="34" charset="0"/>
            </a:endParaRPr>
          </a:p>
          <a:p>
            <a:pPr marL="342900" indent="-342900">
              <a:spcBef>
                <a:spcPts val="0"/>
              </a:spcBef>
            </a:pPr>
            <a:r>
              <a:rPr lang="en-US" sz="2000" dirty="0">
                <a:effectLst/>
                <a:ea typeface="Arial" panose="020B0604020202020204" pitchFamily="34" charset="0"/>
              </a:rPr>
              <a:t>Visit screening: “</a:t>
            </a:r>
            <a:r>
              <a:rPr lang="en-US" sz="2000" u="sng" dirty="0">
                <a:effectLst/>
                <a:ea typeface="Arial" panose="020B0604020202020204" pitchFamily="34" charset="0"/>
              </a:rPr>
              <a:t>Were you able to get to clinic on your own today</a:t>
            </a:r>
            <a:r>
              <a:rPr lang="en-US" sz="2000" dirty="0">
                <a:effectLst/>
                <a:ea typeface="Arial" panose="020B0604020202020204" pitchFamily="34" charset="0"/>
              </a:rPr>
              <a:t>?” Screening for ADL (Activities of Daily living) completion</a:t>
            </a:r>
          </a:p>
          <a:p>
            <a:pPr marL="342900" indent="-342900">
              <a:spcBef>
                <a:spcPts val="0"/>
              </a:spcBef>
            </a:pPr>
            <a:endParaRPr lang="en-US" sz="2000" dirty="0">
              <a:effectLst/>
              <a:ea typeface="Arial" panose="020B0604020202020204" pitchFamily="34" charset="0"/>
            </a:endParaRPr>
          </a:p>
          <a:p>
            <a:pPr marL="342900" indent="-342900">
              <a:spcBef>
                <a:spcPts val="0"/>
              </a:spcBef>
            </a:pPr>
            <a:r>
              <a:rPr lang="en-US" sz="2000" dirty="0">
                <a:effectLst/>
                <a:ea typeface="Arial" panose="020B0604020202020204" pitchFamily="34" charset="0"/>
              </a:rPr>
              <a:t>Medical case managers and clinicians refine referral process for community programs including Area Agency on Aging (transportation, caregivers, home safety, et al)   </a:t>
            </a:r>
          </a:p>
          <a:p>
            <a:pPr marL="342900" indent="-342900">
              <a:spcBef>
                <a:spcPts val="0"/>
              </a:spcBef>
            </a:pPr>
            <a:endParaRPr lang="en-US" sz="2000" dirty="0">
              <a:effectLst/>
              <a:ea typeface="Arial" panose="020B0604020202020204" pitchFamily="34" charset="0"/>
            </a:endParaRPr>
          </a:p>
          <a:p>
            <a:endParaRPr lang="en-US" dirty="0"/>
          </a:p>
        </p:txBody>
      </p:sp>
      <p:pic>
        <p:nvPicPr>
          <p:cNvPr id="5" name="image36.png">
            <a:extLst>
              <a:ext uri="{FF2B5EF4-FFF2-40B4-BE49-F238E27FC236}">
                <a16:creationId xmlns:a16="http://schemas.microsoft.com/office/drawing/2014/main" id="{DB7D44A7-C2D0-50B4-B1D1-DA4277F928CC}"/>
              </a:ext>
            </a:extLst>
          </p:cNvPr>
          <p:cNvPicPr>
            <a:picLocks noChangeAspect="1"/>
          </p:cNvPicPr>
          <p:nvPr/>
        </p:nvPicPr>
        <p:blipFill>
          <a:blip r:embed="rId2" cstate="print"/>
          <a:stretch>
            <a:fillRect/>
          </a:stretch>
        </p:blipFill>
        <p:spPr>
          <a:xfrm>
            <a:off x="5459547" y="5105400"/>
            <a:ext cx="1272905" cy="1188720"/>
          </a:xfrm>
          <a:prstGeom prst="rect">
            <a:avLst/>
          </a:prstGeom>
        </p:spPr>
      </p:pic>
    </p:spTree>
    <p:extLst>
      <p:ext uri="{BB962C8B-B14F-4D97-AF65-F5344CB8AC3E}">
        <p14:creationId xmlns:p14="http://schemas.microsoft.com/office/powerpoint/2010/main" val="3620082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728BE-8965-3673-BA48-EB5A0E69F3DC}"/>
              </a:ext>
            </a:extLst>
          </p:cNvPr>
          <p:cNvSpPr>
            <a:spLocks noGrp="1"/>
          </p:cNvSpPr>
          <p:nvPr>
            <p:ph type="title"/>
          </p:nvPr>
        </p:nvSpPr>
        <p:spPr/>
        <p:txBody>
          <a:bodyPr/>
          <a:lstStyle/>
          <a:p>
            <a:r>
              <a:rPr lang="en-US" dirty="0"/>
              <a:t>Matters Most</a:t>
            </a:r>
          </a:p>
        </p:txBody>
      </p:sp>
      <p:sp>
        <p:nvSpPr>
          <p:cNvPr id="3" name="Content Placeholder 2">
            <a:extLst>
              <a:ext uri="{FF2B5EF4-FFF2-40B4-BE49-F238E27FC236}">
                <a16:creationId xmlns:a16="http://schemas.microsoft.com/office/drawing/2014/main" id="{E9920A7B-E4F5-4493-519D-41E3083FA86C}"/>
              </a:ext>
            </a:extLst>
          </p:cNvPr>
          <p:cNvSpPr>
            <a:spLocks noGrp="1"/>
          </p:cNvSpPr>
          <p:nvPr>
            <p:ph idx="1"/>
          </p:nvPr>
        </p:nvSpPr>
        <p:spPr/>
        <p:txBody>
          <a:bodyPr>
            <a:normAutofit/>
          </a:bodyPr>
          <a:lstStyle/>
          <a:p>
            <a:pPr marL="342900" indent="-342900">
              <a:spcBef>
                <a:spcPts val="0"/>
              </a:spcBef>
            </a:pPr>
            <a:r>
              <a:rPr lang="en-US" sz="2000" dirty="0">
                <a:effectLst/>
                <a:ea typeface="Arial" panose="020B0604020202020204" pitchFamily="34" charset="0"/>
              </a:rPr>
              <a:t>Provide education re: </a:t>
            </a:r>
            <a:r>
              <a:rPr lang="en-US" sz="2000" dirty="0">
                <a:ea typeface="Arial" panose="020B0604020202020204" pitchFamily="34" charset="0"/>
              </a:rPr>
              <a:t>quality of life, </a:t>
            </a:r>
            <a:r>
              <a:rPr lang="en-US" sz="2000" dirty="0">
                <a:effectLst/>
                <a:ea typeface="Arial" panose="020B0604020202020204" pitchFamily="34" charset="0"/>
              </a:rPr>
              <a:t>Advanced Directives discussion at a weekly HIV conference</a:t>
            </a:r>
          </a:p>
          <a:p>
            <a:pPr marL="342900" indent="-342900">
              <a:spcBef>
                <a:spcPts val="0"/>
              </a:spcBef>
            </a:pPr>
            <a:endParaRPr lang="en-US" sz="2000" dirty="0">
              <a:effectLst/>
              <a:ea typeface="Arial" panose="020B0604020202020204" pitchFamily="34" charset="0"/>
            </a:endParaRPr>
          </a:p>
          <a:p>
            <a:pPr marL="342900" indent="-342900">
              <a:spcBef>
                <a:spcPts val="0"/>
              </a:spcBef>
            </a:pPr>
            <a:r>
              <a:rPr lang="en-US" sz="2000" dirty="0">
                <a:effectLst/>
                <a:ea typeface="Arial" panose="020B0604020202020204" pitchFamily="34" charset="0"/>
              </a:rPr>
              <a:t>Visit screening: “</a:t>
            </a:r>
            <a:r>
              <a:rPr lang="en-US" sz="2000" u="sng" dirty="0">
                <a:effectLst/>
                <a:ea typeface="Arial" panose="020B0604020202020204" pitchFamily="34" charset="0"/>
              </a:rPr>
              <a:t>Do you feel lonely?”</a:t>
            </a:r>
          </a:p>
          <a:p>
            <a:pPr marL="342900" indent="-342900">
              <a:spcBef>
                <a:spcPts val="0"/>
              </a:spcBef>
            </a:pPr>
            <a:endParaRPr lang="en-US" sz="2000" dirty="0">
              <a:effectLst/>
              <a:ea typeface="Arial" panose="020B0604020202020204" pitchFamily="34" charset="0"/>
            </a:endParaRPr>
          </a:p>
          <a:p>
            <a:pPr marL="342900" indent="-342900">
              <a:spcBef>
                <a:spcPts val="0"/>
              </a:spcBef>
            </a:pPr>
            <a:r>
              <a:rPr lang="en-US" sz="2000" u="sng" dirty="0">
                <a:effectLst/>
                <a:ea typeface="Arial" panose="020B0604020202020204" pitchFamily="34" charset="0"/>
              </a:rPr>
              <a:t>Surrogate decision maker </a:t>
            </a:r>
            <a:r>
              <a:rPr lang="en-US" sz="2000" dirty="0">
                <a:effectLst/>
                <a:ea typeface="Arial" panose="020B0604020202020204" pitchFamily="34" charset="0"/>
              </a:rPr>
              <a:t>is incorporated visit template used by our providers and trainees</a:t>
            </a:r>
          </a:p>
          <a:p>
            <a:pPr marL="342900" indent="-342900">
              <a:spcBef>
                <a:spcPts val="0"/>
              </a:spcBef>
            </a:pPr>
            <a:endParaRPr lang="en-US" sz="2000" dirty="0">
              <a:effectLst/>
              <a:ea typeface="Arial" panose="020B0604020202020204" pitchFamily="34" charset="0"/>
            </a:endParaRPr>
          </a:p>
          <a:p>
            <a:r>
              <a:rPr lang="en-US" sz="2000" dirty="0">
                <a:effectLst/>
                <a:ea typeface="Arial" panose="020B0604020202020204" pitchFamily="34" charset="0"/>
              </a:rPr>
              <a:t>Peer advocate compiled community resources (Social Resources List) and provides outreach, restarted monthly patient luncheons</a:t>
            </a:r>
            <a:endParaRPr lang="en-US" sz="2000" dirty="0"/>
          </a:p>
        </p:txBody>
      </p:sp>
      <p:pic>
        <p:nvPicPr>
          <p:cNvPr id="5" name="image37.png">
            <a:extLst>
              <a:ext uri="{FF2B5EF4-FFF2-40B4-BE49-F238E27FC236}">
                <a16:creationId xmlns:a16="http://schemas.microsoft.com/office/drawing/2014/main" id="{5CC14FF8-B2A0-28BC-B856-3B9170CDA274}"/>
              </a:ext>
            </a:extLst>
          </p:cNvPr>
          <p:cNvPicPr>
            <a:picLocks noChangeAspect="1"/>
          </p:cNvPicPr>
          <p:nvPr/>
        </p:nvPicPr>
        <p:blipFill>
          <a:blip r:embed="rId2" cstate="print"/>
          <a:stretch>
            <a:fillRect/>
          </a:stretch>
        </p:blipFill>
        <p:spPr>
          <a:xfrm>
            <a:off x="5791200" y="5410200"/>
            <a:ext cx="1026883" cy="1188720"/>
          </a:xfrm>
          <a:prstGeom prst="rect">
            <a:avLst/>
          </a:prstGeom>
        </p:spPr>
      </p:pic>
    </p:spTree>
    <p:extLst>
      <p:ext uri="{BB962C8B-B14F-4D97-AF65-F5344CB8AC3E}">
        <p14:creationId xmlns:p14="http://schemas.microsoft.com/office/powerpoint/2010/main" val="875513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7D3B9-CDDD-7EFF-73F9-376F21C67AD2}"/>
              </a:ext>
            </a:extLst>
          </p:cNvPr>
          <p:cNvSpPr>
            <a:spLocks noGrp="1"/>
          </p:cNvSpPr>
          <p:nvPr>
            <p:ph type="title"/>
          </p:nvPr>
        </p:nvSpPr>
        <p:spPr/>
        <p:txBody>
          <a:bodyPr/>
          <a:lstStyle/>
          <a:p>
            <a:r>
              <a:rPr lang="en-US" dirty="0"/>
              <a:t>Modifiable</a:t>
            </a:r>
          </a:p>
        </p:txBody>
      </p:sp>
      <p:sp>
        <p:nvSpPr>
          <p:cNvPr id="3" name="Content Placeholder 2">
            <a:extLst>
              <a:ext uri="{FF2B5EF4-FFF2-40B4-BE49-F238E27FC236}">
                <a16:creationId xmlns:a16="http://schemas.microsoft.com/office/drawing/2014/main" id="{8AB071F3-8719-9E9A-5649-9E09A0DE27E4}"/>
              </a:ext>
            </a:extLst>
          </p:cNvPr>
          <p:cNvSpPr>
            <a:spLocks noGrp="1"/>
          </p:cNvSpPr>
          <p:nvPr>
            <p:ph idx="1"/>
          </p:nvPr>
        </p:nvSpPr>
        <p:spPr>
          <a:xfrm>
            <a:off x="838200" y="2315244"/>
            <a:ext cx="10515600" cy="4351338"/>
          </a:xfrm>
        </p:spPr>
        <p:txBody>
          <a:bodyPr/>
          <a:lstStyle/>
          <a:p>
            <a:pPr marL="342900" indent="-342900">
              <a:spcBef>
                <a:spcPts val="0"/>
              </a:spcBef>
            </a:pPr>
            <a:r>
              <a:rPr lang="en-US" sz="2000" dirty="0">
                <a:effectLst/>
                <a:ea typeface="Arial" panose="020B0604020202020204" pitchFamily="34" charset="0"/>
              </a:rPr>
              <a:t>Provide education re: osteoporosis, RSV vaccination during a weekly HIV conference</a:t>
            </a:r>
          </a:p>
          <a:p>
            <a:pPr marL="342900" indent="-342900">
              <a:spcBef>
                <a:spcPts val="0"/>
              </a:spcBef>
            </a:pPr>
            <a:endParaRPr lang="en-US" sz="2000" dirty="0">
              <a:effectLst/>
              <a:ea typeface="Arial" panose="020B0604020202020204" pitchFamily="34" charset="0"/>
            </a:endParaRPr>
          </a:p>
          <a:p>
            <a:pPr marL="342900" indent="-342900">
              <a:spcBef>
                <a:spcPts val="0"/>
              </a:spcBef>
            </a:pPr>
            <a:r>
              <a:rPr lang="en-US" sz="2000" dirty="0">
                <a:effectLst/>
                <a:ea typeface="Arial" panose="020B0604020202020204" pitchFamily="34" charset="0"/>
              </a:rPr>
              <a:t>Screening for food insecurity: </a:t>
            </a:r>
            <a:r>
              <a:rPr lang="en-US" sz="2000" u="sng" dirty="0">
                <a:effectLst/>
                <a:ea typeface="Arial" panose="020B0604020202020204" pitchFamily="34" charset="0"/>
              </a:rPr>
              <a:t>Within the past year, did the food you buy just not last and you didn’t have money to buy more?</a:t>
            </a:r>
            <a:r>
              <a:rPr lang="en-US" sz="2000" dirty="0">
                <a:effectLst/>
                <a:ea typeface="Arial" panose="020B0604020202020204" pitchFamily="34" charset="0"/>
              </a:rPr>
              <a:t> </a:t>
            </a:r>
          </a:p>
          <a:p>
            <a:pPr lvl="1" indent="-342900">
              <a:spcBef>
                <a:spcPts val="0"/>
              </a:spcBef>
            </a:pPr>
            <a:r>
              <a:rPr lang="en-US" sz="1600" dirty="0">
                <a:ea typeface="Arial" panose="020B0604020202020204" pitchFamily="34" charset="0"/>
              </a:rPr>
              <a:t>If patients answer yes, refer to our Food Assistance Program</a:t>
            </a:r>
            <a:endParaRPr lang="en-US" sz="1600" dirty="0">
              <a:effectLst/>
              <a:ea typeface="Arial" panose="020B0604020202020204" pitchFamily="34" charset="0"/>
            </a:endParaRPr>
          </a:p>
          <a:p>
            <a:pPr marL="342900" indent="-342900">
              <a:spcBef>
                <a:spcPts val="0"/>
              </a:spcBef>
            </a:pPr>
            <a:endParaRPr lang="en-US" sz="2000" dirty="0">
              <a:effectLst/>
              <a:ea typeface="Arial" panose="020B0604020202020204" pitchFamily="34" charset="0"/>
            </a:endParaRPr>
          </a:p>
          <a:p>
            <a:pPr marL="342900" indent="-342900">
              <a:spcBef>
                <a:spcPts val="0"/>
              </a:spcBef>
            </a:pPr>
            <a:r>
              <a:rPr lang="en-US" sz="2000" dirty="0">
                <a:effectLst/>
                <a:ea typeface="Arial" panose="020B0604020202020204" pitchFamily="34" charset="0"/>
              </a:rPr>
              <a:t>PACT dietician </a:t>
            </a:r>
            <a:r>
              <a:rPr lang="en-US" sz="2000" dirty="0">
                <a:ea typeface="Arial" panose="020B0604020202020204" pitchFamily="34" charset="0"/>
              </a:rPr>
              <a:t>enhanced Calcium / Vitamin D </a:t>
            </a:r>
            <a:r>
              <a:rPr lang="en-US" sz="2000" dirty="0">
                <a:effectLst/>
                <a:ea typeface="Arial" panose="020B0604020202020204" pitchFamily="34" charset="0"/>
              </a:rPr>
              <a:t>assessments for those aged 50+ osteopenia / osteoporosis</a:t>
            </a:r>
          </a:p>
          <a:p>
            <a:endParaRPr lang="en-US" dirty="0"/>
          </a:p>
        </p:txBody>
      </p:sp>
      <p:pic>
        <p:nvPicPr>
          <p:cNvPr id="5" name="image38.png">
            <a:extLst>
              <a:ext uri="{FF2B5EF4-FFF2-40B4-BE49-F238E27FC236}">
                <a16:creationId xmlns:a16="http://schemas.microsoft.com/office/drawing/2014/main" id="{9BBE655D-2A1B-B518-A80C-22E923DCCF71}"/>
              </a:ext>
            </a:extLst>
          </p:cNvPr>
          <p:cNvPicPr>
            <a:picLocks noChangeAspect="1"/>
          </p:cNvPicPr>
          <p:nvPr/>
        </p:nvPicPr>
        <p:blipFill>
          <a:blip r:embed="rId2" cstate="print"/>
          <a:stretch>
            <a:fillRect/>
          </a:stretch>
        </p:blipFill>
        <p:spPr>
          <a:xfrm>
            <a:off x="5666466" y="4735480"/>
            <a:ext cx="859068" cy="1188720"/>
          </a:xfrm>
          <a:prstGeom prst="rect">
            <a:avLst/>
          </a:prstGeom>
        </p:spPr>
      </p:pic>
    </p:spTree>
    <p:extLst>
      <p:ext uri="{BB962C8B-B14F-4D97-AF65-F5344CB8AC3E}">
        <p14:creationId xmlns:p14="http://schemas.microsoft.com/office/powerpoint/2010/main" val="1707880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59DE-6BBD-1FF8-7705-BDD955448BFF}"/>
              </a:ext>
            </a:extLst>
          </p:cNvPr>
          <p:cNvSpPr>
            <a:spLocks noGrp="1"/>
          </p:cNvSpPr>
          <p:nvPr>
            <p:ph type="title"/>
          </p:nvPr>
        </p:nvSpPr>
        <p:spPr/>
        <p:txBody>
          <a:bodyPr/>
          <a:lstStyle/>
          <a:p>
            <a:r>
              <a:rPr lang="en-US" altLang="en-US" dirty="0"/>
              <a:t>Speaker Disclosure</a:t>
            </a:r>
            <a:endParaRPr lang="en-US" dirty="0"/>
          </a:p>
        </p:txBody>
      </p:sp>
      <p:sp>
        <p:nvSpPr>
          <p:cNvPr id="3" name="Content Placeholder 2">
            <a:extLst>
              <a:ext uri="{FF2B5EF4-FFF2-40B4-BE49-F238E27FC236}">
                <a16:creationId xmlns:a16="http://schemas.microsoft.com/office/drawing/2014/main" id="{38D69EA0-C4CE-CBB1-5A3E-0999AC6E3098}"/>
              </a:ext>
            </a:extLst>
          </p:cNvPr>
          <p:cNvSpPr>
            <a:spLocks noGrp="1"/>
          </p:cNvSpPr>
          <p:nvPr>
            <p:ph idx="1"/>
          </p:nvPr>
        </p:nvSpPr>
        <p:spPr/>
        <p:txBody>
          <a:bodyPr/>
          <a:lstStyle/>
          <a:p>
            <a:pPr marL="0" indent="0">
              <a:buFont typeface="Arial" panose="020B0604020202020204" pitchFamily="34" charset="0"/>
              <a:buNone/>
            </a:pPr>
            <a:r>
              <a:rPr lang="en-US" altLang="en-US" sz="2400" dirty="0"/>
              <a:t>Speaker has no conflicts of interest to disclose</a:t>
            </a:r>
          </a:p>
          <a:p>
            <a:endParaRPr lang="en-US" dirty="0"/>
          </a:p>
        </p:txBody>
      </p:sp>
      <p:sp>
        <p:nvSpPr>
          <p:cNvPr id="4" name="Footer Placeholder 3">
            <a:extLst>
              <a:ext uri="{FF2B5EF4-FFF2-40B4-BE49-F238E27FC236}">
                <a16:creationId xmlns:a16="http://schemas.microsoft.com/office/drawing/2014/main" id="{13725085-BE1D-A28C-36D4-0686CE66E465}"/>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28FD3542-FC09-5003-A003-A88D3A9949A7}"/>
              </a:ext>
            </a:extLst>
          </p:cNvPr>
          <p:cNvSpPr>
            <a:spLocks noGrp="1"/>
          </p:cNvSpPr>
          <p:nvPr>
            <p:ph type="sldNum" sz="quarter" idx="12"/>
          </p:nvPr>
        </p:nvSpPr>
        <p:spPr/>
        <p:txBody>
          <a:bodyPr/>
          <a:lstStyle/>
          <a:p>
            <a:pPr>
              <a:defRPr/>
            </a:pPr>
            <a:fld id="{51C76CC5-22A4-4AE5-BE33-E6B06D519986}" type="slidenum">
              <a:rPr lang="en-US" smtClean="0"/>
              <a:pPr>
                <a:defRPr/>
              </a:pPr>
              <a:t>4</a:t>
            </a:fld>
            <a:endParaRPr lang="en-US"/>
          </a:p>
        </p:txBody>
      </p:sp>
    </p:spTree>
    <p:extLst>
      <p:ext uri="{BB962C8B-B14F-4D97-AF65-F5344CB8AC3E}">
        <p14:creationId xmlns:p14="http://schemas.microsoft.com/office/powerpoint/2010/main" val="3965572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2F528-35FA-4121-1172-086EE130D0B5}"/>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CB22D76F-47FA-18FB-A776-659E0C8928D5}"/>
              </a:ext>
            </a:extLst>
          </p:cNvPr>
          <p:cNvSpPr>
            <a:spLocks noGrp="1"/>
          </p:cNvSpPr>
          <p:nvPr>
            <p:ph idx="1"/>
          </p:nvPr>
        </p:nvSpPr>
        <p:spPr>
          <a:xfrm>
            <a:off x="609600" y="2514600"/>
            <a:ext cx="10972800" cy="3840163"/>
          </a:xfrm>
        </p:spPr>
        <p:txBody>
          <a:bodyPr/>
          <a:lstStyle/>
          <a:p>
            <a:r>
              <a:rPr lang="en-US" dirty="0"/>
              <a:t>The population of people with HIV is aging</a:t>
            </a:r>
          </a:p>
          <a:p>
            <a:r>
              <a:rPr lang="en-US" dirty="0"/>
              <a:t>Life expectancy is nearly the same as the general population</a:t>
            </a:r>
          </a:p>
          <a:p>
            <a:r>
              <a:rPr lang="en-US" dirty="0"/>
              <a:t>People with HIV have higher rates of comorbidity</a:t>
            </a:r>
          </a:p>
          <a:p>
            <a:r>
              <a:rPr lang="en-US" dirty="0"/>
              <a:t>The 6M framework helps us think about the issues associated with aging</a:t>
            </a:r>
          </a:p>
          <a:p>
            <a:r>
              <a:rPr lang="en-US" dirty="0"/>
              <a:t>The needs of our aging patients are complex – it takes a team! </a:t>
            </a:r>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3126523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DE9A8D-985C-3339-0892-5C50A6DBE83F}"/>
              </a:ext>
            </a:extLst>
          </p:cNvPr>
          <p:cNvSpPr>
            <a:spLocks noGrp="1"/>
          </p:cNvSpPr>
          <p:nvPr>
            <p:ph type="title"/>
          </p:nvPr>
        </p:nvSpPr>
        <p:spPr>
          <a:xfrm>
            <a:off x="228600" y="1143000"/>
            <a:ext cx="11734800" cy="1371600"/>
          </a:xfrm>
        </p:spPr>
        <p:txBody>
          <a:bodyPr/>
          <a:lstStyle/>
          <a:p>
            <a:r>
              <a:rPr lang="en-US" sz="2800" b="1" dirty="0"/>
              <a:t>MidAtlantic AIDS Education and Training Center - Contact Information</a:t>
            </a:r>
          </a:p>
        </p:txBody>
      </p:sp>
      <p:sp>
        <p:nvSpPr>
          <p:cNvPr id="7" name="Content Placeholder 6">
            <a:extLst>
              <a:ext uri="{FF2B5EF4-FFF2-40B4-BE49-F238E27FC236}">
                <a16:creationId xmlns:a16="http://schemas.microsoft.com/office/drawing/2014/main" id="{522B7370-AC06-363F-8709-50016CE7AA70}"/>
              </a:ext>
            </a:extLst>
          </p:cNvPr>
          <p:cNvSpPr>
            <a:spLocks noGrp="1"/>
          </p:cNvSpPr>
          <p:nvPr>
            <p:ph sz="half" idx="1"/>
          </p:nvPr>
        </p:nvSpPr>
        <p:spPr/>
        <p:txBody>
          <a:bodyPr/>
          <a:lstStyle/>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000" b="1" i="0" u="none" strike="noStrike" kern="1200" cap="none" spc="0" normalizeH="0" baseline="0" noProof="0" dirty="0">
                <a:ln>
                  <a:noFill/>
                </a:ln>
                <a:solidFill>
                  <a:srgbClr val="25408F"/>
                </a:solidFill>
                <a:effectLst/>
                <a:uLnTx/>
                <a:uFillTx/>
                <a:latin typeface="Arial" panose="020B0604020202020204"/>
                <a:ea typeface="+mn-ea"/>
                <a:cs typeface="+mn-cs"/>
              </a:rPr>
              <a:t>Regional Partner</a:t>
            </a:r>
            <a:r>
              <a:rPr kumimoji="0" lang="en-US" sz="2000" b="0" i="0" u="none" strike="noStrike" kern="1200" cap="none" spc="0" normalizeH="0" baseline="0" noProof="0" dirty="0">
                <a:ln>
                  <a:noFill/>
                </a:ln>
                <a:solidFill>
                  <a:srgbClr val="25408F"/>
                </a:solidFill>
                <a:effectLst/>
                <a:uLnTx/>
                <a:uFillTx/>
                <a:latin typeface="Arial" panose="020B0604020202020204"/>
                <a:ea typeface="+mn-ea"/>
                <a:cs typeface="+mn-cs"/>
              </a:rPr>
              <a:t>:</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2000" b="0" i="0" u="none" strike="noStrike" kern="1200" cap="none" spc="0" normalizeH="0" baseline="0" noProof="0" dirty="0">
              <a:ln>
                <a:noFill/>
              </a:ln>
              <a:solidFill>
                <a:srgbClr val="25408F"/>
              </a:solidFill>
              <a:effectLst/>
              <a:uLnTx/>
              <a:uFillTx/>
              <a:latin typeface="Arial" panose="020B0604020202020204"/>
              <a:ea typeface="+mn-ea"/>
              <a:cs typeface="+mn-cs"/>
            </a:endParaRP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Kimberly Sabolcik, MSW</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Regional Coordinator</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MidAtlantic AIDS Education and Training Center</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Department of Infectious Diseases and Microbiology</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School of Public Health, University of Pittsburgh</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412-624-1896</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hlinkClick r:id="rId2"/>
              </a:rPr>
              <a:t>Kjs198@pitt.edu</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indent="0">
              <a:buNone/>
            </a:pPr>
            <a:endParaRPr lang="en-US" dirty="0"/>
          </a:p>
        </p:txBody>
      </p:sp>
      <p:sp>
        <p:nvSpPr>
          <p:cNvPr id="8" name="Content Placeholder 7">
            <a:extLst>
              <a:ext uri="{FF2B5EF4-FFF2-40B4-BE49-F238E27FC236}">
                <a16:creationId xmlns:a16="http://schemas.microsoft.com/office/drawing/2014/main" id="{7CE46B06-0FAC-78F6-2FC4-D86A17510E01}"/>
              </a:ext>
            </a:extLst>
          </p:cNvPr>
          <p:cNvSpPr>
            <a:spLocks noGrp="1"/>
          </p:cNvSpPr>
          <p:nvPr>
            <p:ph sz="half" idx="2"/>
          </p:nvPr>
        </p:nvSpPr>
        <p:spPr>
          <a:xfrm>
            <a:off x="6146800" y="2124437"/>
            <a:ext cx="5384800" cy="3840165"/>
          </a:xfrm>
        </p:spPr>
        <p:txBody>
          <a:bodyPr/>
          <a:lstStyle/>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000" b="1" i="0" u="none" strike="noStrike" kern="1200" cap="none" spc="0" normalizeH="0" baseline="0" noProof="0" dirty="0">
                <a:ln>
                  <a:noFill/>
                </a:ln>
                <a:solidFill>
                  <a:srgbClr val="25408F"/>
                </a:solidFill>
                <a:effectLst/>
                <a:uLnTx/>
                <a:uFillTx/>
                <a:latin typeface="Arial" panose="020B0604020202020204"/>
                <a:ea typeface="+mn-ea"/>
                <a:cs typeface="+mn-cs"/>
              </a:rPr>
              <a:t>Headquarters:</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MidAtlantic AIDS Education and Training Center </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Department of Infectious Diseases and Microbiology,</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Graduate School of Public Health,</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University of Pittsburgh</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412-624-1895</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maaetc@pitt.edu</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www.maaetc.org</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914400" rtl="0" eaLnBrk="0" fontAlgn="base" latinLnBrk="0" hangingPunct="0">
              <a:lnSpc>
                <a:spcPct val="100000"/>
              </a:lnSpc>
              <a:spcBef>
                <a:spcPts val="0"/>
              </a:spcBef>
              <a:spcAft>
                <a:spcPct val="0"/>
              </a:spcAft>
              <a:buClrTx/>
              <a:buSz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Linda Rose Frank, PHD, MSN, ACRN, FAAN</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Principal Investigator and Program Director</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Professor of Public Health, Medicine &amp; Nursing</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University of Pittsburgh</a:t>
            </a:r>
          </a:p>
          <a:p>
            <a:pPr marL="0" indent="0">
              <a:buNone/>
            </a:pPr>
            <a:endParaRPr lang="en-US" dirty="0"/>
          </a:p>
        </p:txBody>
      </p:sp>
      <p:sp>
        <p:nvSpPr>
          <p:cNvPr id="5" name="Slide Number Placeholder 4">
            <a:extLst>
              <a:ext uri="{FF2B5EF4-FFF2-40B4-BE49-F238E27FC236}">
                <a16:creationId xmlns:a16="http://schemas.microsoft.com/office/drawing/2014/main" id="{FD17ED16-50D4-AC1A-6C21-7429DCF0717D}"/>
              </a:ext>
            </a:extLst>
          </p:cNvPr>
          <p:cNvSpPr>
            <a:spLocks noGrp="1"/>
          </p:cNvSpPr>
          <p:nvPr>
            <p:ph type="sldNum" sz="quarter" idx="12"/>
          </p:nvPr>
        </p:nvSpPr>
        <p:spPr/>
        <p:txBody>
          <a:bodyPr/>
          <a:lstStyle/>
          <a:p>
            <a:pPr>
              <a:defRPr/>
            </a:pPr>
            <a:fld id="{51C76CC5-22A4-4AE5-BE33-E6B06D519986}" type="slidenum">
              <a:rPr lang="en-US" smtClean="0"/>
              <a:pPr>
                <a:defRPr/>
              </a:pPr>
              <a:t>41</a:t>
            </a:fld>
            <a:endParaRPr lang="en-US"/>
          </a:p>
        </p:txBody>
      </p:sp>
    </p:spTree>
    <p:extLst>
      <p:ext uri="{BB962C8B-B14F-4D97-AF65-F5344CB8AC3E}">
        <p14:creationId xmlns:p14="http://schemas.microsoft.com/office/powerpoint/2010/main" val="1384831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8849-B9F1-EC8E-5EBF-A151A25E7328}"/>
              </a:ext>
            </a:extLst>
          </p:cNvPr>
          <p:cNvSpPr>
            <a:spLocks noGrp="1"/>
          </p:cNvSpPr>
          <p:nvPr>
            <p:ph type="title"/>
          </p:nvPr>
        </p:nvSpPr>
        <p:spPr/>
        <p:txBody>
          <a:bodyPr/>
          <a:lstStyle/>
          <a:p>
            <a:r>
              <a:rPr lang="en-US" dirty="0"/>
              <a:t>Needs</a:t>
            </a:r>
          </a:p>
        </p:txBody>
      </p:sp>
      <p:sp>
        <p:nvSpPr>
          <p:cNvPr id="3" name="Content Placeholder 2">
            <a:extLst>
              <a:ext uri="{FF2B5EF4-FFF2-40B4-BE49-F238E27FC236}">
                <a16:creationId xmlns:a16="http://schemas.microsoft.com/office/drawing/2014/main" id="{2DFD952F-B903-8C4D-A9FC-2DD4441D7F96}"/>
              </a:ext>
            </a:extLst>
          </p:cNvPr>
          <p:cNvSpPr>
            <a:spLocks noGrp="1"/>
          </p:cNvSpPr>
          <p:nvPr>
            <p:ph idx="1"/>
          </p:nvPr>
        </p:nvSpPr>
        <p:spPr/>
        <p:txBody>
          <a:bodyPr/>
          <a:lstStyle/>
          <a:p>
            <a:pPr marL="0" indent="0">
              <a:buNone/>
            </a:pPr>
            <a:r>
              <a:rPr lang="en-US" dirty="0"/>
              <a:t>We have attempted to make this presentation compliant with the </a:t>
            </a:r>
            <a:r>
              <a:rPr lang="en-US" u="sng" dirty="0"/>
              <a:t>Americans with Disabilities Act </a:t>
            </a:r>
            <a:r>
              <a:rPr lang="en-US" dirty="0"/>
              <a:t>and Section 508 of the </a:t>
            </a:r>
            <a:r>
              <a:rPr lang="en-US" u="sng" dirty="0"/>
              <a:t>Rehabilitation Act</a:t>
            </a:r>
            <a:r>
              <a:rPr lang="en-US" dirty="0"/>
              <a:t>.</a:t>
            </a:r>
          </a:p>
          <a:p>
            <a:pPr marL="0" indent="0">
              <a:buNone/>
            </a:pPr>
            <a:endParaRPr lang="en-US" dirty="0"/>
          </a:p>
          <a:p>
            <a:pPr marL="0" indent="0">
              <a:buNone/>
            </a:pPr>
            <a:r>
              <a:rPr lang="en-US" dirty="0"/>
              <a:t>If you find that you need further accommodation, or alternate means to utilize this presentation, please contact us and we will attempt to further accommodate your needs.</a:t>
            </a:r>
          </a:p>
          <a:p>
            <a:endParaRPr lang="en-US" dirty="0"/>
          </a:p>
        </p:txBody>
      </p:sp>
      <p:sp>
        <p:nvSpPr>
          <p:cNvPr id="4" name="Footer Placeholder 3">
            <a:extLst>
              <a:ext uri="{FF2B5EF4-FFF2-40B4-BE49-F238E27FC236}">
                <a16:creationId xmlns:a16="http://schemas.microsoft.com/office/drawing/2014/main" id="{FB418CBE-5D28-EA1D-466A-6DAFC5E94F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4007584E-736A-C8FF-C090-EB4B2253926A}"/>
              </a:ext>
            </a:extLst>
          </p:cNvPr>
          <p:cNvSpPr>
            <a:spLocks noGrp="1"/>
          </p:cNvSpPr>
          <p:nvPr>
            <p:ph type="sldNum" sz="quarter" idx="12"/>
          </p:nvPr>
        </p:nvSpPr>
        <p:spPr/>
        <p:txBody>
          <a:bodyPr/>
          <a:lstStyle/>
          <a:p>
            <a:pPr>
              <a:defRPr/>
            </a:pPr>
            <a:fld id="{51C76CC5-22A4-4AE5-BE33-E6B06D519986}" type="slidenum">
              <a:rPr lang="en-US" smtClean="0"/>
              <a:pPr>
                <a:defRPr/>
              </a:pPr>
              <a:t>5</a:t>
            </a:fld>
            <a:endParaRPr lang="en-US"/>
          </a:p>
        </p:txBody>
      </p:sp>
    </p:spTree>
    <p:extLst>
      <p:ext uri="{BB962C8B-B14F-4D97-AF65-F5344CB8AC3E}">
        <p14:creationId xmlns:p14="http://schemas.microsoft.com/office/powerpoint/2010/main" val="2517995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A5456-25B1-769F-E322-CF9C6D275AB5}"/>
              </a:ext>
            </a:extLst>
          </p:cNvPr>
          <p:cNvSpPr>
            <a:spLocks noGrp="1"/>
          </p:cNvSpPr>
          <p:nvPr>
            <p:ph type="title"/>
          </p:nvPr>
        </p:nvSpPr>
        <p:spPr/>
        <p:txBody>
          <a:bodyPr/>
          <a:lstStyle/>
          <a:p>
            <a:r>
              <a:rPr lang="en-US" dirty="0"/>
              <a:t>Today’s Objectives</a:t>
            </a:r>
          </a:p>
        </p:txBody>
      </p:sp>
      <p:sp>
        <p:nvSpPr>
          <p:cNvPr id="3" name="Content Placeholder 2">
            <a:extLst>
              <a:ext uri="{FF2B5EF4-FFF2-40B4-BE49-F238E27FC236}">
                <a16:creationId xmlns:a16="http://schemas.microsoft.com/office/drawing/2014/main" id="{2B104F65-206D-9050-0240-68A0654CAC1D}"/>
              </a:ext>
            </a:extLst>
          </p:cNvPr>
          <p:cNvSpPr>
            <a:spLocks noGrp="1"/>
          </p:cNvSpPr>
          <p:nvPr>
            <p:ph idx="1"/>
          </p:nvPr>
        </p:nvSpPr>
        <p:spPr>
          <a:xfrm>
            <a:off x="609600" y="2728915"/>
            <a:ext cx="10972800" cy="2600925"/>
          </a:xfrm>
        </p:spPr>
        <p:txBody>
          <a:bodyPr/>
          <a:lstStyle/>
          <a:p>
            <a:r>
              <a:rPr lang="en-US" b="1" dirty="0"/>
              <a:t>Understand the epidemiology of HIV &amp; Aging</a:t>
            </a:r>
          </a:p>
          <a:p>
            <a:r>
              <a:rPr lang="en-US" b="1" dirty="0"/>
              <a:t>Review life expectancy for people with HIV</a:t>
            </a:r>
          </a:p>
          <a:p>
            <a:r>
              <a:rPr lang="en-US" b="1" dirty="0"/>
              <a:t>Understand increased co-morbidities &amp; disease risk in people with HIV</a:t>
            </a:r>
          </a:p>
          <a:p>
            <a:r>
              <a:rPr lang="en-US" b="1" dirty="0"/>
              <a:t>Discuss the 5 (or 6!) M framework for aging</a:t>
            </a:r>
          </a:p>
          <a:p>
            <a:r>
              <a:rPr lang="en-US" b="1" dirty="0"/>
              <a:t>Learn about Project IMPACT</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A43782A3-3438-4CFD-9A88-DB9DBB4A6A42}"/>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A7C72CC9-AF3F-B70E-C88A-6A96962B5578}"/>
              </a:ext>
            </a:extLst>
          </p:cNvPr>
          <p:cNvSpPr>
            <a:spLocks noGrp="1"/>
          </p:cNvSpPr>
          <p:nvPr>
            <p:ph type="sldNum" sz="quarter" idx="12"/>
          </p:nvPr>
        </p:nvSpPr>
        <p:spPr/>
        <p:txBody>
          <a:bodyPr/>
          <a:lstStyle/>
          <a:p>
            <a:pPr>
              <a:defRPr/>
            </a:pPr>
            <a:fld id="{51C76CC5-22A4-4AE5-BE33-E6B06D519986}" type="slidenum">
              <a:rPr lang="en-US" smtClean="0"/>
              <a:pPr>
                <a:defRPr/>
              </a:pPr>
              <a:t>6</a:t>
            </a:fld>
            <a:endParaRPr lang="en-US"/>
          </a:p>
        </p:txBody>
      </p:sp>
    </p:spTree>
    <p:extLst>
      <p:ext uri="{BB962C8B-B14F-4D97-AF65-F5344CB8AC3E}">
        <p14:creationId xmlns:p14="http://schemas.microsoft.com/office/powerpoint/2010/main" val="319411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F585A-A743-7832-0226-E4FAB31322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0636A7-4C16-B688-24FE-74530EEA3F4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1281D3E-E4A2-7D2E-A077-8F53F3A3E471}"/>
              </a:ext>
            </a:extLst>
          </p:cNvPr>
          <p:cNvPicPr>
            <a:picLocks noChangeAspect="1"/>
          </p:cNvPicPr>
          <p:nvPr/>
        </p:nvPicPr>
        <p:blipFill>
          <a:blip r:embed="rId2"/>
          <a:stretch>
            <a:fillRect/>
          </a:stretch>
        </p:blipFill>
        <p:spPr>
          <a:xfrm>
            <a:off x="1447800" y="21904"/>
            <a:ext cx="9525000" cy="6825210"/>
          </a:xfrm>
          <a:prstGeom prst="rect">
            <a:avLst/>
          </a:prstGeom>
        </p:spPr>
      </p:pic>
    </p:spTree>
    <p:extLst>
      <p:ext uri="{BB962C8B-B14F-4D97-AF65-F5344CB8AC3E}">
        <p14:creationId xmlns:p14="http://schemas.microsoft.com/office/powerpoint/2010/main" val="2606596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s://www.cdc.gov/hiv/images/group/age/olderamericans/2020/infographics/cdc-hiv-older-americans-adults-adolescents-infographic-1200x630.png">
            <a:extLst>
              <a:ext uri="{FF2B5EF4-FFF2-40B4-BE49-F238E27FC236}">
                <a16:creationId xmlns:a16="http://schemas.microsoft.com/office/drawing/2014/main" id="{8C078498-80CF-7B3E-63EC-FA1C0E021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564" y="1295400"/>
            <a:ext cx="1030487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3AB3FBD-D7BB-9427-E76B-648D1D7D1D05}"/>
              </a:ext>
            </a:extLst>
          </p:cNvPr>
          <p:cNvSpPr>
            <a:spLocks noGrp="1"/>
          </p:cNvSpPr>
          <p:nvPr>
            <p:ph type="ftr" sz="quarter" idx="11"/>
          </p:nvPr>
        </p:nvSpPr>
        <p:spPr/>
        <p:txBody>
          <a:bodyPr/>
          <a:lstStyle/>
          <a:p>
            <a:pPr>
              <a:defRPr/>
            </a:pPr>
            <a:endParaRPr lang="en-US" dirty="0"/>
          </a:p>
        </p:txBody>
      </p:sp>
      <p:sp>
        <p:nvSpPr>
          <p:cNvPr id="3" name="Slide Number Placeholder 2">
            <a:extLst>
              <a:ext uri="{FF2B5EF4-FFF2-40B4-BE49-F238E27FC236}">
                <a16:creationId xmlns:a16="http://schemas.microsoft.com/office/drawing/2014/main" id="{9E2079B0-FA0D-F656-5A21-230E39C24E43}"/>
              </a:ext>
            </a:extLst>
          </p:cNvPr>
          <p:cNvSpPr>
            <a:spLocks noGrp="1"/>
          </p:cNvSpPr>
          <p:nvPr>
            <p:ph type="sldNum" sz="quarter" idx="12"/>
          </p:nvPr>
        </p:nvSpPr>
        <p:spPr/>
        <p:txBody>
          <a:bodyPr/>
          <a:lstStyle/>
          <a:p>
            <a:pPr>
              <a:defRPr/>
            </a:pPr>
            <a:fld id="{3791C920-049A-45E2-9F86-41C197878FC1}" type="slidenum">
              <a:rPr lang="en-US" smtClean="0"/>
              <a:pPr>
                <a:defRPr/>
              </a:pPr>
              <a:t>9</a:t>
            </a:fld>
            <a:endParaRPr lang="en-US"/>
          </a:p>
        </p:txBody>
      </p:sp>
      <p:pic>
        <p:nvPicPr>
          <p:cNvPr id="4" name="Picture 2">
            <a:extLst>
              <a:ext uri="{FF2B5EF4-FFF2-40B4-BE49-F238E27FC236}">
                <a16:creationId xmlns:a16="http://schemas.microsoft.com/office/drawing/2014/main" id="{19675682-9293-46AF-6AED-52A72F745F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9105048" cy="496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0832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442&quot;&gt;&lt;property id=&quot;20148&quot; value=&quot;5&quot;/&gt;&lt;property id=&quot;20300&quot; value=&quot;Slide 1&quot;/&gt;&lt;property id=&quot;20307&quot; value=&quot;256&quot;/&gt;&lt;/object&gt;&lt;object type=&quot;3&quot; unique_id=&quot;10518&quot;&gt;&lt;property id=&quot;20148&quot; value=&quot;5&quot;/&gt;&lt;property id=&quot;20300&quot; value=&quot;Slide 3 - &amp;quot;MidAtlantic AIDS Education and Training Center - Contact Information&amp;quot;&quot;/&gt;&lt;property id=&quot;20307&quot; value=&quot;258&quot;/&gt;&lt;/object&gt;&lt;object type=&quot;3&quot; unique_id=&quot;10569&quot;&gt;&lt;property id=&quot;20148&quot; value=&quot;5&quot;/&gt;&lt;property id=&quot;20300&quot; value=&quot;Slide 2&quot;/&gt;&lt;property id=&quot;20307&quot; value=&quot;262&quot;/&gt;&lt;/object&gt;&lt;/object&gt;&lt;/object&gt;&lt;/database&gt;"/>
  <p:tag name="SECTOMILLISECCONVERTED" val="1"/>
</p:tagLst>
</file>

<file path=ppt/theme/theme1.xml><?xml version="1.0" encoding="utf-8"?>
<a:theme xmlns:a="http://schemas.openxmlformats.org/drawingml/2006/main" name="200205-compliant">
  <a:themeElements>
    <a:clrScheme name="Custom 2">
      <a:dk1>
        <a:sysClr val="windowText" lastClr="000000"/>
      </a:dk1>
      <a:lt1>
        <a:sysClr val="window" lastClr="FFFFFF"/>
      </a:lt1>
      <a:dk2>
        <a:srgbClr val="323232"/>
      </a:dk2>
      <a:lt2>
        <a:srgbClr val="E5C243"/>
      </a:lt2>
      <a:accent1>
        <a:srgbClr val="C00000"/>
      </a:accent1>
      <a:accent2>
        <a:srgbClr val="BF0000"/>
      </a:accent2>
      <a:accent3>
        <a:srgbClr val="E19825"/>
      </a:accent3>
      <a:accent4>
        <a:srgbClr val="B19C7D"/>
      </a:accent4>
      <a:accent5>
        <a:srgbClr val="7F5F52"/>
      </a:accent5>
      <a:accent6>
        <a:srgbClr val="B27D4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845D56BDE58A48B219E065659FE51C" ma:contentTypeVersion="15" ma:contentTypeDescription="Create a new document." ma:contentTypeScope="" ma:versionID="15f1ffe27ff7e6f713974cbfe8c24dda">
  <xsd:schema xmlns:xsd="http://www.w3.org/2001/XMLSchema" xmlns:xs="http://www.w3.org/2001/XMLSchema" xmlns:p="http://schemas.microsoft.com/office/2006/metadata/properties" xmlns:ns2="dd139ac6-91f1-48e3-950d-69b68b52e014" xmlns:ns3="b94a0222-7d9c-4f3b-96b0-1c9747506fd9" targetNamespace="http://schemas.microsoft.com/office/2006/metadata/properties" ma:root="true" ma:fieldsID="ffb9fad237e71cb83f1b7a381ae5327c" ns2:_="" ns3:_="">
    <xsd:import namespace="dd139ac6-91f1-48e3-950d-69b68b52e014"/>
    <xsd:import namespace="b94a0222-7d9c-4f3b-96b0-1c9747506f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139ac6-91f1-48e3-950d-69b68b52e0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947d779-5c6c-4daf-8d6e-f1403859c94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4a0222-7d9c-4f3b-96b0-1c9747506fd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53c936a-747d-4246-9882-f52e9a7f2a40}" ma:internalName="TaxCatchAll" ma:showField="CatchAllData" ma:web="b94a0222-7d9c-4f3b-96b0-1c9747506f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139ac6-91f1-48e3-950d-69b68b52e014">
      <Terms xmlns="http://schemas.microsoft.com/office/infopath/2007/PartnerControls"/>
    </lcf76f155ced4ddcb4097134ff3c332f>
    <TaxCatchAll xmlns="b94a0222-7d9c-4f3b-96b0-1c9747506fd9" xsi:nil="true"/>
  </documentManagement>
</p:properties>
</file>

<file path=customXml/itemProps1.xml><?xml version="1.0" encoding="utf-8"?>
<ds:datastoreItem xmlns:ds="http://schemas.openxmlformats.org/officeDocument/2006/customXml" ds:itemID="{B148EE5F-0DF4-4BD0-9F93-6A9FA83CF446}"/>
</file>

<file path=customXml/itemProps2.xml><?xml version="1.0" encoding="utf-8"?>
<ds:datastoreItem xmlns:ds="http://schemas.openxmlformats.org/officeDocument/2006/customXml" ds:itemID="{360AF124-326D-4EDF-9F21-96C478B67C26}"/>
</file>

<file path=customXml/itemProps3.xml><?xml version="1.0" encoding="utf-8"?>
<ds:datastoreItem xmlns:ds="http://schemas.openxmlformats.org/officeDocument/2006/customXml" ds:itemID="{BC40DA0F-BA94-4E84-9902-E8C5326AD9DD}"/>
</file>

<file path=docMetadata/LabelInfo.xml><?xml version="1.0" encoding="utf-8"?>
<clbl:labelList xmlns:clbl="http://schemas.microsoft.com/office/2020/mipLabelMetadata">
  <clbl:label id="{9ef9f489-e0a0-4eeb-87cc-3a526112fd0d}" enabled="0" method="" siteId="{9ef9f489-e0a0-4eeb-87cc-3a526112fd0d}" removed="1"/>
</clbl:labelList>
</file>

<file path=docProps/app.xml><?xml version="1.0" encoding="utf-8"?>
<Properties xmlns="http://schemas.openxmlformats.org/officeDocument/2006/extended-properties" xmlns:vt="http://schemas.openxmlformats.org/officeDocument/2006/docPropsVTypes">
  <Template/>
  <TotalTime>9000</TotalTime>
  <Words>2442</Words>
  <Application>Microsoft Office PowerPoint</Application>
  <PresentationFormat>Widescreen</PresentationFormat>
  <Paragraphs>273</Paragraphs>
  <Slides>41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-apple-system</vt:lpstr>
      <vt:lpstr>Arial</vt:lpstr>
      <vt:lpstr>BlinkMacSystemFont</vt:lpstr>
      <vt:lpstr>Garamond</vt:lpstr>
      <vt:lpstr>Georgia</vt:lpstr>
      <vt:lpstr>Lato</vt:lpstr>
      <vt:lpstr>Open Sans</vt:lpstr>
      <vt:lpstr>200205-compliant</vt:lpstr>
      <vt:lpstr>HIV &amp; Aging</vt:lpstr>
      <vt:lpstr>Acknowledgement</vt:lpstr>
      <vt:lpstr>Planning Disclosure</vt:lpstr>
      <vt:lpstr>Speaker Disclosure</vt:lpstr>
      <vt:lpstr>Needs</vt:lpstr>
      <vt:lpstr>Today’s Objectives</vt:lpstr>
      <vt:lpstr>PowerPoint Presentation</vt:lpstr>
      <vt:lpstr>PowerPoint Presentation</vt:lpstr>
      <vt:lpstr>PowerPoint Presentation</vt:lpstr>
      <vt:lpstr>PowerPoint Presentation</vt:lpstr>
      <vt:lpstr>PowerPoint Presentation</vt:lpstr>
      <vt:lpstr>HIV &amp; Lifespan</vt:lpstr>
      <vt:lpstr>PowerPoint Presentation</vt:lpstr>
      <vt:lpstr>Comparable Lifespans, More Morbidity</vt:lpstr>
      <vt:lpstr>PowerPoint Presentation</vt:lpstr>
      <vt:lpstr>Polypharmacy</vt:lpstr>
      <vt:lpstr>Increased Rates of Multimorbidity, Polypharmacy by Age and Duration of HIV</vt:lpstr>
      <vt:lpstr>PowerPoint Presentation</vt:lpstr>
      <vt:lpstr>Accelerated or Accentuated Aging?</vt:lpstr>
      <vt:lpstr>Other contributing factors</vt:lpstr>
      <vt:lpstr>Geriatric Syndromes</vt:lpstr>
      <vt:lpstr>The 5 M’s of geriatics</vt:lpstr>
      <vt:lpstr>PowerPoint Presentation</vt:lpstr>
      <vt:lpstr>PowerPoint Presentation</vt:lpstr>
      <vt:lpstr>The 5M Framework</vt:lpstr>
      <vt:lpstr>The 6th M</vt:lpstr>
      <vt:lpstr>Keeping Aging HIV Patients Healthy</vt:lpstr>
      <vt:lpstr>PowerPoint Presentation</vt:lpstr>
      <vt:lpstr>PowerPoint Presentation</vt:lpstr>
      <vt:lpstr>Improving the 6M’s at Pittsburgh Area Center for Treatment (IMPACT)</vt:lpstr>
      <vt:lpstr>IMPACT</vt:lpstr>
      <vt:lpstr>PowerPoint Presentation</vt:lpstr>
      <vt:lpstr>IMPACT: Key Partners </vt:lpstr>
      <vt:lpstr>Mobility</vt:lpstr>
      <vt:lpstr>Mind</vt:lpstr>
      <vt:lpstr>Medications</vt:lpstr>
      <vt:lpstr>Multi-complexity</vt:lpstr>
      <vt:lpstr>Matters Most</vt:lpstr>
      <vt:lpstr>Modifiable</vt:lpstr>
      <vt:lpstr>Key Points</vt:lpstr>
      <vt:lpstr>MidAtlantic AIDS Education and Training Center -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Garofalo, Matt</dc:creator>
  <cp:lastModifiedBy>McBeth, Sarah</cp:lastModifiedBy>
  <cp:revision>121</cp:revision>
  <cp:lastPrinted>2016-03-04T19:52:19Z</cp:lastPrinted>
  <dcterms:created xsi:type="dcterms:W3CDTF">1601-01-01T00:00:00Z</dcterms:created>
  <dcterms:modified xsi:type="dcterms:W3CDTF">2023-11-20T21:53:12Z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MSIP_Label_5e4b1be8-281e-475d-98b0-21c3457e5a46_Enabled">
    <vt:lpwstr>true</vt:lpwstr>
  </property>
  <property fmtid="{D5CDD505-2E9C-101B-9397-08002B2CF9AE}" pid="4" name="MSIP_Label_5e4b1be8-281e-475d-98b0-21c3457e5a46_SetDate">
    <vt:lpwstr>2023-11-17T19:47:53Z</vt:lpwstr>
  </property>
  <property fmtid="{D5CDD505-2E9C-101B-9397-08002B2CF9AE}" pid="5" name="MSIP_Label_5e4b1be8-281e-475d-98b0-21c3457e5a46_Method">
    <vt:lpwstr>Standard</vt:lpwstr>
  </property>
  <property fmtid="{D5CDD505-2E9C-101B-9397-08002B2CF9AE}" pid="6" name="MSIP_Label_5e4b1be8-281e-475d-98b0-21c3457e5a46_Name">
    <vt:lpwstr>Public</vt:lpwstr>
  </property>
  <property fmtid="{D5CDD505-2E9C-101B-9397-08002B2CF9AE}" pid="7" name="MSIP_Label_5e4b1be8-281e-475d-98b0-21c3457e5a46_SiteId">
    <vt:lpwstr>8b3dd73e-4e72-4679-b191-56da1588712b</vt:lpwstr>
  </property>
  <property fmtid="{D5CDD505-2E9C-101B-9397-08002B2CF9AE}" pid="8" name="MSIP_Label_5e4b1be8-281e-475d-98b0-21c3457e5a46_ActionId">
    <vt:lpwstr>8d9dcebc-3cee-4730-8b83-655370e2f585</vt:lpwstr>
  </property>
  <property fmtid="{D5CDD505-2E9C-101B-9397-08002B2CF9AE}" pid="9" name="MSIP_Label_5e4b1be8-281e-475d-98b0-21c3457e5a46_ContentBits">
    <vt:lpwstr>0</vt:lpwstr>
  </property>
  <property fmtid="{D5CDD505-2E9C-101B-9397-08002B2CF9AE}" pid="10" name="ContentTypeId">
    <vt:lpwstr>0x01010095845D56BDE58A48B219E065659FE51C</vt:lpwstr>
  </property>
</Properties>
</file>