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8"/>
  </p:notesMasterIdLst>
  <p:sldIdLst>
    <p:sldId id="257" r:id="rId3"/>
    <p:sldId id="2147374458" r:id="rId4"/>
    <p:sldId id="293" r:id="rId5"/>
    <p:sldId id="258" r:id="rId6"/>
    <p:sldId id="260" r:id="rId7"/>
    <p:sldId id="295" r:id="rId8"/>
    <p:sldId id="261" r:id="rId9"/>
    <p:sldId id="301" r:id="rId10"/>
    <p:sldId id="300" r:id="rId11"/>
    <p:sldId id="296" r:id="rId12"/>
    <p:sldId id="297" r:id="rId13"/>
    <p:sldId id="302" r:id="rId14"/>
    <p:sldId id="265" r:id="rId15"/>
    <p:sldId id="308" r:id="rId16"/>
    <p:sldId id="309" r:id="rId17"/>
    <p:sldId id="310" r:id="rId18"/>
    <p:sldId id="2147374467" r:id="rId19"/>
    <p:sldId id="277" r:id="rId20"/>
    <p:sldId id="2147374461" r:id="rId21"/>
    <p:sldId id="2147374462" r:id="rId22"/>
    <p:sldId id="2147374463" r:id="rId23"/>
    <p:sldId id="2147374464" r:id="rId24"/>
    <p:sldId id="2147374465" r:id="rId25"/>
    <p:sldId id="2147374468" r:id="rId26"/>
    <p:sldId id="2147374466" r:id="rId27"/>
    <p:sldId id="264" r:id="rId28"/>
    <p:sldId id="2147374451" r:id="rId29"/>
    <p:sldId id="2147374456" r:id="rId30"/>
    <p:sldId id="286" r:id="rId31"/>
    <p:sldId id="287" r:id="rId32"/>
    <p:sldId id="5957" r:id="rId33"/>
    <p:sldId id="2147374454" r:id="rId34"/>
    <p:sldId id="290" r:id="rId35"/>
    <p:sldId id="291" r:id="rId36"/>
    <p:sldId id="214737446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268A15-06E4-46B5-8C7D-0D341DA83F3B}">
          <p14:sldIdLst>
            <p14:sldId id="257"/>
            <p14:sldId id="2147374458"/>
            <p14:sldId id="293"/>
            <p14:sldId id="258"/>
            <p14:sldId id="260"/>
            <p14:sldId id="295"/>
            <p14:sldId id="261"/>
            <p14:sldId id="301"/>
            <p14:sldId id="300"/>
            <p14:sldId id="296"/>
            <p14:sldId id="297"/>
            <p14:sldId id="302"/>
            <p14:sldId id="265"/>
            <p14:sldId id="308"/>
            <p14:sldId id="309"/>
            <p14:sldId id="310"/>
            <p14:sldId id="2147374467"/>
            <p14:sldId id="277"/>
            <p14:sldId id="2147374461"/>
            <p14:sldId id="2147374462"/>
            <p14:sldId id="2147374463"/>
            <p14:sldId id="2147374464"/>
            <p14:sldId id="2147374465"/>
            <p14:sldId id="2147374468"/>
            <p14:sldId id="2147374466"/>
            <p14:sldId id="264"/>
            <p14:sldId id="2147374451"/>
            <p14:sldId id="2147374456"/>
            <p14:sldId id="286"/>
            <p14:sldId id="287"/>
            <p14:sldId id="5957"/>
            <p14:sldId id="2147374454"/>
            <p14:sldId id="290"/>
            <p14:sldId id="291"/>
          </p14:sldIdLst>
        </p14:section>
        <p14:section name="Untitled Section" id="{8B80FB37-E971-4D35-B9A9-CB4E40D345B4}">
          <p14:sldIdLst>
            <p14:sldId id="21473744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25" autoAdjust="0"/>
    <p:restoredTop sz="75433" autoAdjust="0"/>
  </p:normalViewPr>
  <p:slideViewPr>
    <p:cSldViewPr snapToGrid="0">
      <p:cViewPr varScale="1">
        <p:scale>
          <a:sx n="75" d="100"/>
          <a:sy n="75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FD6B5-AE1F-40B0-93EF-33F918AEA49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EB5BC8-757C-4FDD-91C7-A238DD496A50}">
      <dgm:prSet/>
      <dgm:spPr/>
      <dgm:t>
        <a:bodyPr/>
        <a:lstStyle/>
        <a:p>
          <a:r>
            <a:rPr lang="en-US"/>
            <a:t>Medical/surgical history</a:t>
          </a:r>
        </a:p>
      </dgm:t>
    </dgm:pt>
    <dgm:pt modelId="{6CDEA364-5B3E-4A65-9E68-D46BCC709AD8}" type="parTrans" cxnId="{EDFD9C71-EC60-4A49-98D0-5503EC524BE2}">
      <dgm:prSet/>
      <dgm:spPr/>
      <dgm:t>
        <a:bodyPr/>
        <a:lstStyle/>
        <a:p>
          <a:endParaRPr lang="en-US"/>
        </a:p>
      </dgm:t>
    </dgm:pt>
    <dgm:pt modelId="{C2725B04-A11B-4277-B5AE-D62F6CD933FD}" type="sibTrans" cxnId="{EDFD9C71-EC60-4A49-98D0-5503EC524BE2}">
      <dgm:prSet/>
      <dgm:spPr/>
      <dgm:t>
        <a:bodyPr/>
        <a:lstStyle/>
        <a:p>
          <a:endParaRPr lang="en-US"/>
        </a:p>
      </dgm:t>
    </dgm:pt>
    <dgm:pt modelId="{47E71D62-F296-4586-B581-94E3E20BC697}">
      <dgm:prSet/>
      <dgm:spPr/>
      <dgm:t>
        <a:bodyPr/>
        <a:lstStyle/>
        <a:p>
          <a:r>
            <a:rPr lang="en-US"/>
            <a:t>Current Medications</a:t>
          </a:r>
        </a:p>
      </dgm:t>
    </dgm:pt>
    <dgm:pt modelId="{77C3AA01-3965-44E0-9D41-9CB08F306BA8}" type="parTrans" cxnId="{FD22F544-C1F7-422D-8199-D3DCD85BED9E}">
      <dgm:prSet/>
      <dgm:spPr/>
      <dgm:t>
        <a:bodyPr/>
        <a:lstStyle/>
        <a:p>
          <a:endParaRPr lang="en-US"/>
        </a:p>
      </dgm:t>
    </dgm:pt>
    <dgm:pt modelId="{39A9A87F-96AB-4558-B907-1C87E54B082D}" type="sibTrans" cxnId="{FD22F544-C1F7-422D-8199-D3DCD85BED9E}">
      <dgm:prSet/>
      <dgm:spPr/>
      <dgm:t>
        <a:bodyPr/>
        <a:lstStyle/>
        <a:p>
          <a:endParaRPr lang="en-US"/>
        </a:p>
      </dgm:t>
    </dgm:pt>
    <dgm:pt modelId="{01D0B77D-4536-4B6F-A318-ED18F20BC93E}">
      <dgm:prSet/>
      <dgm:spPr/>
      <dgm:t>
        <a:bodyPr/>
        <a:lstStyle/>
        <a:p>
          <a:r>
            <a:rPr lang="en-US"/>
            <a:t>Weight history/Previous attempts at weight loss</a:t>
          </a:r>
        </a:p>
      </dgm:t>
    </dgm:pt>
    <dgm:pt modelId="{E303097A-B300-413F-B52B-E2ACD4A67071}" type="parTrans" cxnId="{2201CF33-BB26-4173-A5FD-2FBF4F3271D1}">
      <dgm:prSet/>
      <dgm:spPr/>
      <dgm:t>
        <a:bodyPr/>
        <a:lstStyle/>
        <a:p>
          <a:endParaRPr lang="en-US"/>
        </a:p>
      </dgm:t>
    </dgm:pt>
    <dgm:pt modelId="{DF83203F-043E-4F78-AB32-73EE8A38861C}" type="sibTrans" cxnId="{2201CF33-BB26-4173-A5FD-2FBF4F3271D1}">
      <dgm:prSet/>
      <dgm:spPr/>
      <dgm:t>
        <a:bodyPr/>
        <a:lstStyle/>
        <a:p>
          <a:endParaRPr lang="en-US"/>
        </a:p>
      </dgm:t>
    </dgm:pt>
    <dgm:pt modelId="{B06A23D0-774B-4BB1-8687-362F9699D8BF}">
      <dgm:prSet/>
      <dgm:spPr/>
      <dgm:t>
        <a:bodyPr/>
        <a:lstStyle/>
        <a:p>
          <a:r>
            <a:rPr lang="en-US"/>
            <a:t>Diet history </a:t>
          </a:r>
        </a:p>
      </dgm:t>
    </dgm:pt>
    <dgm:pt modelId="{BE25F3A6-B0F4-42DF-8C4C-D77648C6C5D2}" type="parTrans" cxnId="{68681A02-7655-402D-841A-D99FEA750DD3}">
      <dgm:prSet/>
      <dgm:spPr/>
      <dgm:t>
        <a:bodyPr/>
        <a:lstStyle/>
        <a:p>
          <a:endParaRPr lang="en-US"/>
        </a:p>
      </dgm:t>
    </dgm:pt>
    <dgm:pt modelId="{8DBFF030-D901-4543-9EE2-E31402A654B4}" type="sibTrans" cxnId="{68681A02-7655-402D-841A-D99FEA750DD3}">
      <dgm:prSet/>
      <dgm:spPr/>
      <dgm:t>
        <a:bodyPr/>
        <a:lstStyle/>
        <a:p>
          <a:endParaRPr lang="en-US"/>
        </a:p>
      </dgm:t>
    </dgm:pt>
    <dgm:pt modelId="{902D5A99-4F73-4BA6-8E3B-35B7E37E45B5}">
      <dgm:prSet/>
      <dgm:spPr/>
      <dgm:t>
        <a:bodyPr/>
        <a:lstStyle/>
        <a:p>
          <a:r>
            <a:rPr lang="en-US" dirty="0"/>
            <a:t>Assess for disordered eating: BED/purging/restricting</a:t>
          </a:r>
        </a:p>
      </dgm:t>
    </dgm:pt>
    <dgm:pt modelId="{69BC40FD-BE6D-4870-A5CA-0849E803DE8B}" type="parTrans" cxnId="{20E83D23-D6A2-471C-A5A9-8DBFA907F1A6}">
      <dgm:prSet/>
      <dgm:spPr/>
      <dgm:t>
        <a:bodyPr/>
        <a:lstStyle/>
        <a:p>
          <a:endParaRPr lang="en-US"/>
        </a:p>
      </dgm:t>
    </dgm:pt>
    <dgm:pt modelId="{5497FCB2-BF50-47C9-823F-BB7E35F358C6}" type="sibTrans" cxnId="{20E83D23-D6A2-471C-A5A9-8DBFA907F1A6}">
      <dgm:prSet/>
      <dgm:spPr/>
      <dgm:t>
        <a:bodyPr/>
        <a:lstStyle/>
        <a:p>
          <a:endParaRPr lang="en-US"/>
        </a:p>
      </dgm:t>
    </dgm:pt>
    <dgm:pt modelId="{89AF09B6-51C7-45B5-AD1C-70AB9DCDDD0D}">
      <dgm:prSet/>
      <dgm:spPr/>
      <dgm:t>
        <a:bodyPr/>
        <a:lstStyle/>
        <a:p>
          <a:r>
            <a:rPr lang="en-US"/>
            <a:t>Stress/depression</a:t>
          </a:r>
        </a:p>
      </dgm:t>
    </dgm:pt>
    <dgm:pt modelId="{F018AF7C-6D7D-460F-8308-AA5FE5F5E20C}" type="parTrans" cxnId="{C38CB615-4EEA-4B51-BD1D-17C2449B6467}">
      <dgm:prSet/>
      <dgm:spPr/>
      <dgm:t>
        <a:bodyPr/>
        <a:lstStyle/>
        <a:p>
          <a:endParaRPr lang="en-US"/>
        </a:p>
      </dgm:t>
    </dgm:pt>
    <dgm:pt modelId="{996AA078-1331-4148-9F01-762C9552273E}" type="sibTrans" cxnId="{C38CB615-4EEA-4B51-BD1D-17C2449B6467}">
      <dgm:prSet/>
      <dgm:spPr/>
      <dgm:t>
        <a:bodyPr/>
        <a:lstStyle/>
        <a:p>
          <a:endParaRPr lang="en-US"/>
        </a:p>
      </dgm:t>
    </dgm:pt>
    <dgm:pt modelId="{A879E9C3-6E71-4725-BB80-7F6A3090F2C4}">
      <dgm:prSet/>
      <dgm:spPr/>
      <dgm:t>
        <a:bodyPr/>
        <a:lstStyle/>
        <a:p>
          <a:r>
            <a:rPr lang="en-US"/>
            <a:t>Sleep/Epworth Sleepiness Scale</a:t>
          </a:r>
        </a:p>
      </dgm:t>
    </dgm:pt>
    <dgm:pt modelId="{CFDC3B93-7F63-4C6B-9155-AF2C0A0E2733}" type="parTrans" cxnId="{69B027C6-42E1-4395-BBCA-BA561147BDBC}">
      <dgm:prSet/>
      <dgm:spPr/>
      <dgm:t>
        <a:bodyPr/>
        <a:lstStyle/>
        <a:p>
          <a:endParaRPr lang="en-US"/>
        </a:p>
      </dgm:t>
    </dgm:pt>
    <dgm:pt modelId="{24C07EFE-9F53-4C65-9070-B3D7B7EDDADB}" type="sibTrans" cxnId="{69B027C6-42E1-4395-BBCA-BA561147BDBC}">
      <dgm:prSet/>
      <dgm:spPr/>
      <dgm:t>
        <a:bodyPr/>
        <a:lstStyle/>
        <a:p>
          <a:endParaRPr lang="en-US"/>
        </a:p>
      </dgm:t>
    </dgm:pt>
    <dgm:pt modelId="{85978FA6-1406-40BB-B185-353D1477755F}">
      <dgm:prSet/>
      <dgm:spPr/>
      <dgm:t>
        <a:bodyPr/>
        <a:lstStyle/>
        <a:p>
          <a:r>
            <a:rPr lang="en-US"/>
            <a:t>Physical activity </a:t>
          </a:r>
        </a:p>
      </dgm:t>
    </dgm:pt>
    <dgm:pt modelId="{D27D5B97-C2E8-4D06-A049-2EFEF4B945EB}" type="parTrans" cxnId="{C69CD9AA-98C8-424A-84CC-83E68FB9E0F4}">
      <dgm:prSet/>
      <dgm:spPr/>
      <dgm:t>
        <a:bodyPr/>
        <a:lstStyle/>
        <a:p>
          <a:endParaRPr lang="en-US"/>
        </a:p>
      </dgm:t>
    </dgm:pt>
    <dgm:pt modelId="{88CAE427-A2BF-4D0A-BEB8-6A17CD45E5DB}" type="sibTrans" cxnId="{C69CD9AA-98C8-424A-84CC-83E68FB9E0F4}">
      <dgm:prSet/>
      <dgm:spPr/>
      <dgm:t>
        <a:bodyPr/>
        <a:lstStyle/>
        <a:p>
          <a:endParaRPr lang="en-US"/>
        </a:p>
      </dgm:t>
    </dgm:pt>
    <dgm:pt modelId="{70923A5E-99AC-495A-9CBF-8D4F57BEB166}" type="pres">
      <dgm:prSet presAssocID="{561FD6B5-AE1F-40B0-93EF-33F918AEA49F}" presName="diagram" presStyleCnt="0">
        <dgm:presLayoutVars>
          <dgm:dir/>
          <dgm:resizeHandles val="exact"/>
        </dgm:presLayoutVars>
      </dgm:prSet>
      <dgm:spPr/>
    </dgm:pt>
    <dgm:pt modelId="{AF92284F-3636-451F-A504-890CFC3F6B9B}" type="pres">
      <dgm:prSet presAssocID="{21EB5BC8-757C-4FDD-91C7-A238DD496A50}" presName="node" presStyleLbl="node1" presStyleIdx="0" presStyleCnt="8">
        <dgm:presLayoutVars>
          <dgm:bulletEnabled val="1"/>
        </dgm:presLayoutVars>
      </dgm:prSet>
      <dgm:spPr/>
    </dgm:pt>
    <dgm:pt modelId="{167785D4-6E30-48D8-85EA-13071E68AF57}" type="pres">
      <dgm:prSet presAssocID="{C2725B04-A11B-4277-B5AE-D62F6CD933FD}" presName="sibTrans" presStyleCnt="0"/>
      <dgm:spPr/>
    </dgm:pt>
    <dgm:pt modelId="{E2C18749-03B6-4E7F-8EBB-15090D25E4DA}" type="pres">
      <dgm:prSet presAssocID="{47E71D62-F296-4586-B581-94E3E20BC697}" presName="node" presStyleLbl="node1" presStyleIdx="1" presStyleCnt="8">
        <dgm:presLayoutVars>
          <dgm:bulletEnabled val="1"/>
        </dgm:presLayoutVars>
      </dgm:prSet>
      <dgm:spPr/>
    </dgm:pt>
    <dgm:pt modelId="{6FE5B32A-F052-4649-94E8-D600536E16D1}" type="pres">
      <dgm:prSet presAssocID="{39A9A87F-96AB-4558-B907-1C87E54B082D}" presName="sibTrans" presStyleCnt="0"/>
      <dgm:spPr/>
    </dgm:pt>
    <dgm:pt modelId="{8BA34583-9BFD-4AB9-BDB1-E64A35F51A85}" type="pres">
      <dgm:prSet presAssocID="{01D0B77D-4536-4B6F-A318-ED18F20BC93E}" presName="node" presStyleLbl="node1" presStyleIdx="2" presStyleCnt="8">
        <dgm:presLayoutVars>
          <dgm:bulletEnabled val="1"/>
        </dgm:presLayoutVars>
      </dgm:prSet>
      <dgm:spPr/>
    </dgm:pt>
    <dgm:pt modelId="{AB5D61A8-44B2-41C4-9331-4F55290B0F42}" type="pres">
      <dgm:prSet presAssocID="{DF83203F-043E-4F78-AB32-73EE8A38861C}" presName="sibTrans" presStyleCnt="0"/>
      <dgm:spPr/>
    </dgm:pt>
    <dgm:pt modelId="{C7DB9C93-A4B7-4EEE-8723-863873DA4228}" type="pres">
      <dgm:prSet presAssocID="{B06A23D0-774B-4BB1-8687-362F9699D8BF}" presName="node" presStyleLbl="node1" presStyleIdx="3" presStyleCnt="8">
        <dgm:presLayoutVars>
          <dgm:bulletEnabled val="1"/>
        </dgm:presLayoutVars>
      </dgm:prSet>
      <dgm:spPr/>
    </dgm:pt>
    <dgm:pt modelId="{F51FA4D5-A1E0-4855-97B3-EDCBA07BF9C7}" type="pres">
      <dgm:prSet presAssocID="{8DBFF030-D901-4543-9EE2-E31402A654B4}" presName="sibTrans" presStyleCnt="0"/>
      <dgm:spPr/>
    </dgm:pt>
    <dgm:pt modelId="{2942CF8B-5FB0-4E2C-8297-C7EE9A71DFC8}" type="pres">
      <dgm:prSet presAssocID="{902D5A99-4F73-4BA6-8E3B-35B7E37E45B5}" presName="node" presStyleLbl="node1" presStyleIdx="4" presStyleCnt="8">
        <dgm:presLayoutVars>
          <dgm:bulletEnabled val="1"/>
        </dgm:presLayoutVars>
      </dgm:prSet>
      <dgm:spPr/>
    </dgm:pt>
    <dgm:pt modelId="{0157533A-11DE-463A-84F8-8A71FC5231D4}" type="pres">
      <dgm:prSet presAssocID="{5497FCB2-BF50-47C9-823F-BB7E35F358C6}" presName="sibTrans" presStyleCnt="0"/>
      <dgm:spPr/>
    </dgm:pt>
    <dgm:pt modelId="{EC6B14FA-BEB5-410C-AF35-93E84BBD0B45}" type="pres">
      <dgm:prSet presAssocID="{89AF09B6-51C7-45B5-AD1C-70AB9DCDDD0D}" presName="node" presStyleLbl="node1" presStyleIdx="5" presStyleCnt="8">
        <dgm:presLayoutVars>
          <dgm:bulletEnabled val="1"/>
        </dgm:presLayoutVars>
      </dgm:prSet>
      <dgm:spPr/>
    </dgm:pt>
    <dgm:pt modelId="{C62A299F-A240-433B-B945-FBDC7AD1E584}" type="pres">
      <dgm:prSet presAssocID="{996AA078-1331-4148-9F01-762C9552273E}" presName="sibTrans" presStyleCnt="0"/>
      <dgm:spPr/>
    </dgm:pt>
    <dgm:pt modelId="{368029B8-FC06-4E64-AA51-5A28C9C563DA}" type="pres">
      <dgm:prSet presAssocID="{A879E9C3-6E71-4725-BB80-7F6A3090F2C4}" presName="node" presStyleLbl="node1" presStyleIdx="6" presStyleCnt="8">
        <dgm:presLayoutVars>
          <dgm:bulletEnabled val="1"/>
        </dgm:presLayoutVars>
      </dgm:prSet>
      <dgm:spPr/>
    </dgm:pt>
    <dgm:pt modelId="{1EFD06A6-59A4-40BD-A922-1B011CA0C9BF}" type="pres">
      <dgm:prSet presAssocID="{24C07EFE-9F53-4C65-9070-B3D7B7EDDADB}" presName="sibTrans" presStyleCnt="0"/>
      <dgm:spPr/>
    </dgm:pt>
    <dgm:pt modelId="{52123179-E1CC-450F-A905-F42D7AEC7A97}" type="pres">
      <dgm:prSet presAssocID="{85978FA6-1406-40BB-B185-353D1477755F}" presName="node" presStyleLbl="node1" presStyleIdx="7" presStyleCnt="8">
        <dgm:presLayoutVars>
          <dgm:bulletEnabled val="1"/>
        </dgm:presLayoutVars>
      </dgm:prSet>
      <dgm:spPr/>
    </dgm:pt>
  </dgm:ptLst>
  <dgm:cxnLst>
    <dgm:cxn modelId="{68681A02-7655-402D-841A-D99FEA750DD3}" srcId="{561FD6B5-AE1F-40B0-93EF-33F918AEA49F}" destId="{B06A23D0-774B-4BB1-8687-362F9699D8BF}" srcOrd="3" destOrd="0" parTransId="{BE25F3A6-B0F4-42DF-8C4C-D77648C6C5D2}" sibTransId="{8DBFF030-D901-4543-9EE2-E31402A654B4}"/>
    <dgm:cxn modelId="{9D62BC02-D84E-41A9-8E1F-4BCF3C36118C}" type="presOf" srcId="{A879E9C3-6E71-4725-BB80-7F6A3090F2C4}" destId="{368029B8-FC06-4E64-AA51-5A28C9C563DA}" srcOrd="0" destOrd="0" presId="urn:microsoft.com/office/officeart/2005/8/layout/default"/>
    <dgm:cxn modelId="{C38CB615-4EEA-4B51-BD1D-17C2449B6467}" srcId="{561FD6B5-AE1F-40B0-93EF-33F918AEA49F}" destId="{89AF09B6-51C7-45B5-AD1C-70AB9DCDDD0D}" srcOrd="5" destOrd="0" parTransId="{F018AF7C-6D7D-460F-8308-AA5FE5F5E20C}" sibTransId="{996AA078-1331-4148-9F01-762C9552273E}"/>
    <dgm:cxn modelId="{20E83D23-D6A2-471C-A5A9-8DBFA907F1A6}" srcId="{561FD6B5-AE1F-40B0-93EF-33F918AEA49F}" destId="{902D5A99-4F73-4BA6-8E3B-35B7E37E45B5}" srcOrd="4" destOrd="0" parTransId="{69BC40FD-BE6D-4870-A5CA-0849E803DE8B}" sibTransId="{5497FCB2-BF50-47C9-823F-BB7E35F358C6}"/>
    <dgm:cxn modelId="{EC5C1928-5191-4EBE-902F-62FB7098A8D6}" type="presOf" srcId="{89AF09B6-51C7-45B5-AD1C-70AB9DCDDD0D}" destId="{EC6B14FA-BEB5-410C-AF35-93E84BBD0B45}" srcOrd="0" destOrd="0" presId="urn:microsoft.com/office/officeart/2005/8/layout/default"/>
    <dgm:cxn modelId="{2201CF33-BB26-4173-A5FD-2FBF4F3271D1}" srcId="{561FD6B5-AE1F-40B0-93EF-33F918AEA49F}" destId="{01D0B77D-4536-4B6F-A318-ED18F20BC93E}" srcOrd="2" destOrd="0" parTransId="{E303097A-B300-413F-B52B-E2ACD4A67071}" sibTransId="{DF83203F-043E-4F78-AB32-73EE8A38861C}"/>
    <dgm:cxn modelId="{FD22F544-C1F7-422D-8199-D3DCD85BED9E}" srcId="{561FD6B5-AE1F-40B0-93EF-33F918AEA49F}" destId="{47E71D62-F296-4586-B581-94E3E20BC697}" srcOrd="1" destOrd="0" parTransId="{77C3AA01-3965-44E0-9D41-9CB08F306BA8}" sibTransId="{39A9A87F-96AB-4558-B907-1C87E54B082D}"/>
    <dgm:cxn modelId="{31EF5968-6697-4650-96E1-76DEC75F3133}" type="presOf" srcId="{902D5A99-4F73-4BA6-8E3B-35B7E37E45B5}" destId="{2942CF8B-5FB0-4E2C-8297-C7EE9A71DFC8}" srcOrd="0" destOrd="0" presId="urn:microsoft.com/office/officeart/2005/8/layout/default"/>
    <dgm:cxn modelId="{EDFD9C71-EC60-4A49-98D0-5503EC524BE2}" srcId="{561FD6B5-AE1F-40B0-93EF-33F918AEA49F}" destId="{21EB5BC8-757C-4FDD-91C7-A238DD496A50}" srcOrd="0" destOrd="0" parTransId="{6CDEA364-5B3E-4A65-9E68-D46BCC709AD8}" sibTransId="{C2725B04-A11B-4277-B5AE-D62F6CD933FD}"/>
    <dgm:cxn modelId="{71A9BE77-309B-4E57-AAC8-0DE5B88F7BDE}" type="presOf" srcId="{21EB5BC8-757C-4FDD-91C7-A238DD496A50}" destId="{AF92284F-3636-451F-A504-890CFC3F6B9B}" srcOrd="0" destOrd="0" presId="urn:microsoft.com/office/officeart/2005/8/layout/default"/>
    <dgm:cxn modelId="{C69CD9AA-98C8-424A-84CC-83E68FB9E0F4}" srcId="{561FD6B5-AE1F-40B0-93EF-33F918AEA49F}" destId="{85978FA6-1406-40BB-B185-353D1477755F}" srcOrd="7" destOrd="0" parTransId="{D27D5B97-C2E8-4D06-A049-2EFEF4B945EB}" sibTransId="{88CAE427-A2BF-4D0A-BEB8-6A17CD45E5DB}"/>
    <dgm:cxn modelId="{DE916EB0-5656-4C0E-A6DF-2BD6892534E7}" type="presOf" srcId="{47E71D62-F296-4586-B581-94E3E20BC697}" destId="{E2C18749-03B6-4E7F-8EBB-15090D25E4DA}" srcOrd="0" destOrd="0" presId="urn:microsoft.com/office/officeart/2005/8/layout/default"/>
    <dgm:cxn modelId="{DC4F94B1-D6FC-4227-816B-24FB0EC71776}" type="presOf" srcId="{85978FA6-1406-40BB-B185-353D1477755F}" destId="{52123179-E1CC-450F-A905-F42D7AEC7A97}" srcOrd="0" destOrd="0" presId="urn:microsoft.com/office/officeart/2005/8/layout/default"/>
    <dgm:cxn modelId="{69B027C6-42E1-4395-BBCA-BA561147BDBC}" srcId="{561FD6B5-AE1F-40B0-93EF-33F918AEA49F}" destId="{A879E9C3-6E71-4725-BB80-7F6A3090F2C4}" srcOrd="6" destOrd="0" parTransId="{CFDC3B93-7F63-4C6B-9155-AF2C0A0E2733}" sibTransId="{24C07EFE-9F53-4C65-9070-B3D7B7EDDADB}"/>
    <dgm:cxn modelId="{5D211ED6-BC76-44A2-B17E-311487E42D19}" type="presOf" srcId="{01D0B77D-4536-4B6F-A318-ED18F20BC93E}" destId="{8BA34583-9BFD-4AB9-BDB1-E64A35F51A85}" srcOrd="0" destOrd="0" presId="urn:microsoft.com/office/officeart/2005/8/layout/default"/>
    <dgm:cxn modelId="{3588ADFB-BFB2-4249-8D0C-64C7FB111CAB}" type="presOf" srcId="{561FD6B5-AE1F-40B0-93EF-33F918AEA49F}" destId="{70923A5E-99AC-495A-9CBF-8D4F57BEB166}" srcOrd="0" destOrd="0" presId="urn:microsoft.com/office/officeart/2005/8/layout/default"/>
    <dgm:cxn modelId="{F3985BFD-C65A-47FD-A2EA-B341949A7695}" type="presOf" srcId="{B06A23D0-774B-4BB1-8687-362F9699D8BF}" destId="{C7DB9C93-A4B7-4EEE-8723-863873DA4228}" srcOrd="0" destOrd="0" presId="urn:microsoft.com/office/officeart/2005/8/layout/default"/>
    <dgm:cxn modelId="{5B344CE3-F3DF-4883-A56E-1AD88EA9E15C}" type="presParOf" srcId="{70923A5E-99AC-495A-9CBF-8D4F57BEB166}" destId="{AF92284F-3636-451F-A504-890CFC3F6B9B}" srcOrd="0" destOrd="0" presId="urn:microsoft.com/office/officeart/2005/8/layout/default"/>
    <dgm:cxn modelId="{CB0DC217-D4C9-4AA5-A14E-BC0C6F376160}" type="presParOf" srcId="{70923A5E-99AC-495A-9CBF-8D4F57BEB166}" destId="{167785D4-6E30-48D8-85EA-13071E68AF57}" srcOrd="1" destOrd="0" presId="urn:microsoft.com/office/officeart/2005/8/layout/default"/>
    <dgm:cxn modelId="{51F3987E-7443-40DE-AEA3-E722DA22756C}" type="presParOf" srcId="{70923A5E-99AC-495A-9CBF-8D4F57BEB166}" destId="{E2C18749-03B6-4E7F-8EBB-15090D25E4DA}" srcOrd="2" destOrd="0" presId="urn:microsoft.com/office/officeart/2005/8/layout/default"/>
    <dgm:cxn modelId="{87A2A954-760C-4872-8912-E45E4D5E9E2C}" type="presParOf" srcId="{70923A5E-99AC-495A-9CBF-8D4F57BEB166}" destId="{6FE5B32A-F052-4649-94E8-D600536E16D1}" srcOrd="3" destOrd="0" presId="urn:microsoft.com/office/officeart/2005/8/layout/default"/>
    <dgm:cxn modelId="{82A09A29-2991-4796-8326-0D399702CD9C}" type="presParOf" srcId="{70923A5E-99AC-495A-9CBF-8D4F57BEB166}" destId="{8BA34583-9BFD-4AB9-BDB1-E64A35F51A85}" srcOrd="4" destOrd="0" presId="urn:microsoft.com/office/officeart/2005/8/layout/default"/>
    <dgm:cxn modelId="{BFD4AD04-F5AC-47B2-9ACA-89D8FB4267DE}" type="presParOf" srcId="{70923A5E-99AC-495A-9CBF-8D4F57BEB166}" destId="{AB5D61A8-44B2-41C4-9331-4F55290B0F42}" srcOrd="5" destOrd="0" presId="urn:microsoft.com/office/officeart/2005/8/layout/default"/>
    <dgm:cxn modelId="{A7B21934-33C3-43E8-967D-E17B587214EF}" type="presParOf" srcId="{70923A5E-99AC-495A-9CBF-8D4F57BEB166}" destId="{C7DB9C93-A4B7-4EEE-8723-863873DA4228}" srcOrd="6" destOrd="0" presId="urn:microsoft.com/office/officeart/2005/8/layout/default"/>
    <dgm:cxn modelId="{FDBC06F6-CD23-4F3F-96F0-50D64850BEA4}" type="presParOf" srcId="{70923A5E-99AC-495A-9CBF-8D4F57BEB166}" destId="{F51FA4D5-A1E0-4855-97B3-EDCBA07BF9C7}" srcOrd="7" destOrd="0" presId="urn:microsoft.com/office/officeart/2005/8/layout/default"/>
    <dgm:cxn modelId="{BCF99EBB-E29E-4BE2-A8A2-0C1183ABDBA8}" type="presParOf" srcId="{70923A5E-99AC-495A-9CBF-8D4F57BEB166}" destId="{2942CF8B-5FB0-4E2C-8297-C7EE9A71DFC8}" srcOrd="8" destOrd="0" presId="urn:microsoft.com/office/officeart/2005/8/layout/default"/>
    <dgm:cxn modelId="{8FB7F0B3-B520-4FCF-B547-A14DAE4A1835}" type="presParOf" srcId="{70923A5E-99AC-495A-9CBF-8D4F57BEB166}" destId="{0157533A-11DE-463A-84F8-8A71FC5231D4}" srcOrd="9" destOrd="0" presId="urn:microsoft.com/office/officeart/2005/8/layout/default"/>
    <dgm:cxn modelId="{E0211C7E-1018-4940-AC45-7A35FA5D274C}" type="presParOf" srcId="{70923A5E-99AC-495A-9CBF-8D4F57BEB166}" destId="{EC6B14FA-BEB5-410C-AF35-93E84BBD0B45}" srcOrd="10" destOrd="0" presId="urn:microsoft.com/office/officeart/2005/8/layout/default"/>
    <dgm:cxn modelId="{66C53C82-E68C-4243-9500-E3A877BD49D8}" type="presParOf" srcId="{70923A5E-99AC-495A-9CBF-8D4F57BEB166}" destId="{C62A299F-A240-433B-B945-FBDC7AD1E584}" srcOrd="11" destOrd="0" presId="urn:microsoft.com/office/officeart/2005/8/layout/default"/>
    <dgm:cxn modelId="{2A1C98C9-12ED-4225-A2FF-4BEADEF6DAFD}" type="presParOf" srcId="{70923A5E-99AC-495A-9CBF-8D4F57BEB166}" destId="{368029B8-FC06-4E64-AA51-5A28C9C563DA}" srcOrd="12" destOrd="0" presId="urn:microsoft.com/office/officeart/2005/8/layout/default"/>
    <dgm:cxn modelId="{68C5D029-FB49-4471-9E30-61221F10D1B3}" type="presParOf" srcId="{70923A5E-99AC-495A-9CBF-8D4F57BEB166}" destId="{1EFD06A6-59A4-40BD-A922-1B011CA0C9BF}" srcOrd="13" destOrd="0" presId="urn:microsoft.com/office/officeart/2005/8/layout/default"/>
    <dgm:cxn modelId="{488E9499-AB38-444D-8347-BB0C8F9C1BD2}" type="presParOf" srcId="{70923A5E-99AC-495A-9CBF-8D4F57BEB166}" destId="{52123179-E1CC-450F-A905-F42D7AEC7A9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98147-5E86-4FD2-8895-1EF39045562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2C69AE-A143-4936-88B1-1BB4B7E0D362}">
      <dgm:prSet custT="1"/>
      <dgm:spPr/>
      <dgm:t>
        <a:bodyPr/>
        <a:lstStyle/>
        <a:p>
          <a:r>
            <a:rPr lang="en-US" sz="1600" dirty="0"/>
            <a:t>Vitals</a:t>
          </a:r>
        </a:p>
      </dgm:t>
    </dgm:pt>
    <dgm:pt modelId="{180ED965-17A0-411F-8CFD-4E7A988B085C}" type="parTrans" cxnId="{36A1A62F-3668-4E97-BD9C-391D127D5F06}">
      <dgm:prSet/>
      <dgm:spPr/>
      <dgm:t>
        <a:bodyPr/>
        <a:lstStyle/>
        <a:p>
          <a:endParaRPr lang="en-US"/>
        </a:p>
      </dgm:t>
    </dgm:pt>
    <dgm:pt modelId="{501235FA-2BF5-4E2F-A45D-623ADD5F1BEC}" type="sibTrans" cxnId="{36A1A62F-3668-4E97-BD9C-391D127D5F06}">
      <dgm:prSet/>
      <dgm:spPr/>
      <dgm:t>
        <a:bodyPr/>
        <a:lstStyle/>
        <a:p>
          <a:endParaRPr lang="en-US"/>
        </a:p>
      </dgm:t>
    </dgm:pt>
    <dgm:pt modelId="{D30BA027-21E5-4CFD-B561-D9DA0E2552FF}">
      <dgm:prSet custT="1"/>
      <dgm:spPr/>
      <dgm:t>
        <a:bodyPr/>
        <a:lstStyle/>
        <a:p>
          <a:r>
            <a:rPr lang="en-US" sz="1600" dirty="0"/>
            <a:t>BMI</a:t>
          </a:r>
        </a:p>
      </dgm:t>
    </dgm:pt>
    <dgm:pt modelId="{05DC6308-2BF8-4594-8C48-B860A8310E96}" type="parTrans" cxnId="{6004F726-DD75-4E62-974F-9245A0BBC73C}">
      <dgm:prSet/>
      <dgm:spPr/>
      <dgm:t>
        <a:bodyPr/>
        <a:lstStyle/>
        <a:p>
          <a:endParaRPr lang="en-US"/>
        </a:p>
      </dgm:t>
    </dgm:pt>
    <dgm:pt modelId="{352102C2-FE02-4A59-99DC-3A103C20D968}" type="sibTrans" cxnId="{6004F726-DD75-4E62-974F-9245A0BBC73C}">
      <dgm:prSet/>
      <dgm:spPr/>
      <dgm:t>
        <a:bodyPr/>
        <a:lstStyle/>
        <a:p>
          <a:endParaRPr lang="en-US"/>
        </a:p>
      </dgm:t>
    </dgm:pt>
    <dgm:pt modelId="{D911038A-DDAC-466C-A36F-74962C123E9F}">
      <dgm:prSet custT="1"/>
      <dgm:spPr/>
      <dgm:t>
        <a:bodyPr/>
        <a:lstStyle/>
        <a:p>
          <a:r>
            <a:rPr lang="en-US" sz="1600" dirty="0"/>
            <a:t>Waist/Neck circumference</a:t>
          </a:r>
        </a:p>
      </dgm:t>
    </dgm:pt>
    <dgm:pt modelId="{EC068B61-1215-44A7-A9C7-38DCD6AFE04F}" type="parTrans" cxnId="{DE37DD5E-FF79-4E31-B857-66D1F5450E8A}">
      <dgm:prSet/>
      <dgm:spPr/>
      <dgm:t>
        <a:bodyPr/>
        <a:lstStyle/>
        <a:p>
          <a:endParaRPr lang="en-US"/>
        </a:p>
      </dgm:t>
    </dgm:pt>
    <dgm:pt modelId="{61B0D834-33E8-4C27-9464-61D10F3C447E}" type="sibTrans" cxnId="{DE37DD5E-FF79-4E31-B857-66D1F5450E8A}">
      <dgm:prSet/>
      <dgm:spPr/>
      <dgm:t>
        <a:bodyPr/>
        <a:lstStyle/>
        <a:p>
          <a:endParaRPr lang="en-US"/>
        </a:p>
      </dgm:t>
    </dgm:pt>
    <dgm:pt modelId="{6DEFFB1E-D0A1-457C-8DCE-E081DF8D6C31}">
      <dgm:prSet custT="1"/>
      <dgm:spPr/>
      <dgm:t>
        <a:bodyPr/>
        <a:lstStyle/>
        <a:p>
          <a:r>
            <a:rPr lang="en-US" sz="1600" dirty="0"/>
            <a:t>Metabolic syndrome present?</a:t>
          </a:r>
        </a:p>
      </dgm:t>
    </dgm:pt>
    <dgm:pt modelId="{BA1FDB2D-9848-4E72-B62A-3EF17C85B894}" type="parTrans" cxnId="{DB11DB0F-306C-4DDE-ADA1-970E5AB92517}">
      <dgm:prSet/>
      <dgm:spPr/>
      <dgm:t>
        <a:bodyPr/>
        <a:lstStyle/>
        <a:p>
          <a:endParaRPr lang="en-US"/>
        </a:p>
      </dgm:t>
    </dgm:pt>
    <dgm:pt modelId="{AA7E7C4C-868C-471B-BC82-537DB7712076}" type="sibTrans" cxnId="{DB11DB0F-306C-4DDE-ADA1-970E5AB92517}">
      <dgm:prSet/>
      <dgm:spPr/>
      <dgm:t>
        <a:bodyPr/>
        <a:lstStyle/>
        <a:p>
          <a:endParaRPr lang="en-US"/>
        </a:p>
      </dgm:t>
    </dgm:pt>
    <dgm:pt modelId="{9C4AB118-1C9A-48DD-A7DE-229000C3EBCC}">
      <dgm:prSet custT="1"/>
      <dgm:spPr/>
      <dgm:t>
        <a:bodyPr/>
        <a:lstStyle/>
        <a:p>
          <a:r>
            <a:rPr lang="en-US" sz="1600" dirty="0"/>
            <a:t>Take note:</a:t>
          </a:r>
        </a:p>
      </dgm:t>
    </dgm:pt>
    <dgm:pt modelId="{92262187-DFB2-4640-870C-68ECF4E13A2F}" type="parTrans" cxnId="{FE226972-6CEA-4F01-BC14-C0DEA836EA34}">
      <dgm:prSet/>
      <dgm:spPr/>
      <dgm:t>
        <a:bodyPr/>
        <a:lstStyle/>
        <a:p>
          <a:endParaRPr lang="en-US"/>
        </a:p>
      </dgm:t>
    </dgm:pt>
    <dgm:pt modelId="{87EEB0C2-BCDB-42C8-9A4C-7F91B9BE0E50}" type="sibTrans" cxnId="{FE226972-6CEA-4F01-BC14-C0DEA836EA34}">
      <dgm:prSet/>
      <dgm:spPr/>
      <dgm:t>
        <a:bodyPr/>
        <a:lstStyle/>
        <a:p>
          <a:endParaRPr lang="en-US"/>
        </a:p>
      </dgm:t>
    </dgm:pt>
    <dgm:pt modelId="{F790F9EE-B053-4F6D-9C6D-023CA709FD94}">
      <dgm:prSet custT="1"/>
      <dgm:spPr/>
      <dgm:t>
        <a:bodyPr/>
        <a:lstStyle/>
        <a:p>
          <a:r>
            <a:rPr lang="en-US" sz="1600" dirty="0"/>
            <a:t>3 or more of the following:</a:t>
          </a:r>
        </a:p>
      </dgm:t>
    </dgm:pt>
    <dgm:pt modelId="{4FF5E73E-D58C-47A6-AA88-5F41A8CFDFA1}" type="parTrans" cxnId="{FA81BAC9-94A3-4BD0-8674-0297CD74DD49}">
      <dgm:prSet/>
      <dgm:spPr/>
      <dgm:t>
        <a:bodyPr/>
        <a:lstStyle/>
        <a:p>
          <a:endParaRPr lang="en-US"/>
        </a:p>
      </dgm:t>
    </dgm:pt>
    <dgm:pt modelId="{85FA488B-2B9D-4C85-8615-6122E68DC924}" type="sibTrans" cxnId="{FA81BAC9-94A3-4BD0-8674-0297CD74DD49}">
      <dgm:prSet/>
      <dgm:spPr/>
      <dgm:t>
        <a:bodyPr/>
        <a:lstStyle/>
        <a:p>
          <a:endParaRPr lang="en-US"/>
        </a:p>
      </dgm:t>
    </dgm:pt>
    <dgm:pt modelId="{39865A13-D8F0-4396-9357-475563FA601B}">
      <dgm:prSet custT="1"/>
      <dgm:spPr/>
      <dgm:t>
        <a:bodyPr/>
        <a:lstStyle/>
        <a:p>
          <a:r>
            <a:rPr lang="en-US" sz="1600" dirty="0"/>
            <a:t>Waist circumference &gt;35 inches (F) or &gt;40 in (M)</a:t>
          </a:r>
        </a:p>
      </dgm:t>
    </dgm:pt>
    <dgm:pt modelId="{EDB5D5D9-1E4D-4EC1-AA94-8D0BEEC5FF6E}" type="parTrans" cxnId="{DBD60CA3-3286-447B-8330-44B458C5E7AC}">
      <dgm:prSet/>
      <dgm:spPr/>
      <dgm:t>
        <a:bodyPr/>
        <a:lstStyle/>
        <a:p>
          <a:endParaRPr lang="en-US"/>
        </a:p>
      </dgm:t>
    </dgm:pt>
    <dgm:pt modelId="{28E78142-589D-4275-B32A-5988F88C57F5}" type="sibTrans" cxnId="{DBD60CA3-3286-447B-8330-44B458C5E7AC}">
      <dgm:prSet/>
      <dgm:spPr/>
      <dgm:t>
        <a:bodyPr/>
        <a:lstStyle/>
        <a:p>
          <a:endParaRPr lang="en-US"/>
        </a:p>
      </dgm:t>
    </dgm:pt>
    <dgm:pt modelId="{C534D90F-604C-4B2B-AAFF-211081D25FA8}">
      <dgm:prSet custT="1"/>
      <dgm:spPr/>
      <dgm:t>
        <a:bodyPr/>
        <a:lstStyle/>
        <a:p>
          <a:r>
            <a:rPr lang="en-US" sz="1600" dirty="0"/>
            <a:t>BP &gt;130/85 or on treatment for HTN</a:t>
          </a:r>
        </a:p>
      </dgm:t>
    </dgm:pt>
    <dgm:pt modelId="{78F6CB25-B6E0-4397-BE0F-C50F4F3DF8C8}" type="parTrans" cxnId="{C55BA06C-6CD4-4C2D-886C-34F8C5351C42}">
      <dgm:prSet/>
      <dgm:spPr/>
      <dgm:t>
        <a:bodyPr/>
        <a:lstStyle/>
        <a:p>
          <a:endParaRPr lang="en-US"/>
        </a:p>
      </dgm:t>
    </dgm:pt>
    <dgm:pt modelId="{24967B7A-0A1F-4FB5-9899-8E4F5CF23566}" type="sibTrans" cxnId="{C55BA06C-6CD4-4C2D-886C-34F8C5351C42}">
      <dgm:prSet/>
      <dgm:spPr/>
      <dgm:t>
        <a:bodyPr/>
        <a:lstStyle/>
        <a:p>
          <a:endParaRPr lang="en-US"/>
        </a:p>
      </dgm:t>
    </dgm:pt>
    <dgm:pt modelId="{9593E3B6-096D-47E9-AE13-4923EB5356C7}">
      <dgm:prSet custT="1"/>
      <dgm:spPr/>
      <dgm:t>
        <a:bodyPr/>
        <a:lstStyle/>
        <a:p>
          <a:r>
            <a:rPr lang="en-US" sz="1600" dirty="0"/>
            <a:t>Fasting glucose &gt;100 or on treatment for DM/insulin resistance</a:t>
          </a:r>
        </a:p>
      </dgm:t>
    </dgm:pt>
    <dgm:pt modelId="{2435891D-2511-446E-96AA-63EAEFAF1916}" type="parTrans" cxnId="{06D68ABA-A884-4A44-AFF3-80436D4CC55B}">
      <dgm:prSet/>
      <dgm:spPr/>
      <dgm:t>
        <a:bodyPr/>
        <a:lstStyle/>
        <a:p>
          <a:endParaRPr lang="en-US"/>
        </a:p>
      </dgm:t>
    </dgm:pt>
    <dgm:pt modelId="{6E7111EF-47AC-4AE9-909F-3914B73A8B5B}" type="sibTrans" cxnId="{06D68ABA-A884-4A44-AFF3-80436D4CC55B}">
      <dgm:prSet/>
      <dgm:spPr/>
      <dgm:t>
        <a:bodyPr/>
        <a:lstStyle/>
        <a:p>
          <a:endParaRPr lang="en-US"/>
        </a:p>
      </dgm:t>
    </dgm:pt>
    <dgm:pt modelId="{AE1A5E99-5BF9-430C-8769-D493706C780D}">
      <dgm:prSet custT="1"/>
      <dgm:spPr/>
      <dgm:t>
        <a:bodyPr/>
        <a:lstStyle/>
        <a:p>
          <a:r>
            <a:rPr lang="en-US" sz="1600" dirty="0"/>
            <a:t>TG &gt;150 or on treatment for HLD/dyslipidemia</a:t>
          </a:r>
        </a:p>
      </dgm:t>
    </dgm:pt>
    <dgm:pt modelId="{1FED978E-23D5-48E8-B576-87076353C5F2}" type="parTrans" cxnId="{86CE93D1-2E5D-48A4-A1A5-74E30D5B8CBC}">
      <dgm:prSet/>
      <dgm:spPr/>
      <dgm:t>
        <a:bodyPr/>
        <a:lstStyle/>
        <a:p>
          <a:endParaRPr lang="en-US"/>
        </a:p>
      </dgm:t>
    </dgm:pt>
    <dgm:pt modelId="{905268F0-457F-4931-AB68-1DC1F60CA4B5}" type="sibTrans" cxnId="{86CE93D1-2E5D-48A4-A1A5-74E30D5B8CBC}">
      <dgm:prSet/>
      <dgm:spPr/>
      <dgm:t>
        <a:bodyPr/>
        <a:lstStyle/>
        <a:p>
          <a:endParaRPr lang="en-US"/>
        </a:p>
      </dgm:t>
    </dgm:pt>
    <dgm:pt modelId="{D5260AE7-2BF4-49EE-9A9B-B09EDE0E516F}">
      <dgm:prSet custT="1"/>
      <dgm:spPr/>
      <dgm:t>
        <a:bodyPr/>
        <a:lstStyle/>
        <a:p>
          <a:r>
            <a:rPr lang="en-US" sz="1600"/>
            <a:t>HDL &lt;50 (F)/HDL &lt;40 (M) or on treatment for HLD/dyslipidemia</a:t>
          </a:r>
        </a:p>
      </dgm:t>
    </dgm:pt>
    <dgm:pt modelId="{531F3BCF-5742-4EE1-A1B0-7CD6A507743D}" type="parTrans" cxnId="{631798A9-76F4-4901-8B74-92B6D3B09BE2}">
      <dgm:prSet/>
      <dgm:spPr/>
      <dgm:t>
        <a:bodyPr/>
        <a:lstStyle/>
        <a:p>
          <a:endParaRPr lang="en-US"/>
        </a:p>
      </dgm:t>
    </dgm:pt>
    <dgm:pt modelId="{938ADA3A-319A-4048-921E-E1196FB67675}" type="sibTrans" cxnId="{631798A9-76F4-4901-8B74-92B6D3B09BE2}">
      <dgm:prSet/>
      <dgm:spPr/>
      <dgm:t>
        <a:bodyPr/>
        <a:lstStyle/>
        <a:p>
          <a:endParaRPr lang="en-US"/>
        </a:p>
      </dgm:t>
    </dgm:pt>
    <dgm:pt modelId="{6889AD02-5866-40E3-AEE5-47911A998EC6}">
      <dgm:prSet custT="1"/>
      <dgm:spPr/>
      <dgm:t>
        <a:bodyPr/>
        <a:lstStyle/>
        <a:p>
          <a:r>
            <a:rPr lang="en-US" sz="1600" dirty="0"/>
            <a:t>DOE/labored breathing</a:t>
          </a:r>
        </a:p>
      </dgm:t>
    </dgm:pt>
    <dgm:pt modelId="{02883D0F-238A-446A-9191-A3BBEA82E993}" type="parTrans" cxnId="{35A66F9F-B153-4D84-8E1E-9491960703B4}">
      <dgm:prSet/>
      <dgm:spPr/>
      <dgm:t>
        <a:bodyPr/>
        <a:lstStyle/>
        <a:p>
          <a:endParaRPr lang="en-US"/>
        </a:p>
      </dgm:t>
    </dgm:pt>
    <dgm:pt modelId="{83E7376F-4619-46E0-9495-E31F60E6FA56}" type="sibTrans" cxnId="{35A66F9F-B153-4D84-8E1E-9491960703B4}">
      <dgm:prSet/>
      <dgm:spPr/>
      <dgm:t>
        <a:bodyPr/>
        <a:lstStyle/>
        <a:p>
          <a:endParaRPr lang="en-US"/>
        </a:p>
      </dgm:t>
    </dgm:pt>
    <dgm:pt modelId="{E12737F9-270A-4BF2-9BCF-86C1EBBAB3BF}">
      <dgm:prSet custT="1"/>
      <dgm:spPr/>
      <dgm:t>
        <a:bodyPr/>
        <a:lstStyle/>
        <a:p>
          <a:r>
            <a:rPr lang="en-US" sz="1600" dirty="0"/>
            <a:t>Mobility Issues</a:t>
          </a:r>
        </a:p>
      </dgm:t>
    </dgm:pt>
    <dgm:pt modelId="{AC4AD553-C561-4169-A304-25376CBD4E89}" type="parTrans" cxnId="{2EE0E747-351F-4A72-A0E5-2BA442396DFD}">
      <dgm:prSet/>
      <dgm:spPr/>
      <dgm:t>
        <a:bodyPr/>
        <a:lstStyle/>
        <a:p>
          <a:endParaRPr lang="en-US"/>
        </a:p>
      </dgm:t>
    </dgm:pt>
    <dgm:pt modelId="{12DBA3E0-E96A-4063-A85E-241482216817}" type="sibTrans" cxnId="{2EE0E747-351F-4A72-A0E5-2BA442396DFD}">
      <dgm:prSet/>
      <dgm:spPr/>
      <dgm:t>
        <a:bodyPr/>
        <a:lstStyle/>
        <a:p>
          <a:endParaRPr lang="en-US"/>
        </a:p>
      </dgm:t>
    </dgm:pt>
    <dgm:pt modelId="{793F0E94-D3CC-4780-91AB-2C543E11FE76}">
      <dgm:prSet custT="1"/>
      <dgm:spPr/>
      <dgm:t>
        <a:bodyPr/>
        <a:lstStyle/>
        <a:p>
          <a:r>
            <a:rPr lang="en-US" sz="1600" dirty="0"/>
            <a:t>Obvious psychiatric factors</a:t>
          </a:r>
        </a:p>
      </dgm:t>
    </dgm:pt>
    <dgm:pt modelId="{A5B8AB96-2117-49B1-999D-006A16B07770}" type="parTrans" cxnId="{6BC7A2B0-705D-4994-B4F1-1D7605CB792B}">
      <dgm:prSet/>
      <dgm:spPr/>
      <dgm:t>
        <a:bodyPr/>
        <a:lstStyle/>
        <a:p>
          <a:endParaRPr lang="en-US"/>
        </a:p>
      </dgm:t>
    </dgm:pt>
    <dgm:pt modelId="{C463AFA3-FCD9-4513-895F-16842140964E}" type="sibTrans" cxnId="{6BC7A2B0-705D-4994-B4F1-1D7605CB792B}">
      <dgm:prSet/>
      <dgm:spPr/>
      <dgm:t>
        <a:bodyPr/>
        <a:lstStyle/>
        <a:p>
          <a:endParaRPr lang="en-US"/>
        </a:p>
      </dgm:t>
    </dgm:pt>
    <dgm:pt modelId="{9E609EE3-F7FA-4FB1-9F81-DB54F38FEB85}">
      <dgm:prSet custT="1"/>
      <dgm:spPr/>
      <dgm:t>
        <a:bodyPr/>
        <a:lstStyle/>
        <a:p>
          <a:r>
            <a:rPr lang="en-US" sz="1600" dirty="0"/>
            <a:t>Risk for OSA</a:t>
          </a:r>
        </a:p>
      </dgm:t>
    </dgm:pt>
    <dgm:pt modelId="{ED4546D6-A309-4564-8DDC-744E6A59751D}" type="parTrans" cxnId="{67E0AEE4-E5BA-46EE-B790-1BE07DCDE2AC}">
      <dgm:prSet/>
      <dgm:spPr/>
      <dgm:t>
        <a:bodyPr/>
        <a:lstStyle/>
        <a:p>
          <a:endParaRPr lang="en-US"/>
        </a:p>
      </dgm:t>
    </dgm:pt>
    <dgm:pt modelId="{845641FF-6BB4-4AAC-81F5-B0868EAF968C}" type="sibTrans" cxnId="{67E0AEE4-E5BA-46EE-B790-1BE07DCDE2AC}">
      <dgm:prSet/>
      <dgm:spPr/>
      <dgm:t>
        <a:bodyPr/>
        <a:lstStyle/>
        <a:p>
          <a:endParaRPr lang="en-US"/>
        </a:p>
      </dgm:t>
    </dgm:pt>
    <dgm:pt modelId="{6F92C8B9-77F5-4119-A233-0328E657BF19}">
      <dgm:prSet custT="1"/>
      <dgm:spPr/>
      <dgm:t>
        <a:bodyPr/>
        <a:lstStyle/>
        <a:p>
          <a:r>
            <a:rPr lang="en-US" sz="1600" dirty="0"/>
            <a:t>Explain this tool</a:t>
          </a:r>
        </a:p>
      </dgm:t>
    </dgm:pt>
    <dgm:pt modelId="{44229D7A-60A4-4743-BF7D-A80DB8BBBEBD}" type="parTrans" cxnId="{828AA234-967F-4977-9F46-653ADE5AE594}">
      <dgm:prSet/>
      <dgm:spPr/>
      <dgm:t>
        <a:bodyPr/>
        <a:lstStyle/>
        <a:p>
          <a:endParaRPr lang="en-US"/>
        </a:p>
      </dgm:t>
    </dgm:pt>
    <dgm:pt modelId="{772E99FC-5B11-44A2-A768-6343E924E6DD}" type="sibTrans" cxnId="{828AA234-967F-4977-9F46-653ADE5AE594}">
      <dgm:prSet/>
      <dgm:spPr/>
      <dgm:t>
        <a:bodyPr/>
        <a:lstStyle/>
        <a:p>
          <a:endParaRPr lang="en-US"/>
        </a:p>
      </dgm:t>
    </dgm:pt>
    <dgm:pt modelId="{66DD3C18-771A-4082-BDFD-11C14A5B3C58}">
      <dgm:prSet custT="1"/>
      <dgm:spPr/>
      <dgm:t>
        <a:bodyPr/>
        <a:lstStyle/>
        <a:p>
          <a:r>
            <a:rPr lang="en-US" sz="1600" dirty="0" err="1"/>
            <a:t>Ht</a:t>
          </a:r>
          <a:r>
            <a:rPr lang="en-US" sz="1600" dirty="0"/>
            <a:t>, </a:t>
          </a:r>
          <a:r>
            <a:rPr lang="en-US" sz="1600" dirty="0" err="1"/>
            <a:t>Wt</a:t>
          </a:r>
          <a:r>
            <a:rPr lang="en-US" sz="1600" dirty="0"/>
            <a:t>, BP, pulse, temp</a:t>
          </a:r>
        </a:p>
      </dgm:t>
    </dgm:pt>
    <dgm:pt modelId="{29C3363A-A0D2-4F4F-BA72-E256B52FED8A}" type="parTrans" cxnId="{1609B411-7C00-490F-B0BD-3CFE88187533}">
      <dgm:prSet/>
      <dgm:spPr/>
      <dgm:t>
        <a:bodyPr/>
        <a:lstStyle/>
        <a:p>
          <a:endParaRPr lang="en-US"/>
        </a:p>
      </dgm:t>
    </dgm:pt>
    <dgm:pt modelId="{A20850EB-F0BA-43BF-82E9-A8643E3ACAC3}" type="sibTrans" cxnId="{1609B411-7C00-490F-B0BD-3CFE88187533}">
      <dgm:prSet/>
      <dgm:spPr/>
      <dgm:t>
        <a:bodyPr/>
        <a:lstStyle/>
        <a:p>
          <a:endParaRPr lang="en-US"/>
        </a:p>
      </dgm:t>
    </dgm:pt>
    <dgm:pt modelId="{ED1CEE4E-7545-4AC8-846C-00D9A696F741}" type="pres">
      <dgm:prSet presAssocID="{C2C98147-5E86-4FD2-8895-1EF390455620}" presName="linear" presStyleCnt="0">
        <dgm:presLayoutVars>
          <dgm:dir/>
          <dgm:animLvl val="lvl"/>
          <dgm:resizeHandles val="exact"/>
        </dgm:presLayoutVars>
      </dgm:prSet>
      <dgm:spPr/>
    </dgm:pt>
    <dgm:pt modelId="{53A4B7B1-7938-4691-9032-1C209CFE5105}" type="pres">
      <dgm:prSet presAssocID="{F12C69AE-A143-4936-88B1-1BB4B7E0D362}" presName="parentLin" presStyleCnt="0"/>
      <dgm:spPr/>
    </dgm:pt>
    <dgm:pt modelId="{91BF6BC7-372C-4375-BA6A-5194E3E86DD4}" type="pres">
      <dgm:prSet presAssocID="{F12C69AE-A143-4936-88B1-1BB4B7E0D362}" presName="parentLeftMargin" presStyleLbl="node1" presStyleIdx="0" presStyleCnt="5"/>
      <dgm:spPr/>
    </dgm:pt>
    <dgm:pt modelId="{FA8657C6-D16E-48EE-B26B-8D57EF3BADFD}" type="pres">
      <dgm:prSet presAssocID="{F12C69AE-A143-4936-88B1-1BB4B7E0D36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F7C9BDF-FCE4-4653-8168-A31C64E28477}" type="pres">
      <dgm:prSet presAssocID="{F12C69AE-A143-4936-88B1-1BB4B7E0D362}" presName="negativeSpace" presStyleCnt="0"/>
      <dgm:spPr/>
    </dgm:pt>
    <dgm:pt modelId="{FF481BEC-178F-4C32-B301-5F45B4717A2A}" type="pres">
      <dgm:prSet presAssocID="{F12C69AE-A143-4936-88B1-1BB4B7E0D362}" presName="childText" presStyleLbl="conFgAcc1" presStyleIdx="0" presStyleCnt="5">
        <dgm:presLayoutVars>
          <dgm:bulletEnabled val="1"/>
        </dgm:presLayoutVars>
      </dgm:prSet>
      <dgm:spPr/>
    </dgm:pt>
    <dgm:pt modelId="{7F733870-8D3C-46FD-A236-F845CC1D42F4}" type="pres">
      <dgm:prSet presAssocID="{501235FA-2BF5-4E2F-A45D-623ADD5F1BEC}" presName="spaceBetweenRectangles" presStyleCnt="0"/>
      <dgm:spPr/>
    </dgm:pt>
    <dgm:pt modelId="{BD59BBFB-18D9-4DAD-A6AD-57DB717B72B3}" type="pres">
      <dgm:prSet presAssocID="{D30BA027-21E5-4CFD-B561-D9DA0E2552FF}" presName="parentLin" presStyleCnt="0"/>
      <dgm:spPr/>
    </dgm:pt>
    <dgm:pt modelId="{89997A02-C0E0-4B24-A53C-7B2F1A01ED93}" type="pres">
      <dgm:prSet presAssocID="{D30BA027-21E5-4CFD-B561-D9DA0E2552FF}" presName="parentLeftMargin" presStyleLbl="node1" presStyleIdx="0" presStyleCnt="5"/>
      <dgm:spPr/>
    </dgm:pt>
    <dgm:pt modelId="{4B5F34F1-CE05-4651-A791-8E3F13868C3B}" type="pres">
      <dgm:prSet presAssocID="{D30BA027-21E5-4CFD-B561-D9DA0E2552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E3651DB-9C8F-446F-AED0-295AEA2C2AE8}" type="pres">
      <dgm:prSet presAssocID="{D30BA027-21E5-4CFD-B561-D9DA0E2552FF}" presName="negativeSpace" presStyleCnt="0"/>
      <dgm:spPr/>
    </dgm:pt>
    <dgm:pt modelId="{1ED4509B-C351-42FA-A7B1-E34C89971932}" type="pres">
      <dgm:prSet presAssocID="{D30BA027-21E5-4CFD-B561-D9DA0E2552FF}" presName="childText" presStyleLbl="conFgAcc1" presStyleIdx="1" presStyleCnt="5">
        <dgm:presLayoutVars>
          <dgm:bulletEnabled val="1"/>
        </dgm:presLayoutVars>
      </dgm:prSet>
      <dgm:spPr/>
    </dgm:pt>
    <dgm:pt modelId="{D7F5A8B6-4934-41F0-B1FF-1DB9392C86E5}" type="pres">
      <dgm:prSet presAssocID="{352102C2-FE02-4A59-99DC-3A103C20D968}" presName="spaceBetweenRectangles" presStyleCnt="0"/>
      <dgm:spPr/>
    </dgm:pt>
    <dgm:pt modelId="{BA4120D4-C47A-4E14-BC48-EF42291E357C}" type="pres">
      <dgm:prSet presAssocID="{D911038A-DDAC-466C-A36F-74962C123E9F}" presName="parentLin" presStyleCnt="0"/>
      <dgm:spPr/>
    </dgm:pt>
    <dgm:pt modelId="{96B6D910-0352-47D0-BFBE-DC35267D6536}" type="pres">
      <dgm:prSet presAssocID="{D911038A-DDAC-466C-A36F-74962C123E9F}" presName="parentLeftMargin" presStyleLbl="node1" presStyleIdx="1" presStyleCnt="5"/>
      <dgm:spPr/>
    </dgm:pt>
    <dgm:pt modelId="{A223EF13-C639-43D7-8DC1-54CE213D818A}" type="pres">
      <dgm:prSet presAssocID="{D911038A-DDAC-466C-A36F-74962C123E9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3F6190B-1AB9-4ED6-95B5-D43E6BC13EF1}" type="pres">
      <dgm:prSet presAssocID="{D911038A-DDAC-466C-A36F-74962C123E9F}" presName="negativeSpace" presStyleCnt="0"/>
      <dgm:spPr/>
    </dgm:pt>
    <dgm:pt modelId="{7D144344-5AE7-496E-B0F1-7B631B6D0927}" type="pres">
      <dgm:prSet presAssocID="{D911038A-DDAC-466C-A36F-74962C123E9F}" presName="childText" presStyleLbl="conFgAcc1" presStyleIdx="2" presStyleCnt="5">
        <dgm:presLayoutVars>
          <dgm:bulletEnabled val="1"/>
        </dgm:presLayoutVars>
      </dgm:prSet>
      <dgm:spPr/>
    </dgm:pt>
    <dgm:pt modelId="{315D403B-B990-417B-9504-99B328DC31C6}" type="pres">
      <dgm:prSet presAssocID="{61B0D834-33E8-4C27-9464-61D10F3C447E}" presName="spaceBetweenRectangles" presStyleCnt="0"/>
      <dgm:spPr/>
    </dgm:pt>
    <dgm:pt modelId="{D37196A2-4868-41D8-93D0-2DE3058D5313}" type="pres">
      <dgm:prSet presAssocID="{6DEFFB1E-D0A1-457C-8DCE-E081DF8D6C31}" presName="parentLin" presStyleCnt="0"/>
      <dgm:spPr/>
    </dgm:pt>
    <dgm:pt modelId="{140EA679-891C-43CB-9409-782C41A24F0B}" type="pres">
      <dgm:prSet presAssocID="{6DEFFB1E-D0A1-457C-8DCE-E081DF8D6C31}" presName="parentLeftMargin" presStyleLbl="node1" presStyleIdx="2" presStyleCnt="5"/>
      <dgm:spPr/>
    </dgm:pt>
    <dgm:pt modelId="{B489D2D1-BDF7-4074-B59A-6F072A6FB099}" type="pres">
      <dgm:prSet presAssocID="{6DEFFB1E-D0A1-457C-8DCE-E081DF8D6C3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CEA7A8A-5083-4592-B2B9-CCBC7889F0CF}" type="pres">
      <dgm:prSet presAssocID="{6DEFFB1E-D0A1-457C-8DCE-E081DF8D6C31}" presName="negativeSpace" presStyleCnt="0"/>
      <dgm:spPr/>
    </dgm:pt>
    <dgm:pt modelId="{C0FD5EAF-F464-4359-B8BF-0BE3424AC2A4}" type="pres">
      <dgm:prSet presAssocID="{6DEFFB1E-D0A1-457C-8DCE-E081DF8D6C31}" presName="childText" presStyleLbl="conFgAcc1" presStyleIdx="3" presStyleCnt="5">
        <dgm:presLayoutVars>
          <dgm:bulletEnabled val="1"/>
        </dgm:presLayoutVars>
      </dgm:prSet>
      <dgm:spPr/>
    </dgm:pt>
    <dgm:pt modelId="{769A8E61-50BF-4747-9D32-958D47C889C7}" type="pres">
      <dgm:prSet presAssocID="{AA7E7C4C-868C-471B-BC82-537DB7712076}" presName="spaceBetweenRectangles" presStyleCnt="0"/>
      <dgm:spPr/>
    </dgm:pt>
    <dgm:pt modelId="{A27B79F1-B95D-4DCB-BC35-E9597B52BD17}" type="pres">
      <dgm:prSet presAssocID="{9C4AB118-1C9A-48DD-A7DE-229000C3EBCC}" presName="parentLin" presStyleCnt="0"/>
      <dgm:spPr/>
    </dgm:pt>
    <dgm:pt modelId="{1746F003-6B1C-47C4-8D48-D935D2B1DB2D}" type="pres">
      <dgm:prSet presAssocID="{9C4AB118-1C9A-48DD-A7DE-229000C3EBCC}" presName="parentLeftMargin" presStyleLbl="node1" presStyleIdx="3" presStyleCnt="5"/>
      <dgm:spPr/>
    </dgm:pt>
    <dgm:pt modelId="{121D8549-9C51-4611-B795-7C0328177D36}" type="pres">
      <dgm:prSet presAssocID="{9C4AB118-1C9A-48DD-A7DE-229000C3EBC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BEBC48C-31B0-4F61-B0B8-C89747AD635D}" type="pres">
      <dgm:prSet presAssocID="{9C4AB118-1C9A-48DD-A7DE-229000C3EBCC}" presName="negativeSpace" presStyleCnt="0"/>
      <dgm:spPr/>
    </dgm:pt>
    <dgm:pt modelId="{57AEFC50-7024-4C23-B0FC-A556FBF17D41}" type="pres">
      <dgm:prSet presAssocID="{9C4AB118-1C9A-48DD-A7DE-229000C3EBC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B11DB0F-306C-4DDE-ADA1-970E5AB92517}" srcId="{C2C98147-5E86-4FD2-8895-1EF390455620}" destId="{6DEFFB1E-D0A1-457C-8DCE-E081DF8D6C31}" srcOrd="3" destOrd="0" parTransId="{BA1FDB2D-9848-4E72-B62A-3EF17C85B894}" sibTransId="{AA7E7C4C-868C-471B-BC82-537DB7712076}"/>
    <dgm:cxn modelId="{1609B411-7C00-490F-B0BD-3CFE88187533}" srcId="{F12C69AE-A143-4936-88B1-1BB4B7E0D362}" destId="{66DD3C18-771A-4082-BDFD-11C14A5B3C58}" srcOrd="0" destOrd="0" parTransId="{29C3363A-A0D2-4F4F-BA72-E256B52FED8A}" sibTransId="{A20850EB-F0BA-43BF-82E9-A8643E3ACAC3}"/>
    <dgm:cxn modelId="{4AC6D319-55BB-4176-8BDD-3988ECA11381}" type="presOf" srcId="{C2C98147-5E86-4FD2-8895-1EF390455620}" destId="{ED1CEE4E-7545-4AC8-846C-00D9A696F741}" srcOrd="0" destOrd="0" presId="urn:microsoft.com/office/officeart/2005/8/layout/list1"/>
    <dgm:cxn modelId="{2A48CE22-DE2C-4DC1-BACD-41021FD1D5A1}" type="presOf" srcId="{66DD3C18-771A-4082-BDFD-11C14A5B3C58}" destId="{FF481BEC-178F-4C32-B301-5F45B4717A2A}" srcOrd="0" destOrd="0" presId="urn:microsoft.com/office/officeart/2005/8/layout/list1"/>
    <dgm:cxn modelId="{09323423-F1E6-4BAB-91FB-84868D493867}" type="presOf" srcId="{AE1A5E99-5BF9-430C-8769-D493706C780D}" destId="{C0FD5EAF-F464-4359-B8BF-0BE3424AC2A4}" srcOrd="0" destOrd="4" presId="urn:microsoft.com/office/officeart/2005/8/layout/list1"/>
    <dgm:cxn modelId="{6004F726-DD75-4E62-974F-9245A0BBC73C}" srcId="{C2C98147-5E86-4FD2-8895-1EF390455620}" destId="{D30BA027-21E5-4CFD-B561-D9DA0E2552FF}" srcOrd="1" destOrd="0" parTransId="{05DC6308-2BF8-4594-8C48-B860A8310E96}" sibTransId="{352102C2-FE02-4A59-99DC-3A103C20D968}"/>
    <dgm:cxn modelId="{36A1A62F-3668-4E97-BD9C-391D127D5F06}" srcId="{C2C98147-5E86-4FD2-8895-1EF390455620}" destId="{F12C69AE-A143-4936-88B1-1BB4B7E0D362}" srcOrd="0" destOrd="0" parTransId="{180ED965-17A0-411F-8CFD-4E7A988B085C}" sibTransId="{501235FA-2BF5-4E2F-A45D-623ADD5F1BEC}"/>
    <dgm:cxn modelId="{828AA234-967F-4977-9F46-653ADE5AE594}" srcId="{D30BA027-21E5-4CFD-B561-D9DA0E2552FF}" destId="{6F92C8B9-77F5-4119-A233-0328E657BF19}" srcOrd="0" destOrd="0" parTransId="{44229D7A-60A4-4743-BF7D-A80DB8BBBEBD}" sibTransId="{772E99FC-5B11-44A2-A768-6343E924E6DD}"/>
    <dgm:cxn modelId="{05967B5D-0DF3-4121-9939-3B64E2365CF5}" type="presOf" srcId="{D911038A-DDAC-466C-A36F-74962C123E9F}" destId="{A223EF13-C639-43D7-8DC1-54CE213D818A}" srcOrd="1" destOrd="0" presId="urn:microsoft.com/office/officeart/2005/8/layout/list1"/>
    <dgm:cxn modelId="{DE37DD5E-FF79-4E31-B857-66D1F5450E8A}" srcId="{C2C98147-5E86-4FD2-8895-1EF390455620}" destId="{D911038A-DDAC-466C-A36F-74962C123E9F}" srcOrd="2" destOrd="0" parTransId="{EC068B61-1215-44A7-A9C7-38DCD6AFE04F}" sibTransId="{61B0D834-33E8-4C27-9464-61D10F3C447E}"/>
    <dgm:cxn modelId="{A7F6CD47-B1FA-4884-B95F-E16E410F6044}" type="presOf" srcId="{6DEFFB1E-D0A1-457C-8DCE-E081DF8D6C31}" destId="{140EA679-891C-43CB-9409-782C41A24F0B}" srcOrd="0" destOrd="0" presId="urn:microsoft.com/office/officeart/2005/8/layout/list1"/>
    <dgm:cxn modelId="{2EE0E747-351F-4A72-A0E5-2BA442396DFD}" srcId="{9C4AB118-1C9A-48DD-A7DE-229000C3EBCC}" destId="{E12737F9-270A-4BF2-9BCF-86C1EBBAB3BF}" srcOrd="1" destOrd="0" parTransId="{AC4AD553-C561-4169-A304-25376CBD4E89}" sibTransId="{12DBA3E0-E96A-4063-A85E-241482216817}"/>
    <dgm:cxn modelId="{C55BA06C-6CD4-4C2D-886C-34F8C5351C42}" srcId="{F790F9EE-B053-4F6D-9C6D-023CA709FD94}" destId="{C534D90F-604C-4B2B-AAFF-211081D25FA8}" srcOrd="1" destOrd="0" parTransId="{78F6CB25-B6E0-4397-BE0F-C50F4F3DF8C8}" sibTransId="{24967B7A-0A1F-4FB5-9899-8E4F5CF23566}"/>
    <dgm:cxn modelId="{719BB96C-8054-464E-BEAD-597AAC02E884}" type="presOf" srcId="{9C4AB118-1C9A-48DD-A7DE-229000C3EBCC}" destId="{1746F003-6B1C-47C4-8D48-D935D2B1DB2D}" srcOrd="0" destOrd="0" presId="urn:microsoft.com/office/officeart/2005/8/layout/list1"/>
    <dgm:cxn modelId="{7A6E0570-6EA9-4249-BD79-1A9ED7361FE4}" type="presOf" srcId="{9E609EE3-F7FA-4FB1-9F81-DB54F38FEB85}" destId="{7D144344-5AE7-496E-B0F1-7B631B6D0927}" srcOrd="0" destOrd="0" presId="urn:microsoft.com/office/officeart/2005/8/layout/list1"/>
    <dgm:cxn modelId="{FE226972-6CEA-4F01-BC14-C0DEA836EA34}" srcId="{C2C98147-5E86-4FD2-8895-1EF390455620}" destId="{9C4AB118-1C9A-48DD-A7DE-229000C3EBCC}" srcOrd="4" destOrd="0" parTransId="{92262187-DFB2-4640-870C-68ECF4E13A2F}" sibTransId="{87EEB0C2-BCDB-42C8-9A4C-7F91B9BE0E50}"/>
    <dgm:cxn modelId="{82E46C7D-A5D0-453E-9CE2-A7EC0AE70B61}" type="presOf" srcId="{F12C69AE-A143-4936-88B1-1BB4B7E0D362}" destId="{FA8657C6-D16E-48EE-B26B-8D57EF3BADFD}" srcOrd="1" destOrd="0" presId="urn:microsoft.com/office/officeart/2005/8/layout/list1"/>
    <dgm:cxn modelId="{62B42D82-3143-47C4-9EE4-7A1BB9897992}" type="presOf" srcId="{D911038A-DDAC-466C-A36F-74962C123E9F}" destId="{96B6D910-0352-47D0-BFBE-DC35267D6536}" srcOrd="0" destOrd="0" presId="urn:microsoft.com/office/officeart/2005/8/layout/list1"/>
    <dgm:cxn modelId="{34D4DB88-C12A-408F-97FC-2E497FD65E5B}" type="presOf" srcId="{39865A13-D8F0-4396-9357-475563FA601B}" destId="{C0FD5EAF-F464-4359-B8BF-0BE3424AC2A4}" srcOrd="0" destOrd="1" presId="urn:microsoft.com/office/officeart/2005/8/layout/list1"/>
    <dgm:cxn modelId="{F3FD018B-0E99-48CB-8E05-3B6DBF81AD91}" type="presOf" srcId="{F12C69AE-A143-4936-88B1-1BB4B7E0D362}" destId="{91BF6BC7-372C-4375-BA6A-5194E3E86DD4}" srcOrd="0" destOrd="0" presId="urn:microsoft.com/office/officeart/2005/8/layout/list1"/>
    <dgm:cxn modelId="{35A66F9F-B153-4D84-8E1E-9491960703B4}" srcId="{9C4AB118-1C9A-48DD-A7DE-229000C3EBCC}" destId="{6889AD02-5866-40E3-AEE5-47911A998EC6}" srcOrd="0" destOrd="0" parTransId="{02883D0F-238A-446A-9191-A3BBEA82E993}" sibTransId="{83E7376F-4619-46E0-9495-E31F60E6FA56}"/>
    <dgm:cxn modelId="{37907A9F-9B43-42E6-AA59-213DFEB81DCB}" type="presOf" srcId="{D30BA027-21E5-4CFD-B561-D9DA0E2552FF}" destId="{89997A02-C0E0-4B24-A53C-7B2F1A01ED93}" srcOrd="0" destOrd="0" presId="urn:microsoft.com/office/officeart/2005/8/layout/list1"/>
    <dgm:cxn modelId="{F0F11CA2-5F0E-4C20-9C2B-76D91A41EB24}" type="presOf" srcId="{C534D90F-604C-4B2B-AAFF-211081D25FA8}" destId="{C0FD5EAF-F464-4359-B8BF-0BE3424AC2A4}" srcOrd="0" destOrd="2" presId="urn:microsoft.com/office/officeart/2005/8/layout/list1"/>
    <dgm:cxn modelId="{DBD60CA3-3286-447B-8330-44B458C5E7AC}" srcId="{F790F9EE-B053-4F6D-9C6D-023CA709FD94}" destId="{39865A13-D8F0-4396-9357-475563FA601B}" srcOrd="0" destOrd="0" parTransId="{EDB5D5D9-1E4D-4EC1-AA94-8D0BEEC5FF6E}" sibTransId="{28E78142-589D-4275-B32A-5988F88C57F5}"/>
    <dgm:cxn modelId="{631798A9-76F4-4901-8B74-92B6D3B09BE2}" srcId="{F790F9EE-B053-4F6D-9C6D-023CA709FD94}" destId="{D5260AE7-2BF4-49EE-9A9B-B09EDE0E516F}" srcOrd="4" destOrd="0" parTransId="{531F3BCF-5742-4EE1-A1B0-7CD6A507743D}" sibTransId="{938ADA3A-319A-4048-921E-E1196FB67675}"/>
    <dgm:cxn modelId="{1AD144AA-51FB-41DA-BFAB-0E95011E1BAF}" type="presOf" srcId="{D30BA027-21E5-4CFD-B561-D9DA0E2552FF}" destId="{4B5F34F1-CE05-4651-A791-8E3F13868C3B}" srcOrd="1" destOrd="0" presId="urn:microsoft.com/office/officeart/2005/8/layout/list1"/>
    <dgm:cxn modelId="{846DCEAF-D386-4F05-8954-A36E38786774}" type="presOf" srcId="{6889AD02-5866-40E3-AEE5-47911A998EC6}" destId="{57AEFC50-7024-4C23-B0FC-A556FBF17D41}" srcOrd="0" destOrd="0" presId="urn:microsoft.com/office/officeart/2005/8/layout/list1"/>
    <dgm:cxn modelId="{7B98F4AF-09B3-4010-88A8-DF5A65FFBEF4}" type="presOf" srcId="{9C4AB118-1C9A-48DD-A7DE-229000C3EBCC}" destId="{121D8549-9C51-4611-B795-7C0328177D36}" srcOrd="1" destOrd="0" presId="urn:microsoft.com/office/officeart/2005/8/layout/list1"/>
    <dgm:cxn modelId="{6BC7A2B0-705D-4994-B4F1-1D7605CB792B}" srcId="{9C4AB118-1C9A-48DD-A7DE-229000C3EBCC}" destId="{793F0E94-D3CC-4780-91AB-2C543E11FE76}" srcOrd="2" destOrd="0" parTransId="{A5B8AB96-2117-49B1-999D-006A16B07770}" sibTransId="{C463AFA3-FCD9-4513-895F-16842140964E}"/>
    <dgm:cxn modelId="{DD2C4DB8-972C-4B80-876C-43EA6651EF37}" type="presOf" srcId="{6F92C8B9-77F5-4119-A233-0328E657BF19}" destId="{1ED4509B-C351-42FA-A7B1-E34C89971932}" srcOrd="0" destOrd="0" presId="urn:microsoft.com/office/officeart/2005/8/layout/list1"/>
    <dgm:cxn modelId="{6FAB78B9-E18B-4E87-8397-4B87515522FF}" type="presOf" srcId="{D5260AE7-2BF4-49EE-9A9B-B09EDE0E516F}" destId="{C0FD5EAF-F464-4359-B8BF-0BE3424AC2A4}" srcOrd="0" destOrd="5" presId="urn:microsoft.com/office/officeart/2005/8/layout/list1"/>
    <dgm:cxn modelId="{06D68ABA-A884-4A44-AFF3-80436D4CC55B}" srcId="{F790F9EE-B053-4F6D-9C6D-023CA709FD94}" destId="{9593E3B6-096D-47E9-AE13-4923EB5356C7}" srcOrd="2" destOrd="0" parTransId="{2435891D-2511-446E-96AA-63EAEFAF1916}" sibTransId="{6E7111EF-47AC-4AE9-909F-3914B73A8B5B}"/>
    <dgm:cxn modelId="{A8C3BCC6-A505-4200-84BA-1BA9666B5459}" type="presOf" srcId="{6DEFFB1E-D0A1-457C-8DCE-E081DF8D6C31}" destId="{B489D2D1-BDF7-4074-B59A-6F072A6FB099}" srcOrd="1" destOrd="0" presId="urn:microsoft.com/office/officeart/2005/8/layout/list1"/>
    <dgm:cxn modelId="{FA81BAC9-94A3-4BD0-8674-0297CD74DD49}" srcId="{6DEFFB1E-D0A1-457C-8DCE-E081DF8D6C31}" destId="{F790F9EE-B053-4F6D-9C6D-023CA709FD94}" srcOrd="0" destOrd="0" parTransId="{4FF5E73E-D58C-47A6-AA88-5F41A8CFDFA1}" sibTransId="{85FA488B-2B9D-4C85-8615-6122E68DC924}"/>
    <dgm:cxn modelId="{86CE93D1-2E5D-48A4-A1A5-74E30D5B8CBC}" srcId="{F790F9EE-B053-4F6D-9C6D-023CA709FD94}" destId="{AE1A5E99-5BF9-430C-8769-D493706C780D}" srcOrd="3" destOrd="0" parTransId="{1FED978E-23D5-48E8-B576-87076353C5F2}" sibTransId="{905268F0-457F-4931-AB68-1DC1F60CA4B5}"/>
    <dgm:cxn modelId="{C11510D2-8123-4B4C-94A2-8F9AF118CE02}" type="presOf" srcId="{E12737F9-270A-4BF2-9BCF-86C1EBBAB3BF}" destId="{57AEFC50-7024-4C23-B0FC-A556FBF17D41}" srcOrd="0" destOrd="1" presId="urn:microsoft.com/office/officeart/2005/8/layout/list1"/>
    <dgm:cxn modelId="{67E0AEE4-E5BA-46EE-B790-1BE07DCDE2AC}" srcId="{D911038A-DDAC-466C-A36F-74962C123E9F}" destId="{9E609EE3-F7FA-4FB1-9F81-DB54F38FEB85}" srcOrd="0" destOrd="0" parTransId="{ED4546D6-A309-4564-8DDC-744E6A59751D}" sibTransId="{845641FF-6BB4-4AAC-81F5-B0868EAF968C}"/>
    <dgm:cxn modelId="{E19055EE-DFCE-437E-AD69-3FCF24F9B171}" type="presOf" srcId="{793F0E94-D3CC-4780-91AB-2C543E11FE76}" destId="{57AEFC50-7024-4C23-B0FC-A556FBF17D41}" srcOrd="0" destOrd="2" presId="urn:microsoft.com/office/officeart/2005/8/layout/list1"/>
    <dgm:cxn modelId="{0307A0F8-7DF4-486D-A090-324BF432F7FB}" type="presOf" srcId="{F790F9EE-B053-4F6D-9C6D-023CA709FD94}" destId="{C0FD5EAF-F464-4359-B8BF-0BE3424AC2A4}" srcOrd="0" destOrd="0" presId="urn:microsoft.com/office/officeart/2005/8/layout/list1"/>
    <dgm:cxn modelId="{8CA798FF-E31E-43B9-9D37-0678B1058B00}" type="presOf" srcId="{9593E3B6-096D-47E9-AE13-4923EB5356C7}" destId="{C0FD5EAF-F464-4359-B8BF-0BE3424AC2A4}" srcOrd="0" destOrd="3" presId="urn:microsoft.com/office/officeart/2005/8/layout/list1"/>
    <dgm:cxn modelId="{AE3028EA-4673-48A8-9DA2-BBA31DA2608C}" type="presParOf" srcId="{ED1CEE4E-7545-4AC8-846C-00D9A696F741}" destId="{53A4B7B1-7938-4691-9032-1C209CFE5105}" srcOrd="0" destOrd="0" presId="urn:microsoft.com/office/officeart/2005/8/layout/list1"/>
    <dgm:cxn modelId="{E550975A-0BF2-4CC1-B265-DC0126A120E1}" type="presParOf" srcId="{53A4B7B1-7938-4691-9032-1C209CFE5105}" destId="{91BF6BC7-372C-4375-BA6A-5194E3E86DD4}" srcOrd="0" destOrd="0" presId="urn:microsoft.com/office/officeart/2005/8/layout/list1"/>
    <dgm:cxn modelId="{DE55ADC5-4A17-4363-BF33-9667CAB97DC6}" type="presParOf" srcId="{53A4B7B1-7938-4691-9032-1C209CFE5105}" destId="{FA8657C6-D16E-48EE-B26B-8D57EF3BADFD}" srcOrd="1" destOrd="0" presId="urn:microsoft.com/office/officeart/2005/8/layout/list1"/>
    <dgm:cxn modelId="{FF214ADA-154E-43FC-8D62-8E752C764265}" type="presParOf" srcId="{ED1CEE4E-7545-4AC8-846C-00D9A696F741}" destId="{9F7C9BDF-FCE4-4653-8168-A31C64E28477}" srcOrd="1" destOrd="0" presId="urn:microsoft.com/office/officeart/2005/8/layout/list1"/>
    <dgm:cxn modelId="{313D0958-911C-4792-8468-9CF8E8E342C1}" type="presParOf" srcId="{ED1CEE4E-7545-4AC8-846C-00D9A696F741}" destId="{FF481BEC-178F-4C32-B301-5F45B4717A2A}" srcOrd="2" destOrd="0" presId="urn:microsoft.com/office/officeart/2005/8/layout/list1"/>
    <dgm:cxn modelId="{AE28AF17-09F7-4C23-8DDD-1AFA8A7EAFA2}" type="presParOf" srcId="{ED1CEE4E-7545-4AC8-846C-00D9A696F741}" destId="{7F733870-8D3C-46FD-A236-F845CC1D42F4}" srcOrd="3" destOrd="0" presId="urn:microsoft.com/office/officeart/2005/8/layout/list1"/>
    <dgm:cxn modelId="{1F697FBF-10C8-44FC-A723-A3B0E9883021}" type="presParOf" srcId="{ED1CEE4E-7545-4AC8-846C-00D9A696F741}" destId="{BD59BBFB-18D9-4DAD-A6AD-57DB717B72B3}" srcOrd="4" destOrd="0" presId="urn:microsoft.com/office/officeart/2005/8/layout/list1"/>
    <dgm:cxn modelId="{2BC17D3E-FF1E-41BD-A4B8-BF5962E57592}" type="presParOf" srcId="{BD59BBFB-18D9-4DAD-A6AD-57DB717B72B3}" destId="{89997A02-C0E0-4B24-A53C-7B2F1A01ED93}" srcOrd="0" destOrd="0" presId="urn:microsoft.com/office/officeart/2005/8/layout/list1"/>
    <dgm:cxn modelId="{440884E8-3D2E-494F-836D-7D622D35FAF4}" type="presParOf" srcId="{BD59BBFB-18D9-4DAD-A6AD-57DB717B72B3}" destId="{4B5F34F1-CE05-4651-A791-8E3F13868C3B}" srcOrd="1" destOrd="0" presId="urn:microsoft.com/office/officeart/2005/8/layout/list1"/>
    <dgm:cxn modelId="{03C4859D-E67D-471F-8C3C-3C38E3C3FCCD}" type="presParOf" srcId="{ED1CEE4E-7545-4AC8-846C-00D9A696F741}" destId="{FE3651DB-9C8F-446F-AED0-295AEA2C2AE8}" srcOrd="5" destOrd="0" presId="urn:microsoft.com/office/officeart/2005/8/layout/list1"/>
    <dgm:cxn modelId="{85208DD5-B3FA-40B7-B297-B69682BAE236}" type="presParOf" srcId="{ED1CEE4E-7545-4AC8-846C-00D9A696F741}" destId="{1ED4509B-C351-42FA-A7B1-E34C89971932}" srcOrd="6" destOrd="0" presId="urn:microsoft.com/office/officeart/2005/8/layout/list1"/>
    <dgm:cxn modelId="{A61869FD-29A8-4D37-B105-234FD4597C5D}" type="presParOf" srcId="{ED1CEE4E-7545-4AC8-846C-00D9A696F741}" destId="{D7F5A8B6-4934-41F0-B1FF-1DB9392C86E5}" srcOrd="7" destOrd="0" presId="urn:microsoft.com/office/officeart/2005/8/layout/list1"/>
    <dgm:cxn modelId="{FED075DA-E3C8-4DF0-869F-2EBCA6AD214D}" type="presParOf" srcId="{ED1CEE4E-7545-4AC8-846C-00D9A696F741}" destId="{BA4120D4-C47A-4E14-BC48-EF42291E357C}" srcOrd="8" destOrd="0" presId="urn:microsoft.com/office/officeart/2005/8/layout/list1"/>
    <dgm:cxn modelId="{7806FE90-F720-4636-B72C-A365762A9926}" type="presParOf" srcId="{BA4120D4-C47A-4E14-BC48-EF42291E357C}" destId="{96B6D910-0352-47D0-BFBE-DC35267D6536}" srcOrd="0" destOrd="0" presId="urn:microsoft.com/office/officeart/2005/8/layout/list1"/>
    <dgm:cxn modelId="{26690100-F398-455F-8189-6F6EEEA2EA55}" type="presParOf" srcId="{BA4120D4-C47A-4E14-BC48-EF42291E357C}" destId="{A223EF13-C639-43D7-8DC1-54CE213D818A}" srcOrd="1" destOrd="0" presId="urn:microsoft.com/office/officeart/2005/8/layout/list1"/>
    <dgm:cxn modelId="{5C085FBA-D281-4100-A0BF-EEBB8338A378}" type="presParOf" srcId="{ED1CEE4E-7545-4AC8-846C-00D9A696F741}" destId="{53F6190B-1AB9-4ED6-95B5-D43E6BC13EF1}" srcOrd="9" destOrd="0" presId="urn:microsoft.com/office/officeart/2005/8/layout/list1"/>
    <dgm:cxn modelId="{B94D6FAF-5F19-473A-89EA-6CE9ADDBDCAE}" type="presParOf" srcId="{ED1CEE4E-7545-4AC8-846C-00D9A696F741}" destId="{7D144344-5AE7-496E-B0F1-7B631B6D0927}" srcOrd="10" destOrd="0" presId="urn:microsoft.com/office/officeart/2005/8/layout/list1"/>
    <dgm:cxn modelId="{11C6C477-DBEC-426D-8AEB-84A2C27BF976}" type="presParOf" srcId="{ED1CEE4E-7545-4AC8-846C-00D9A696F741}" destId="{315D403B-B990-417B-9504-99B328DC31C6}" srcOrd="11" destOrd="0" presId="urn:microsoft.com/office/officeart/2005/8/layout/list1"/>
    <dgm:cxn modelId="{397EFB1C-E55F-4A28-AA8D-0BEC2A2986FD}" type="presParOf" srcId="{ED1CEE4E-7545-4AC8-846C-00D9A696F741}" destId="{D37196A2-4868-41D8-93D0-2DE3058D5313}" srcOrd="12" destOrd="0" presId="urn:microsoft.com/office/officeart/2005/8/layout/list1"/>
    <dgm:cxn modelId="{1DDE64A5-8E25-400D-A4EA-9107559C93F7}" type="presParOf" srcId="{D37196A2-4868-41D8-93D0-2DE3058D5313}" destId="{140EA679-891C-43CB-9409-782C41A24F0B}" srcOrd="0" destOrd="0" presId="urn:microsoft.com/office/officeart/2005/8/layout/list1"/>
    <dgm:cxn modelId="{AD12CC17-6B89-41D3-B010-AFABB398BD22}" type="presParOf" srcId="{D37196A2-4868-41D8-93D0-2DE3058D5313}" destId="{B489D2D1-BDF7-4074-B59A-6F072A6FB099}" srcOrd="1" destOrd="0" presId="urn:microsoft.com/office/officeart/2005/8/layout/list1"/>
    <dgm:cxn modelId="{FA876EDE-1155-43D9-AA80-1B5B9B4F3A22}" type="presParOf" srcId="{ED1CEE4E-7545-4AC8-846C-00D9A696F741}" destId="{5CEA7A8A-5083-4592-B2B9-CCBC7889F0CF}" srcOrd="13" destOrd="0" presId="urn:microsoft.com/office/officeart/2005/8/layout/list1"/>
    <dgm:cxn modelId="{517B0DA8-581F-495E-89D8-2EBB15A69668}" type="presParOf" srcId="{ED1CEE4E-7545-4AC8-846C-00D9A696F741}" destId="{C0FD5EAF-F464-4359-B8BF-0BE3424AC2A4}" srcOrd="14" destOrd="0" presId="urn:microsoft.com/office/officeart/2005/8/layout/list1"/>
    <dgm:cxn modelId="{8F7B6340-879E-488E-9ECF-379574717A67}" type="presParOf" srcId="{ED1CEE4E-7545-4AC8-846C-00D9A696F741}" destId="{769A8E61-50BF-4747-9D32-958D47C889C7}" srcOrd="15" destOrd="0" presId="urn:microsoft.com/office/officeart/2005/8/layout/list1"/>
    <dgm:cxn modelId="{65C55B7E-C6F8-4C6E-8BC7-332B2695C4EC}" type="presParOf" srcId="{ED1CEE4E-7545-4AC8-846C-00D9A696F741}" destId="{A27B79F1-B95D-4DCB-BC35-E9597B52BD17}" srcOrd="16" destOrd="0" presId="urn:microsoft.com/office/officeart/2005/8/layout/list1"/>
    <dgm:cxn modelId="{20F58610-0510-43DF-8918-02D608472E23}" type="presParOf" srcId="{A27B79F1-B95D-4DCB-BC35-E9597B52BD17}" destId="{1746F003-6B1C-47C4-8D48-D935D2B1DB2D}" srcOrd="0" destOrd="0" presId="urn:microsoft.com/office/officeart/2005/8/layout/list1"/>
    <dgm:cxn modelId="{28553AF1-9AF2-405E-A2BA-0067DC5B0C8E}" type="presParOf" srcId="{A27B79F1-B95D-4DCB-BC35-E9597B52BD17}" destId="{121D8549-9C51-4611-B795-7C0328177D36}" srcOrd="1" destOrd="0" presId="urn:microsoft.com/office/officeart/2005/8/layout/list1"/>
    <dgm:cxn modelId="{E383DA64-62B8-4B82-9E8A-3AD5FD7BEB81}" type="presParOf" srcId="{ED1CEE4E-7545-4AC8-846C-00D9A696F741}" destId="{EBEBC48C-31B0-4F61-B0B8-C89747AD635D}" srcOrd="17" destOrd="0" presId="urn:microsoft.com/office/officeart/2005/8/layout/list1"/>
    <dgm:cxn modelId="{2CB49C1D-18C5-48F7-9A00-5B87217CD337}" type="presParOf" srcId="{ED1CEE4E-7545-4AC8-846C-00D9A696F741}" destId="{57AEFC50-7024-4C23-B0FC-A556FBF17D4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028CE5-3955-4E30-BBCC-9A6FA33E24F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ADA2C1E-AC99-4D30-ACCF-650909992E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Indications for Anti-Obesity Medications</a:t>
          </a:r>
        </a:p>
      </dgm:t>
    </dgm:pt>
    <dgm:pt modelId="{9852FCB5-D3B2-49E0-8463-AB156627B75B}" type="parTrans" cxnId="{87D46EC9-D3A5-4647-A9F4-6FE784B508BC}">
      <dgm:prSet/>
      <dgm:spPr/>
      <dgm:t>
        <a:bodyPr/>
        <a:lstStyle/>
        <a:p>
          <a:endParaRPr lang="en-US"/>
        </a:p>
      </dgm:t>
    </dgm:pt>
    <dgm:pt modelId="{FD10A0D4-CF02-47BF-BFCE-C166E81575B0}" type="sibTrans" cxnId="{87D46EC9-D3A5-4647-A9F4-6FE784B508BC}">
      <dgm:prSet/>
      <dgm:spPr/>
      <dgm:t>
        <a:bodyPr/>
        <a:lstStyle/>
        <a:p>
          <a:endParaRPr lang="en-US"/>
        </a:p>
      </dgm:t>
    </dgm:pt>
    <dgm:pt modelId="{DB248962-B1CE-4BAD-8E9F-E775EA3FED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BMI of 27 kg/m2 or greater with adiposity related co-morbidity (HTN, HLD/Dyslipidemia (including HDL&lt;50 females, &lt;40 males), CAD, DM2, OSA, symptomatic arthritis of lower extremities, or GERD)</a:t>
          </a:r>
        </a:p>
      </dgm:t>
    </dgm:pt>
    <dgm:pt modelId="{0C34F7D6-9C3F-4106-9817-5DCB4826F3F3}" type="parTrans" cxnId="{765D298D-215D-4740-8CD2-A436FFC88DAF}">
      <dgm:prSet/>
      <dgm:spPr/>
      <dgm:t>
        <a:bodyPr/>
        <a:lstStyle/>
        <a:p>
          <a:endParaRPr lang="en-US"/>
        </a:p>
      </dgm:t>
    </dgm:pt>
    <dgm:pt modelId="{88464E7F-A378-4A09-ACDA-91A8ABC90248}" type="sibTrans" cxnId="{765D298D-215D-4740-8CD2-A436FFC88DAF}">
      <dgm:prSet/>
      <dgm:spPr/>
      <dgm:t>
        <a:bodyPr/>
        <a:lstStyle/>
        <a:p>
          <a:endParaRPr lang="en-US"/>
        </a:p>
      </dgm:t>
    </dgm:pt>
    <dgm:pt modelId="{98109E9B-96F7-4003-B0E3-56F9A5C590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BMI of 30 kg/m2 or greater</a:t>
          </a:r>
        </a:p>
      </dgm:t>
    </dgm:pt>
    <dgm:pt modelId="{C9596599-56F3-4B77-8D3D-48955DB8F5BB}" type="parTrans" cxnId="{BCF0DBFF-787F-458A-AFEC-0C1A4831FF37}">
      <dgm:prSet/>
      <dgm:spPr/>
      <dgm:t>
        <a:bodyPr/>
        <a:lstStyle/>
        <a:p>
          <a:endParaRPr lang="en-US"/>
        </a:p>
      </dgm:t>
    </dgm:pt>
    <dgm:pt modelId="{5D3F31B3-D753-443C-87BC-20208AB8C851}" type="sibTrans" cxnId="{BCF0DBFF-787F-458A-AFEC-0C1A4831FF37}">
      <dgm:prSet/>
      <dgm:spPr/>
      <dgm:t>
        <a:bodyPr/>
        <a:lstStyle/>
        <a:p>
          <a:endParaRPr lang="en-US"/>
        </a:p>
      </dgm:t>
    </dgm:pt>
    <dgm:pt modelId="{C4F39EE0-9642-4D83-BE04-62579BC3BD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 used to “kick start” weight loss</a:t>
          </a:r>
        </a:p>
      </dgm:t>
    </dgm:pt>
    <dgm:pt modelId="{A24AF305-4CDC-4880-AC09-A21D8D157151}" type="parTrans" cxnId="{C0EAB30A-EAFB-4ADD-8669-3B88D60898F4}">
      <dgm:prSet/>
      <dgm:spPr/>
      <dgm:t>
        <a:bodyPr/>
        <a:lstStyle/>
        <a:p>
          <a:endParaRPr lang="en-US"/>
        </a:p>
      </dgm:t>
    </dgm:pt>
    <dgm:pt modelId="{094C1967-AF47-4EEE-8981-2967E5444500}" type="sibTrans" cxnId="{C0EAB30A-EAFB-4ADD-8669-3B88D60898F4}">
      <dgm:prSet/>
      <dgm:spPr/>
      <dgm:t>
        <a:bodyPr/>
        <a:lstStyle/>
        <a:p>
          <a:endParaRPr lang="en-US"/>
        </a:p>
      </dgm:t>
    </dgm:pt>
    <dgm:pt modelId="{53BBE9C6-F126-4DBA-8833-554BB6DE46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Obesity is considered to be a chronic disease that requires chronic treatment and when treatment is stopped, regain is likely</a:t>
          </a:r>
        </a:p>
      </dgm:t>
    </dgm:pt>
    <dgm:pt modelId="{ADE2B13C-A3A5-4DCF-B18D-4A454C5847B3}" type="parTrans" cxnId="{9CE9F11F-CCC2-4F04-B317-1FB1D6DA2197}">
      <dgm:prSet/>
      <dgm:spPr/>
      <dgm:t>
        <a:bodyPr/>
        <a:lstStyle/>
        <a:p>
          <a:endParaRPr lang="en-US"/>
        </a:p>
      </dgm:t>
    </dgm:pt>
    <dgm:pt modelId="{805DE78C-1969-42E2-B78B-52A4744C5DF5}" type="sibTrans" cxnId="{9CE9F11F-CCC2-4F04-B317-1FB1D6DA2197}">
      <dgm:prSet/>
      <dgm:spPr/>
      <dgm:t>
        <a:bodyPr/>
        <a:lstStyle/>
        <a:p>
          <a:endParaRPr lang="en-US"/>
        </a:p>
      </dgm:t>
    </dgm:pt>
    <dgm:pt modelId="{7249248F-A39E-49A6-82B1-F71946C659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Used </a:t>
          </a:r>
          <a:r>
            <a:rPr lang="en-US" b="1"/>
            <a:t>in combination </a:t>
          </a:r>
          <a:r>
            <a:rPr lang="en-US"/>
            <a:t>with dietary changes, behavioral changes, and exercise</a:t>
          </a:r>
        </a:p>
      </dgm:t>
    </dgm:pt>
    <dgm:pt modelId="{1660F0E8-1C8C-44AB-AD89-D5292D0EB9AD}" type="parTrans" cxnId="{08F7C63F-DB04-4F08-8EDF-E27D4ED8B691}">
      <dgm:prSet/>
      <dgm:spPr/>
      <dgm:t>
        <a:bodyPr/>
        <a:lstStyle/>
        <a:p>
          <a:endParaRPr lang="en-US"/>
        </a:p>
      </dgm:t>
    </dgm:pt>
    <dgm:pt modelId="{CFFB3DD9-8E1F-47ED-A96F-8F9F5166847C}" type="sibTrans" cxnId="{08F7C63F-DB04-4F08-8EDF-E27D4ED8B691}">
      <dgm:prSet/>
      <dgm:spPr/>
      <dgm:t>
        <a:bodyPr/>
        <a:lstStyle/>
        <a:p>
          <a:endParaRPr lang="en-US"/>
        </a:p>
      </dgm:t>
    </dgm:pt>
    <dgm:pt modelId="{0C38E4BF-69F8-4E26-8B01-437CA3E55B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Anti-Obesity Medications are contraindicated in pregnancy and when breastfeeding</a:t>
          </a:r>
        </a:p>
      </dgm:t>
    </dgm:pt>
    <dgm:pt modelId="{7AB84F76-B2BB-4BF9-B946-7CA1C10296F1}" type="parTrans" cxnId="{27E296CA-8E7A-4195-B7EA-583A7E2F8B37}">
      <dgm:prSet/>
      <dgm:spPr/>
      <dgm:t>
        <a:bodyPr/>
        <a:lstStyle/>
        <a:p>
          <a:endParaRPr lang="en-US"/>
        </a:p>
      </dgm:t>
    </dgm:pt>
    <dgm:pt modelId="{BF466B04-0B87-46EE-93C9-B7C0BD3967E0}" type="sibTrans" cxnId="{27E296CA-8E7A-4195-B7EA-583A7E2F8B37}">
      <dgm:prSet/>
      <dgm:spPr/>
      <dgm:t>
        <a:bodyPr/>
        <a:lstStyle/>
        <a:p>
          <a:endParaRPr lang="en-US"/>
        </a:p>
      </dgm:t>
    </dgm:pt>
    <dgm:pt modelId="{A0644DCE-B72F-4C6E-AFD6-47920134B3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Delay initiating pharmacotherapy when patients have active eating disorders or drug/alcohol abuse</a:t>
          </a:r>
        </a:p>
      </dgm:t>
    </dgm:pt>
    <dgm:pt modelId="{3F336826-8685-4262-93B8-43A48C208103}" type="parTrans" cxnId="{713F4CE0-AF8F-4603-B992-4DE572949126}">
      <dgm:prSet/>
      <dgm:spPr/>
      <dgm:t>
        <a:bodyPr/>
        <a:lstStyle/>
        <a:p>
          <a:endParaRPr lang="en-US"/>
        </a:p>
      </dgm:t>
    </dgm:pt>
    <dgm:pt modelId="{58848B32-C8E7-4DEC-B7D0-738FBECFAA87}" type="sibTrans" cxnId="{713F4CE0-AF8F-4603-B992-4DE572949126}">
      <dgm:prSet/>
      <dgm:spPr/>
      <dgm:t>
        <a:bodyPr/>
        <a:lstStyle/>
        <a:p>
          <a:endParaRPr lang="en-US"/>
        </a:p>
      </dgm:t>
    </dgm:pt>
    <dgm:pt modelId="{C72B761F-46FF-4209-B7CC-4DB17ACA8BBD}" type="pres">
      <dgm:prSet presAssocID="{59028CE5-3955-4E30-BBCC-9A6FA33E24F0}" presName="root" presStyleCnt="0">
        <dgm:presLayoutVars>
          <dgm:dir/>
          <dgm:resizeHandles val="exact"/>
        </dgm:presLayoutVars>
      </dgm:prSet>
      <dgm:spPr/>
    </dgm:pt>
    <dgm:pt modelId="{642C02D0-D9CE-40EF-A9C5-8CEEA889225B}" type="pres">
      <dgm:prSet presAssocID="{CADA2C1E-AC99-4D30-ACCF-650909992E72}" presName="compNode" presStyleCnt="0"/>
      <dgm:spPr/>
    </dgm:pt>
    <dgm:pt modelId="{5498D1C9-A68F-4E7B-A863-43CF2F3E62AE}" type="pres">
      <dgm:prSet presAssocID="{CADA2C1E-AC99-4D30-ACCF-650909992E72}" presName="bgRect" presStyleLbl="bgShp" presStyleIdx="0" presStyleCnt="4"/>
      <dgm:spPr/>
    </dgm:pt>
    <dgm:pt modelId="{1888615B-1BB1-4838-BE83-54C368F9F306}" type="pres">
      <dgm:prSet presAssocID="{CADA2C1E-AC99-4D30-ACCF-650909992E7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508DEEEA-3119-4C9F-8CBE-E04A6D91A1B6}" type="pres">
      <dgm:prSet presAssocID="{CADA2C1E-AC99-4D30-ACCF-650909992E72}" presName="spaceRect" presStyleCnt="0"/>
      <dgm:spPr/>
    </dgm:pt>
    <dgm:pt modelId="{B99D4FAC-D9AF-4B94-93EA-AFAEA915CE72}" type="pres">
      <dgm:prSet presAssocID="{CADA2C1E-AC99-4D30-ACCF-650909992E72}" presName="parTx" presStyleLbl="revTx" presStyleIdx="0" presStyleCnt="6">
        <dgm:presLayoutVars>
          <dgm:chMax val="0"/>
          <dgm:chPref val="0"/>
        </dgm:presLayoutVars>
      </dgm:prSet>
      <dgm:spPr/>
    </dgm:pt>
    <dgm:pt modelId="{4036FAE0-86F0-409C-9522-018F2A109C30}" type="pres">
      <dgm:prSet presAssocID="{CADA2C1E-AC99-4D30-ACCF-650909992E72}" presName="desTx" presStyleLbl="revTx" presStyleIdx="1" presStyleCnt="6">
        <dgm:presLayoutVars/>
      </dgm:prSet>
      <dgm:spPr/>
    </dgm:pt>
    <dgm:pt modelId="{54180CAF-5510-4717-95E7-E6EC22CC406F}" type="pres">
      <dgm:prSet presAssocID="{FD10A0D4-CF02-47BF-BFCE-C166E81575B0}" presName="sibTrans" presStyleCnt="0"/>
      <dgm:spPr/>
    </dgm:pt>
    <dgm:pt modelId="{4E5348E6-9282-43F7-BC7F-3500FF108EC9}" type="pres">
      <dgm:prSet presAssocID="{C4F39EE0-9642-4D83-BE04-62579BC3BD3D}" presName="compNode" presStyleCnt="0"/>
      <dgm:spPr/>
    </dgm:pt>
    <dgm:pt modelId="{A51E2F79-92DB-4E41-9361-1B82967C2CA2}" type="pres">
      <dgm:prSet presAssocID="{C4F39EE0-9642-4D83-BE04-62579BC3BD3D}" presName="bgRect" presStyleLbl="bgShp" presStyleIdx="1" presStyleCnt="4"/>
      <dgm:spPr/>
    </dgm:pt>
    <dgm:pt modelId="{6E754BC8-C585-4508-BBE8-C93652D6AB8B}" type="pres">
      <dgm:prSet presAssocID="{C4F39EE0-9642-4D83-BE04-62579BC3BD3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14FD987C-7AE8-46B0-BE1F-2EDBFA2F0840}" type="pres">
      <dgm:prSet presAssocID="{C4F39EE0-9642-4D83-BE04-62579BC3BD3D}" presName="spaceRect" presStyleCnt="0"/>
      <dgm:spPr/>
    </dgm:pt>
    <dgm:pt modelId="{343ECEE0-3A1D-46C7-B53C-153D1DABA739}" type="pres">
      <dgm:prSet presAssocID="{C4F39EE0-9642-4D83-BE04-62579BC3BD3D}" presName="parTx" presStyleLbl="revTx" presStyleIdx="2" presStyleCnt="6">
        <dgm:presLayoutVars>
          <dgm:chMax val="0"/>
          <dgm:chPref val="0"/>
        </dgm:presLayoutVars>
      </dgm:prSet>
      <dgm:spPr/>
    </dgm:pt>
    <dgm:pt modelId="{BD5DF21D-F52D-481E-863F-D0F5BED560A5}" type="pres">
      <dgm:prSet presAssocID="{C4F39EE0-9642-4D83-BE04-62579BC3BD3D}" presName="desTx" presStyleLbl="revTx" presStyleIdx="3" presStyleCnt="6">
        <dgm:presLayoutVars/>
      </dgm:prSet>
      <dgm:spPr/>
    </dgm:pt>
    <dgm:pt modelId="{5390226D-0BAC-44BD-BF01-1E5B8DA729A6}" type="pres">
      <dgm:prSet presAssocID="{094C1967-AF47-4EEE-8981-2967E5444500}" presName="sibTrans" presStyleCnt="0"/>
      <dgm:spPr/>
    </dgm:pt>
    <dgm:pt modelId="{AAD642AD-0072-44F6-B726-C49FAE8B12F1}" type="pres">
      <dgm:prSet presAssocID="{0C38E4BF-69F8-4E26-8B01-437CA3E55B0D}" presName="compNode" presStyleCnt="0"/>
      <dgm:spPr/>
    </dgm:pt>
    <dgm:pt modelId="{E8FEFD73-BE1C-40FB-9EA3-E770B9F1EAD9}" type="pres">
      <dgm:prSet presAssocID="{0C38E4BF-69F8-4E26-8B01-437CA3E55B0D}" presName="bgRect" presStyleLbl="bgShp" presStyleIdx="2" presStyleCnt="4"/>
      <dgm:spPr/>
    </dgm:pt>
    <dgm:pt modelId="{15F9809D-75AB-4E08-9DDC-3ADDA8BE96C3}" type="pres">
      <dgm:prSet presAssocID="{0C38E4BF-69F8-4E26-8B01-437CA3E55B0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 bottle"/>
        </a:ext>
      </dgm:extLst>
    </dgm:pt>
    <dgm:pt modelId="{9CDEB17F-AAE0-4CA3-A94F-3AF678B3331B}" type="pres">
      <dgm:prSet presAssocID="{0C38E4BF-69F8-4E26-8B01-437CA3E55B0D}" presName="spaceRect" presStyleCnt="0"/>
      <dgm:spPr/>
    </dgm:pt>
    <dgm:pt modelId="{E5218ADC-8FEC-4FCF-8C5A-AADB2789BE98}" type="pres">
      <dgm:prSet presAssocID="{0C38E4BF-69F8-4E26-8B01-437CA3E55B0D}" presName="parTx" presStyleLbl="revTx" presStyleIdx="4" presStyleCnt="6">
        <dgm:presLayoutVars>
          <dgm:chMax val="0"/>
          <dgm:chPref val="0"/>
        </dgm:presLayoutVars>
      </dgm:prSet>
      <dgm:spPr/>
    </dgm:pt>
    <dgm:pt modelId="{17A39AFA-5189-4A85-A32B-B60A111D3941}" type="pres">
      <dgm:prSet presAssocID="{BF466B04-0B87-46EE-93C9-B7C0BD3967E0}" presName="sibTrans" presStyleCnt="0"/>
      <dgm:spPr/>
    </dgm:pt>
    <dgm:pt modelId="{158AFBC0-EEDA-466F-89AF-6769C1D53020}" type="pres">
      <dgm:prSet presAssocID="{A0644DCE-B72F-4C6E-AFD6-47920134B350}" presName="compNode" presStyleCnt="0"/>
      <dgm:spPr/>
    </dgm:pt>
    <dgm:pt modelId="{ACA50F72-82EE-41D7-845D-19AFA248669C}" type="pres">
      <dgm:prSet presAssocID="{A0644DCE-B72F-4C6E-AFD6-47920134B350}" presName="bgRect" presStyleLbl="bgShp" presStyleIdx="3" presStyleCnt="4"/>
      <dgm:spPr/>
    </dgm:pt>
    <dgm:pt modelId="{ED21C35B-44A1-4E1A-9FE4-87BFE871E85B}" type="pres">
      <dgm:prSet presAssocID="{A0644DCE-B72F-4C6E-AFD6-47920134B35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ttle"/>
        </a:ext>
      </dgm:extLst>
    </dgm:pt>
    <dgm:pt modelId="{F49C5AE4-E4E0-45E3-8676-5EEA599E27E7}" type="pres">
      <dgm:prSet presAssocID="{A0644DCE-B72F-4C6E-AFD6-47920134B350}" presName="spaceRect" presStyleCnt="0"/>
      <dgm:spPr/>
    </dgm:pt>
    <dgm:pt modelId="{33CDEC5B-9B62-42E8-9A5B-B429CC024470}" type="pres">
      <dgm:prSet presAssocID="{A0644DCE-B72F-4C6E-AFD6-47920134B35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0EAB30A-EAFB-4ADD-8669-3B88D60898F4}" srcId="{59028CE5-3955-4E30-BBCC-9A6FA33E24F0}" destId="{C4F39EE0-9642-4D83-BE04-62579BC3BD3D}" srcOrd="1" destOrd="0" parTransId="{A24AF305-4CDC-4880-AC09-A21D8D157151}" sibTransId="{094C1967-AF47-4EEE-8981-2967E5444500}"/>
    <dgm:cxn modelId="{9CE9F11F-CCC2-4F04-B317-1FB1D6DA2197}" srcId="{C4F39EE0-9642-4D83-BE04-62579BC3BD3D}" destId="{53BBE9C6-F126-4DBA-8833-554BB6DE467B}" srcOrd="0" destOrd="0" parTransId="{ADE2B13C-A3A5-4DCF-B18D-4A454C5847B3}" sibTransId="{805DE78C-1969-42E2-B78B-52A4744C5DF5}"/>
    <dgm:cxn modelId="{AA0FA326-1ECF-441F-B6A3-7409F55D60F6}" type="presOf" srcId="{98109E9B-96F7-4003-B0E3-56F9A5C590F7}" destId="{4036FAE0-86F0-409C-9522-018F2A109C30}" srcOrd="0" destOrd="1" presId="urn:microsoft.com/office/officeart/2018/2/layout/IconVerticalSolidList"/>
    <dgm:cxn modelId="{AC75A33B-C66A-420D-B6FA-24525FA2DD54}" type="presOf" srcId="{0C38E4BF-69F8-4E26-8B01-437CA3E55B0D}" destId="{E5218ADC-8FEC-4FCF-8C5A-AADB2789BE98}" srcOrd="0" destOrd="0" presId="urn:microsoft.com/office/officeart/2018/2/layout/IconVerticalSolidList"/>
    <dgm:cxn modelId="{08F7C63F-DB04-4F08-8EDF-E27D4ED8B691}" srcId="{C4F39EE0-9642-4D83-BE04-62579BC3BD3D}" destId="{7249248F-A39E-49A6-82B1-F71946C659CB}" srcOrd="1" destOrd="0" parTransId="{1660F0E8-1C8C-44AB-AD89-D5292D0EB9AD}" sibTransId="{CFFB3DD9-8E1F-47ED-A96F-8F9F5166847C}"/>
    <dgm:cxn modelId="{B6D5BC69-002C-4657-BC65-2B9EF8510A66}" type="presOf" srcId="{59028CE5-3955-4E30-BBCC-9A6FA33E24F0}" destId="{C72B761F-46FF-4209-B7CC-4DB17ACA8BBD}" srcOrd="0" destOrd="0" presId="urn:microsoft.com/office/officeart/2018/2/layout/IconVerticalSolidList"/>
    <dgm:cxn modelId="{964FFD89-BB4E-46B8-80D4-31D75BF9158F}" type="presOf" srcId="{7249248F-A39E-49A6-82B1-F71946C659CB}" destId="{BD5DF21D-F52D-481E-863F-D0F5BED560A5}" srcOrd="0" destOrd="1" presId="urn:microsoft.com/office/officeart/2018/2/layout/IconVerticalSolidList"/>
    <dgm:cxn modelId="{765D298D-215D-4740-8CD2-A436FFC88DAF}" srcId="{CADA2C1E-AC99-4D30-ACCF-650909992E72}" destId="{DB248962-B1CE-4BAD-8E9F-E775EA3FED6E}" srcOrd="0" destOrd="0" parTransId="{0C34F7D6-9C3F-4106-9817-5DCB4826F3F3}" sibTransId="{88464E7F-A378-4A09-ACDA-91A8ABC90248}"/>
    <dgm:cxn modelId="{62B7578F-D7FF-48A3-B0C1-7516B0F28887}" type="presOf" srcId="{A0644DCE-B72F-4C6E-AFD6-47920134B350}" destId="{33CDEC5B-9B62-42E8-9A5B-B429CC024470}" srcOrd="0" destOrd="0" presId="urn:microsoft.com/office/officeart/2018/2/layout/IconVerticalSolidList"/>
    <dgm:cxn modelId="{C939F5A9-FFF9-4CD5-8CEB-2A66516647BF}" type="presOf" srcId="{DB248962-B1CE-4BAD-8E9F-E775EA3FED6E}" destId="{4036FAE0-86F0-409C-9522-018F2A109C30}" srcOrd="0" destOrd="0" presId="urn:microsoft.com/office/officeart/2018/2/layout/IconVerticalSolidList"/>
    <dgm:cxn modelId="{067084C0-F55F-4A98-91D7-A1D211C615EF}" type="presOf" srcId="{CADA2C1E-AC99-4D30-ACCF-650909992E72}" destId="{B99D4FAC-D9AF-4B94-93EA-AFAEA915CE72}" srcOrd="0" destOrd="0" presId="urn:microsoft.com/office/officeart/2018/2/layout/IconVerticalSolidList"/>
    <dgm:cxn modelId="{64898CC4-7F16-4FA9-AF55-CEAFFECD50CE}" type="presOf" srcId="{53BBE9C6-F126-4DBA-8833-554BB6DE467B}" destId="{BD5DF21D-F52D-481E-863F-D0F5BED560A5}" srcOrd="0" destOrd="0" presId="urn:microsoft.com/office/officeart/2018/2/layout/IconVerticalSolidList"/>
    <dgm:cxn modelId="{87D46EC9-D3A5-4647-A9F4-6FE784B508BC}" srcId="{59028CE5-3955-4E30-BBCC-9A6FA33E24F0}" destId="{CADA2C1E-AC99-4D30-ACCF-650909992E72}" srcOrd="0" destOrd="0" parTransId="{9852FCB5-D3B2-49E0-8463-AB156627B75B}" sibTransId="{FD10A0D4-CF02-47BF-BFCE-C166E81575B0}"/>
    <dgm:cxn modelId="{27E296CA-8E7A-4195-B7EA-583A7E2F8B37}" srcId="{59028CE5-3955-4E30-BBCC-9A6FA33E24F0}" destId="{0C38E4BF-69F8-4E26-8B01-437CA3E55B0D}" srcOrd="2" destOrd="0" parTransId="{7AB84F76-B2BB-4BF9-B946-7CA1C10296F1}" sibTransId="{BF466B04-0B87-46EE-93C9-B7C0BD3967E0}"/>
    <dgm:cxn modelId="{713F4CE0-AF8F-4603-B992-4DE572949126}" srcId="{59028CE5-3955-4E30-BBCC-9A6FA33E24F0}" destId="{A0644DCE-B72F-4C6E-AFD6-47920134B350}" srcOrd="3" destOrd="0" parTransId="{3F336826-8685-4262-93B8-43A48C208103}" sibTransId="{58848B32-C8E7-4DEC-B7D0-738FBECFAA87}"/>
    <dgm:cxn modelId="{DA6714E5-F4C4-4A34-BDE0-FFA6A567204B}" type="presOf" srcId="{C4F39EE0-9642-4D83-BE04-62579BC3BD3D}" destId="{343ECEE0-3A1D-46C7-B53C-153D1DABA739}" srcOrd="0" destOrd="0" presId="urn:microsoft.com/office/officeart/2018/2/layout/IconVerticalSolidList"/>
    <dgm:cxn modelId="{BCF0DBFF-787F-458A-AFEC-0C1A4831FF37}" srcId="{CADA2C1E-AC99-4D30-ACCF-650909992E72}" destId="{98109E9B-96F7-4003-B0E3-56F9A5C590F7}" srcOrd="1" destOrd="0" parTransId="{C9596599-56F3-4B77-8D3D-48955DB8F5BB}" sibTransId="{5D3F31B3-D753-443C-87BC-20208AB8C851}"/>
    <dgm:cxn modelId="{41FCF36A-751A-4D32-A290-EC39A4884B13}" type="presParOf" srcId="{C72B761F-46FF-4209-B7CC-4DB17ACA8BBD}" destId="{642C02D0-D9CE-40EF-A9C5-8CEEA889225B}" srcOrd="0" destOrd="0" presId="urn:microsoft.com/office/officeart/2018/2/layout/IconVerticalSolidList"/>
    <dgm:cxn modelId="{18C2F8DF-F123-494C-8B83-1B399B440700}" type="presParOf" srcId="{642C02D0-D9CE-40EF-A9C5-8CEEA889225B}" destId="{5498D1C9-A68F-4E7B-A863-43CF2F3E62AE}" srcOrd="0" destOrd="0" presId="urn:microsoft.com/office/officeart/2018/2/layout/IconVerticalSolidList"/>
    <dgm:cxn modelId="{A25E8FF0-6377-43E7-9AF4-B8A1F01336A0}" type="presParOf" srcId="{642C02D0-D9CE-40EF-A9C5-8CEEA889225B}" destId="{1888615B-1BB1-4838-BE83-54C368F9F306}" srcOrd="1" destOrd="0" presId="urn:microsoft.com/office/officeart/2018/2/layout/IconVerticalSolidList"/>
    <dgm:cxn modelId="{FD532127-D9CB-4C35-90A2-D3A8F7024E23}" type="presParOf" srcId="{642C02D0-D9CE-40EF-A9C5-8CEEA889225B}" destId="{508DEEEA-3119-4C9F-8CBE-E04A6D91A1B6}" srcOrd="2" destOrd="0" presId="urn:microsoft.com/office/officeart/2018/2/layout/IconVerticalSolidList"/>
    <dgm:cxn modelId="{0480C01B-7E3C-494C-849F-989B113CE85E}" type="presParOf" srcId="{642C02D0-D9CE-40EF-A9C5-8CEEA889225B}" destId="{B99D4FAC-D9AF-4B94-93EA-AFAEA915CE72}" srcOrd="3" destOrd="0" presId="urn:microsoft.com/office/officeart/2018/2/layout/IconVerticalSolidList"/>
    <dgm:cxn modelId="{6F2073AA-6C10-4E4E-BCD7-20F9475EAF9E}" type="presParOf" srcId="{642C02D0-D9CE-40EF-A9C5-8CEEA889225B}" destId="{4036FAE0-86F0-409C-9522-018F2A109C30}" srcOrd="4" destOrd="0" presId="urn:microsoft.com/office/officeart/2018/2/layout/IconVerticalSolidList"/>
    <dgm:cxn modelId="{02C42330-150E-4B82-97D8-80A2CBD1A20D}" type="presParOf" srcId="{C72B761F-46FF-4209-B7CC-4DB17ACA8BBD}" destId="{54180CAF-5510-4717-95E7-E6EC22CC406F}" srcOrd="1" destOrd="0" presId="urn:microsoft.com/office/officeart/2018/2/layout/IconVerticalSolidList"/>
    <dgm:cxn modelId="{11865404-7E88-4930-8E7E-0077638AF4A1}" type="presParOf" srcId="{C72B761F-46FF-4209-B7CC-4DB17ACA8BBD}" destId="{4E5348E6-9282-43F7-BC7F-3500FF108EC9}" srcOrd="2" destOrd="0" presId="urn:microsoft.com/office/officeart/2018/2/layout/IconVerticalSolidList"/>
    <dgm:cxn modelId="{1C812769-A8EB-472B-9B84-869E0F6608BC}" type="presParOf" srcId="{4E5348E6-9282-43F7-BC7F-3500FF108EC9}" destId="{A51E2F79-92DB-4E41-9361-1B82967C2CA2}" srcOrd="0" destOrd="0" presId="urn:microsoft.com/office/officeart/2018/2/layout/IconVerticalSolidList"/>
    <dgm:cxn modelId="{73BB2D08-84E4-4B84-9F84-D1DB805866AB}" type="presParOf" srcId="{4E5348E6-9282-43F7-BC7F-3500FF108EC9}" destId="{6E754BC8-C585-4508-BBE8-C93652D6AB8B}" srcOrd="1" destOrd="0" presId="urn:microsoft.com/office/officeart/2018/2/layout/IconVerticalSolidList"/>
    <dgm:cxn modelId="{47B56637-E6E5-4CE0-AD41-F82A7D2A9D3E}" type="presParOf" srcId="{4E5348E6-9282-43F7-BC7F-3500FF108EC9}" destId="{14FD987C-7AE8-46B0-BE1F-2EDBFA2F0840}" srcOrd="2" destOrd="0" presId="urn:microsoft.com/office/officeart/2018/2/layout/IconVerticalSolidList"/>
    <dgm:cxn modelId="{676D8B2F-0B4E-47FD-A03B-15D65CA48435}" type="presParOf" srcId="{4E5348E6-9282-43F7-BC7F-3500FF108EC9}" destId="{343ECEE0-3A1D-46C7-B53C-153D1DABA739}" srcOrd="3" destOrd="0" presId="urn:microsoft.com/office/officeart/2018/2/layout/IconVerticalSolidList"/>
    <dgm:cxn modelId="{59EB0FD7-4A19-45C0-8F37-30C580B07A9A}" type="presParOf" srcId="{4E5348E6-9282-43F7-BC7F-3500FF108EC9}" destId="{BD5DF21D-F52D-481E-863F-D0F5BED560A5}" srcOrd="4" destOrd="0" presId="urn:microsoft.com/office/officeart/2018/2/layout/IconVerticalSolidList"/>
    <dgm:cxn modelId="{C7A0E20E-3890-49ED-8A55-00699BEEE4F4}" type="presParOf" srcId="{C72B761F-46FF-4209-B7CC-4DB17ACA8BBD}" destId="{5390226D-0BAC-44BD-BF01-1E5B8DA729A6}" srcOrd="3" destOrd="0" presId="urn:microsoft.com/office/officeart/2018/2/layout/IconVerticalSolidList"/>
    <dgm:cxn modelId="{2B6B458F-0F4D-4DF8-927E-FC57811ACB26}" type="presParOf" srcId="{C72B761F-46FF-4209-B7CC-4DB17ACA8BBD}" destId="{AAD642AD-0072-44F6-B726-C49FAE8B12F1}" srcOrd="4" destOrd="0" presId="urn:microsoft.com/office/officeart/2018/2/layout/IconVerticalSolidList"/>
    <dgm:cxn modelId="{C7EB3543-AE9E-4A9B-99A0-EEE262A46308}" type="presParOf" srcId="{AAD642AD-0072-44F6-B726-C49FAE8B12F1}" destId="{E8FEFD73-BE1C-40FB-9EA3-E770B9F1EAD9}" srcOrd="0" destOrd="0" presId="urn:microsoft.com/office/officeart/2018/2/layout/IconVerticalSolidList"/>
    <dgm:cxn modelId="{B756D3CD-7367-4565-B85C-8FC40D4C27CE}" type="presParOf" srcId="{AAD642AD-0072-44F6-B726-C49FAE8B12F1}" destId="{15F9809D-75AB-4E08-9DDC-3ADDA8BE96C3}" srcOrd="1" destOrd="0" presId="urn:microsoft.com/office/officeart/2018/2/layout/IconVerticalSolidList"/>
    <dgm:cxn modelId="{BF33AD0A-EFAF-4AA1-8364-9492F0BA31C6}" type="presParOf" srcId="{AAD642AD-0072-44F6-B726-C49FAE8B12F1}" destId="{9CDEB17F-AAE0-4CA3-A94F-3AF678B3331B}" srcOrd="2" destOrd="0" presId="urn:microsoft.com/office/officeart/2018/2/layout/IconVerticalSolidList"/>
    <dgm:cxn modelId="{1EE2E85E-8E7B-47B9-A6A5-5C811406BCE4}" type="presParOf" srcId="{AAD642AD-0072-44F6-B726-C49FAE8B12F1}" destId="{E5218ADC-8FEC-4FCF-8C5A-AADB2789BE98}" srcOrd="3" destOrd="0" presId="urn:microsoft.com/office/officeart/2018/2/layout/IconVerticalSolidList"/>
    <dgm:cxn modelId="{A05848B4-A09D-4976-8BF2-3239DA310F1D}" type="presParOf" srcId="{C72B761F-46FF-4209-B7CC-4DB17ACA8BBD}" destId="{17A39AFA-5189-4A85-A32B-B60A111D3941}" srcOrd="5" destOrd="0" presId="urn:microsoft.com/office/officeart/2018/2/layout/IconVerticalSolidList"/>
    <dgm:cxn modelId="{9E51D0AF-9C93-45AB-87A2-024E237539A0}" type="presParOf" srcId="{C72B761F-46FF-4209-B7CC-4DB17ACA8BBD}" destId="{158AFBC0-EEDA-466F-89AF-6769C1D53020}" srcOrd="6" destOrd="0" presId="urn:microsoft.com/office/officeart/2018/2/layout/IconVerticalSolidList"/>
    <dgm:cxn modelId="{C4A27981-04B5-42E1-99A1-839AAAE6FC27}" type="presParOf" srcId="{158AFBC0-EEDA-466F-89AF-6769C1D53020}" destId="{ACA50F72-82EE-41D7-845D-19AFA248669C}" srcOrd="0" destOrd="0" presId="urn:microsoft.com/office/officeart/2018/2/layout/IconVerticalSolidList"/>
    <dgm:cxn modelId="{2EA7F2DF-ABEF-4E75-A7DB-C3AB09F2DD67}" type="presParOf" srcId="{158AFBC0-EEDA-466F-89AF-6769C1D53020}" destId="{ED21C35B-44A1-4E1A-9FE4-87BFE871E85B}" srcOrd="1" destOrd="0" presId="urn:microsoft.com/office/officeart/2018/2/layout/IconVerticalSolidList"/>
    <dgm:cxn modelId="{2E98B214-73B3-41C8-8E10-A6665E28F913}" type="presParOf" srcId="{158AFBC0-EEDA-466F-89AF-6769C1D53020}" destId="{F49C5AE4-E4E0-45E3-8676-5EEA599E27E7}" srcOrd="2" destOrd="0" presId="urn:microsoft.com/office/officeart/2018/2/layout/IconVerticalSolidList"/>
    <dgm:cxn modelId="{A253ABA7-A67D-4C41-B3F9-7A016C1B3737}" type="presParOf" srcId="{158AFBC0-EEDA-466F-89AF-6769C1D53020}" destId="{33CDEC5B-9B62-42E8-9A5B-B429CC0244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101E3A-5EA3-4418-B641-8CE61707C2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CD518F2-028A-43C5-9FAC-B7F142964E89}">
      <dgm:prSet/>
      <dgm:spPr/>
      <dgm:t>
        <a:bodyPr/>
        <a:lstStyle/>
        <a:p>
          <a:r>
            <a:rPr lang="en-US" dirty="0"/>
            <a:t>Coverage</a:t>
          </a:r>
        </a:p>
      </dgm:t>
    </dgm:pt>
    <dgm:pt modelId="{853C1E94-E6F5-4F5B-A847-0785825E6A1D}" type="parTrans" cxnId="{2DD4AE0D-39D1-4FAF-9345-A837D2E53837}">
      <dgm:prSet/>
      <dgm:spPr/>
      <dgm:t>
        <a:bodyPr/>
        <a:lstStyle/>
        <a:p>
          <a:endParaRPr lang="en-US"/>
        </a:p>
      </dgm:t>
    </dgm:pt>
    <dgm:pt modelId="{66806555-80BF-4F69-BABB-A94DF1EC9E15}" type="sibTrans" cxnId="{2DD4AE0D-39D1-4FAF-9345-A837D2E53837}">
      <dgm:prSet/>
      <dgm:spPr/>
      <dgm:t>
        <a:bodyPr/>
        <a:lstStyle/>
        <a:p>
          <a:endParaRPr lang="en-US"/>
        </a:p>
      </dgm:t>
    </dgm:pt>
    <dgm:pt modelId="{D3E3B384-134A-4B33-8F68-0CC6C5729C8D}">
      <dgm:prSet/>
      <dgm:spPr/>
      <dgm:t>
        <a:bodyPr/>
        <a:lstStyle/>
        <a:p>
          <a:r>
            <a:rPr lang="en-US" dirty="0"/>
            <a:t>Contraindications</a:t>
          </a:r>
        </a:p>
      </dgm:t>
    </dgm:pt>
    <dgm:pt modelId="{D6E898B5-EC7E-4314-8BBF-2F65B97F3C98}" type="parTrans" cxnId="{0228DE6E-B5E3-4530-8414-77FAF8C2AD63}">
      <dgm:prSet/>
      <dgm:spPr/>
      <dgm:t>
        <a:bodyPr/>
        <a:lstStyle/>
        <a:p>
          <a:endParaRPr lang="en-US"/>
        </a:p>
      </dgm:t>
    </dgm:pt>
    <dgm:pt modelId="{5BD60E5C-E390-4644-9284-3E178BC04A31}" type="sibTrans" cxnId="{0228DE6E-B5E3-4530-8414-77FAF8C2AD63}">
      <dgm:prSet/>
      <dgm:spPr/>
      <dgm:t>
        <a:bodyPr/>
        <a:lstStyle/>
        <a:p>
          <a:endParaRPr lang="en-US"/>
        </a:p>
      </dgm:t>
    </dgm:pt>
    <dgm:pt modelId="{010C3CF5-9C4C-40AF-B1DC-AA13ECBF7DC7}">
      <dgm:prSet/>
      <dgm:spPr/>
      <dgm:t>
        <a:bodyPr/>
        <a:lstStyle/>
        <a:p>
          <a:r>
            <a:rPr lang="en-US" dirty="0"/>
            <a:t>Comorbidities</a:t>
          </a:r>
        </a:p>
      </dgm:t>
    </dgm:pt>
    <dgm:pt modelId="{C0AA37A2-FB6A-4D45-A258-27984FE7BF4F}" type="parTrans" cxnId="{8DE3F314-4FA6-4E66-9936-EC763DFF28B2}">
      <dgm:prSet/>
      <dgm:spPr/>
      <dgm:t>
        <a:bodyPr/>
        <a:lstStyle/>
        <a:p>
          <a:endParaRPr lang="en-US"/>
        </a:p>
      </dgm:t>
    </dgm:pt>
    <dgm:pt modelId="{34D39568-AD15-4258-8161-B73258F29C25}" type="sibTrans" cxnId="{8DE3F314-4FA6-4E66-9936-EC763DFF28B2}">
      <dgm:prSet/>
      <dgm:spPr/>
      <dgm:t>
        <a:bodyPr/>
        <a:lstStyle/>
        <a:p>
          <a:endParaRPr lang="en-US"/>
        </a:p>
      </dgm:t>
    </dgm:pt>
    <dgm:pt modelId="{E6F89CD5-1CEB-47BC-B31E-3A6E7FAFC43A}">
      <dgm:prSet/>
      <dgm:spPr/>
      <dgm:t>
        <a:bodyPr/>
        <a:lstStyle/>
        <a:p>
          <a:r>
            <a:rPr lang="en-US" dirty="0"/>
            <a:t>Cues</a:t>
          </a:r>
        </a:p>
      </dgm:t>
    </dgm:pt>
    <dgm:pt modelId="{49593FC2-9293-4090-BBA5-484FF954DF90}" type="parTrans" cxnId="{D1FFC194-BD39-462D-B88C-69985EBB85EE}">
      <dgm:prSet/>
      <dgm:spPr/>
      <dgm:t>
        <a:bodyPr/>
        <a:lstStyle/>
        <a:p>
          <a:endParaRPr lang="en-US"/>
        </a:p>
      </dgm:t>
    </dgm:pt>
    <dgm:pt modelId="{F0220242-E950-40F5-8881-51B2FF7FFED3}" type="sibTrans" cxnId="{D1FFC194-BD39-462D-B88C-69985EBB85EE}">
      <dgm:prSet/>
      <dgm:spPr/>
      <dgm:t>
        <a:bodyPr/>
        <a:lstStyle/>
        <a:p>
          <a:endParaRPr lang="en-US"/>
        </a:p>
      </dgm:t>
    </dgm:pt>
    <dgm:pt modelId="{634DC70A-B1D1-4B8D-AC70-E04FB9092885}">
      <dgm:prSet/>
      <dgm:spPr/>
      <dgm:t>
        <a:bodyPr/>
        <a:lstStyle/>
        <a:p>
          <a:r>
            <a:rPr lang="en-US" dirty="0"/>
            <a:t>Combinations</a:t>
          </a:r>
        </a:p>
      </dgm:t>
    </dgm:pt>
    <dgm:pt modelId="{79E0C293-1368-44F3-88F2-E77775EB500A}" type="parTrans" cxnId="{AB01485C-E9A6-4B95-9924-BB2E76244690}">
      <dgm:prSet/>
      <dgm:spPr/>
      <dgm:t>
        <a:bodyPr/>
        <a:lstStyle/>
        <a:p>
          <a:endParaRPr lang="en-US"/>
        </a:p>
      </dgm:t>
    </dgm:pt>
    <dgm:pt modelId="{FEBA197B-A220-49C6-8B25-FC4195EA08FF}" type="sibTrans" cxnId="{AB01485C-E9A6-4B95-9924-BB2E76244690}">
      <dgm:prSet/>
      <dgm:spPr/>
      <dgm:t>
        <a:bodyPr/>
        <a:lstStyle/>
        <a:p>
          <a:endParaRPr lang="en-US"/>
        </a:p>
      </dgm:t>
    </dgm:pt>
    <dgm:pt modelId="{8D9A8FBC-B60C-408B-9887-37B187F80878}" type="pres">
      <dgm:prSet presAssocID="{51101E3A-5EA3-4418-B641-8CE61707C214}" presName="linear" presStyleCnt="0">
        <dgm:presLayoutVars>
          <dgm:dir/>
          <dgm:animLvl val="lvl"/>
          <dgm:resizeHandles val="exact"/>
        </dgm:presLayoutVars>
      </dgm:prSet>
      <dgm:spPr/>
    </dgm:pt>
    <dgm:pt modelId="{8CF63053-3A29-4983-AC6F-559520E9B7BA}" type="pres">
      <dgm:prSet presAssocID="{5CD518F2-028A-43C5-9FAC-B7F142964E89}" presName="parentLin" presStyleCnt="0"/>
      <dgm:spPr/>
    </dgm:pt>
    <dgm:pt modelId="{A8F05CF4-8274-4C98-9F3F-A6DC080A5ECB}" type="pres">
      <dgm:prSet presAssocID="{5CD518F2-028A-43C5-9FAC-B7F142964E89}" presName="parentLeftMargin" presStyleLbl="node1" presStyleIdx="0" presStyleCnt="5"/>
      <dgm:spPr/>
    </dgm:pt>
    <dgm:pt modelId="{9FA50399-5B9E-4EA8-BB18-A8DA8E38CF84}" type="pres">
      <dgm:prSet presAssocID="{5CD518F2-028A-43C5-9FAC-B7F142964E89}" presName="parentText" presStyleLbl="node1" presStyleIdx="0" presStyleCnt="5" custLinFactNeighborX="-8547">
        <dgm:presLayoutVars>
          <dgm:chMax val="0"/>
          <dgm:bulletEnabled val="1"/>
        </dgm:presLayoutVars>
      </dgm:prSet>
      <dgm:spPr/>
    </dgm:pt>
    <dgm:pt modelId="{B105377F-4F49-4E3C-9A99-D575D3DDD20B}" type="pres">
      <dgm:prSet presAssocID="{5CD518F2-028A-43C5-9FAC-B7F142964E89}" presName="negativeSpace" presStyleCnt="0"/>
      <dgm:spPr/>
    </dgm:pt>
    <dgm:pt modelId="{EFCB9BA0-136E-4192-B47B-459C8460D45D}" type="pres">
      <dgm:prSet presAssocID="{5CD518F2-028A-43C5-9FAC-B7F142964E89}" presName="childText" presStyleLbl="conFgAcc1" presStyleIdx="0" presStyleCnt="5">
        <dgm:presLayoutVars>
          <dgm:bulletEnabled val="1"/>
        </dgm:presLayoutVars>
      </dgm:prSet>
      <dgm:spPr/>
    </dgm:pt>
    <dgm:pt modelId="{4987B5C8-49D0-49EA-AC17-EA794A01B860}" type="pres">
      <dgm:prSet presAssocID="{66806555-80BF-4F69-BABB-A94DF1EC9E15}" presName="spaceBetweenRectangles" presStyleCnt="0"/>
      <dgm:spPr/>
    </dgm:pt>
    <dgm:pt modelId="{CF69EC8C-F21B-4514-AEF7-E974DA579157}" type="pres">
      <dgm:prSet presAssocID="{D3E3B384-134A-4B33-8F68-0CC6C5729C8D}" presName="parentLin" presStyleCnt="0"/>
      <dgm:spPr/>
    </dgm:pt>
    <dgm:pt modelId="{16FEED04-2488-4724-9D14-644614C88268}" type="pres">
      <dgm:prSet presAssocID="{D3E3B384-134A-4B33-8F68-0CC6C5729C8D}" presName="parentLeftMargin" presStyleLbl="node1" presStyleIdx="0" presStyleCnt="5"/>
      <dgm:spPr/>
    </dgm:pt>
    <dgm:pt modelId="{995CB78C-CE54-43AF-9001-AC6031DE315C}" type="pres">
      <dgm:prSet presAssocID="{D3E3B384-134A-4B33-8F68-0CC6C5729C8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22BE5B7-986A-4A19-A367-248580F988D0}" type="pres">
      <dgm:prSet presAssocID="{D3E3B384-134A-4B33-8F68-0CC6C5729C8D}" presName="negativeSpace" presStyleCnt="0"/>
      <dgm:spPr/>
    </dgm:pt>
    <dgm:pt modelId="{88A12CD5-3F20-4CC9-AC8B-948F4C6CC0E9}" type="pres">
      <dgm:prSet presAssocID="{D3E3B384-134A-4B33-8F68-0CC6C5729C8D}" presName="childText" presStyleLbl="conFgAcc1" presStyleIdx="1" presStyleCnt="5">
        <dgm:presLayoutVars>
          <dgm:bulletEnabled val="1"/>
        </dgm:presLayoutVars>
      </dgm:prSet>
      <dgm:spPr/>
    </dgm:pt>
    <dgm:pt modelId="{4C7709D9-6372-473A-B306-9BB5BA0BDCA7}" type="pres">
      <dgm:prSet presAssocID="{5BD60E5C-E390-4644-9284-3E178BC04A31}" presName="spaceBetweenRectangles" presStyleCnt="0"/>
      <dgm:spPr/>
    </dgm:pt>
    <dgm:pt modelId="{0315D5C5-F7DF-4D29-91C9-340E3307E0A4}" type="pres">
      <dgm:prSet presAssocID="{010C3CF5-9C4C-40AF-B1DC-AA13ECBF7DC7}" presName="parentLin" presStyleCnt="0"/>
      <dgm:spPr/>
    </dgm:pt>
    <dgm:pt modelId="{1AFB0D98-5684-4682-BAC8-D851B4DADF60}" type="pres">
      <dgm:prSet presAssocID="{010C3CF5-9C4C-40AF-B1DC-AA13ECBF7DC7}" presName="parentLeftMargin" presStyleLbl="node1" presStyleIdx="1" presStyleCnt="5"/>
      <dgm:spPr/>
    </dgm:pt>
    <dgm:pt modelId="{CE8C5592-7727-4E44-97A3-5A800FCECEB4}" type="pres">
      <dgm:prSet presAssocID="{010C3CF5-9C4C-40AF-B1DC-AA13ECBF7DC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15C9103-13FB-4F89-B22D-5906E761A7E3}" type="pres">
      <dgm:prSet presAssocID="{010C3CF5-9C4C-40AF-B1DC-AA13ECBF7DC7}" presName="negativeSpace" presStyleCnt="0"/>
      <dgm:spPr/>
    </dgm:pt>
    <dgm:pt modelId="{24A20B62-F296-48D8-B3D1-C8A9DB22B743}" type="pres">
      <dgm:prSet presAssocID="{010C3CF5-9C4C-40AF-B1DC-AA13ECBF7DC7}" presName="childText" presStyleLbl="conFgAcc1" presStyleIdx="2" presStyleCnt="5">
        <dgm:presLayoutVars>
          <dgm:bulletEnabled val="1"/>
        </dgm:presLayoutVars>
      </dgm:prSet>
      <dgm:spPr/>
    </dgm:pt>
    <dgm:pt modelId="{49BB1362-4792-449F-A8C2-CA114D4601E0}" type="pres">
      <dgm:prSet presAssocID="{34D39568-AD15-4258-8161-B73258F29C25}" presName="spaceBetweenRectangles" presStyleCnt="0"/>
      <dgm:spPr/>
    </dgm:pt>
    <dgm:pt modelId="{2422724A-3792-4FBF-A548-235BEE800FE0}" type="pres">
      <dgm:prSet presAssocID="{E6F89CD5-1CEB-47BC-B31E-3A6E7FAFC43A}" presName="parentLin" presStyleCnt="0"/>
      <dgm:spPr/>
    </dgm:pt>
    <dgm:pt modelId="{60B48827-8B14-4132-8BD5-278080B3AAEB}" type="pres">
      <dgm:prSet presAssocID="{E6F89CD5-1CEB-47BC-B31E-3A6E7FAFC43A}" presName="parentLeftMargin" presStyleLbl="node1" presStyleIdx="2" presStyleCnt="5"/>
      <dgm:spPr/>
    </dgm:pt>
    <dgm:pt modelId="{53C43DB1-E64C-4F79-A07F-8D01EA010444}" type="pres">
      <dgm:prSet presAssocID="{E6F89CD5-1CEB-47BC-B31E-3A6E7FAFC43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B2D0D15-460B-49B6-89DA-F8A117B44220}" type="pres">
      <dgm:prSet presAssocID="{E6F89CD5-1CEB-47BC-B31E-3A6E7FAFC43A}" presName="negativeSpace" presStyleCnt="0"/>
      <dgm:spPr/>
    </dgm:pt>
    <dgm:pt modelId="{17B42453-D10F-4E22-9AD1-3589547E10AE}" type="pres">
      <dgm:prSet presAssocID="{E6F89CD5-1CEB-47BC-B31E-3A6E7FAFC43A}" presName="childText" presStyleLbl="conFgAcc1" presStyleIdx="3" presStyleCnt="5">
        <dgm:presLayoutVars>
          <dgm:bulletEnabled val="1"/>
        </dgm:presLayoutVars>
      </dgm:prSet>
      <dgm:spPr/>
    </dgm:pt>
    <dgm:pt modelId="{D4A7BD6C-5414-4A3A-B6F1-704F27A8D745}" type="pres">
      <dgm:prSet presAssocID="{F0220242-E950-40F5-8881-51B2FF7FFED3}" presName="spaceBetweenRectangles" presStyleCnt="0"/>
      <dgm:spPr/>
    </dgm:pt>
    <dgm:pt modelId="{C573F659-C1ED-4CF3-B678-B07E33C007E0}" type="pres">
      <dgm:prSet presAssocID="{634DC70A-B1D1-4B8D-AC70-E04FB9092885}" presName="parentLin" presStyleCnt="0"/>
      <dgm:spPr/>
    </dgm:pt>
    <dgm:pt modelId="{6C0E441F-A03F-48CF-9C22-17D74A1E4329}" type="pres">
      <dgm:prSet presAssocID="{634DC70A-B1D1-4B8D-AC70-E04FB9092885}" presName="parentLeftMargin" presStyleLbl="node1" presStyleIdx="3" presStyleCnt="5"/>
      <dgm:spPr/>
    </dgm:pt>
    <dgm:pt modelId="{C5C06A11-BF6D-4001-AAAF-2A05C9972ECB}" type="pres">
      <dgm:prSet presAssocID="{634DC70A-B1D1-4B8D-AC70-E04FB909288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AAE0921-466A-45E2-8A9D-6044E5B1DD34}" type="pres">
      <dgm:prSet presAssocID="{634DC70A-B1D1-4B8D-AC70-E04FB9092885}" presName="negativeSpace" presStyleCnt="0"/>
      <dgm:spPr/>
    </dgm:pt>
    <dgm:pt modelId="{6B487B4C-B7FD-4E9E-8810-42B014AEF55A}" type="pres">
      <dgm:prSet presAssocID="{634DC70A-B1D1-4B8D-AC70-E04FB909288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DD4AE0D-39D1-4FAF-9345-A837D2E53837}" srcId="{51101E3A-5EA3-4418-B641-8CE61707C214}" destId="{5CD518F2-028A-43C5-9FAC-B7F142964E89}" srcOrd="0" destOrd="0" parTransId="{853C1E94-E6F5-4F5B-A847-0785825E6A1D}" sibTransId="{66806555-80BF-4F69-BABB-A94DF1EC9E15}"/>
    <dgm:cxn modelId="{17064A11-B130-4D14-9020-61C5EC55F54F}" type="presOf" srcId="{634DC70A-B1D1-4B8D-AC70-E04FB9092885}" destId="{C5C06A11-BF6D-4001-AAAF-2A05C9972ECB}" srcOrd="1" destOrd="0" presId="urn:microsoft.com/office/officeart/2005/8/layout/list1"/>
    <dgm:cxn modelId="{8DE3F314-4FA6-4E66-9936-EC763DFF28B2}" srcId="{51101E3A-5EA3-4418-B641-8CE61707C214}" destId="{010C3CF5-9C4C-40AF-B1DC-AA13ECBF7DC7}" srcOrd="2" destOrd="0" parTransId="{C0AA37A2-FB6A-4D45-A258-27984FE7BF4F}" sibTransId="{34D39568-AD15-4258-8161-B73258F29C25}"/>
    <dgm:cxn modelId="{FA42E520-5348-4EE9-8A21-CD4A5D4AE3F7}" type="presOf" srcId="{D3E3B384-134A-4B33-8F68-0CC6C5729C8D}" destId="{995CB78C-CE54-43AF-9001-AC6031DE315C}" srcOrd="1" destOrd="0" presId="urn:microsoft.com/office/officeart/2005/8/layout/list1"/>
    <dgm:cxn modelId="{AB01485C-E9A6-4B95-9924-BB2E76244690}" srcId="{51101E3A-5EA3-4418-B641-8CE61707C214}" destId="{634DC70A-B1D1-4B8D-AC70-E04FB9092885}" srcOrd="4" destOrd="0" parTransId="{79E0C293-1368-44F3-88F2-E77775EB500A}" sibTransId="{FEBA197B-A220-49C6-8B25-FC4195EA08FF}"/>
    <dgm:cxn modelId="{1C39E25D-9A10-4B3F-96CE-780EB22856A9}" type="presOf" srcId="{5CD518F2-028A-43C5-9FAC-B7F142964E89}" destId="{9FA50399-5B9E-4EA8-BB18-A8DA8E38CF84}" srcOrd="1" destOrd="0" presId="urn:microsoft.com/office/officeart/2005/8/layout/list1"/>
    <dgm:cxn modelId="{0228DE6E-B5E3-4530-8414-77FAF8C2AD63}" srcId="{51101E3A-5EA3-4418-B641-8CE61707C214}" destId="{D3E3B384-134A-4B33-8F68-0CC6C5729C8D}" srcOrd="1" destOrd="0" parTransId="{D6E898B5-EC7E-4314-8BBF-2F65B97F3C98}" sibTransId="{5BD60E5C-E390-4644-9284-3E178BC04A31}"/>
    <dgm:cxn modelId="{1A674D74-5891-40BD-81BE-84D3D0495D22}" type="presOf" srcId="{E6F89CD5-1CEB-47BC-B31E-3A6E7FAFC43A}" destId="{60B48827-8B14-4132-8BD5-278080B3AAEB}" srcOrd="0" destOrd="0" presId="urn:microsoft.com/office/officeart/2005/8/layout/list1"/>
    <dgm:cxn modelId="{0448CF54-CA39-414A-BE94-1721A9FD9417}" type="presOf" srcId="{634DC70A-B1D1-4B8D-AC70-E04FB9092885}" destId="{6C0E441F-A03F-48CF-9C22-17D74A1E4329}" srcOrd="0" destOrd="0" presId="urn:microsoft.com/office/officeart/2005/8/layout/list1"/>
    <dgm:cxn modelId="{53911B58-47C1-47D1-99B8-E48519B81753}" type="presOf" srcId="{E6F89CD5-1CEB-47BC-B31E-3A6E7FAFC43A}" destId="{53C43DB1-E64C-4F79-A07F-8D01EA010444}" srcOrd="1" destOrd="0" presId="urn:microsoft.com/office/officeart/2005/8/layout/list1"/>
    <dgm:cxn modelId="{B806FE8B-1799-4B11-8E59-89DE25D2E4F1}" type="presOf" srcId="{010C3CF5-9C4C-40AF-B1DC-AA13ECBF7DC7}" destId="{CE8C5592-7727-4E44-97A3-5A800FCECEB4}" srcOrd="1" destOrd="0" presId="urn:microsoft.com/office/officeart/2005/8/layout/list1"/>
    <dgm:cxn modelId="{D1FFC194-BD39-462D-B88C-69985EBB85EE}" srcId="{51101E3A-5EA3-4418-B641-8CE61707C214}" destId="{E6F89CD5-1CEB-47BC-B31E-3A6E7FAFC43A}" srcOrd="3" destOrd="0" parTransId="{49593FC2-9293-4090-BBA5-484FF954DF90}" sibTransId="{F0220242-E950-40F5-8881-51B2FF7FFED3}"/>
    <dgm:cxn modelId="{29A60AD4-67DD-400B-9873-906382CF9994}" type="presOf" srcId="{51101E3A-5EA3-4418-B641-8CE61707C214}" destId="{8D9A8FBC-B60C-408B-9887-37B187F80878}" srcOrd="0" destOrd="0" presId="urn:microsoft.com/office/officeart/2005/8/layout/list1"/>
    <dgm:cxn modelId="{797F28D8-75E3-4133-8D2F-58EFB4E087D3}" type="presOf" srcId="{5CD518F2-028A-43C5-9FAC-B7F142964E89}" destId="{A8F05CF4-8274-4C98-9F3F-A6DC080A5ECB}" srcOrd="0" destOrd="0" presId="urn:microsoft.com/office/officeart/2005/8/layout/list1"/>
    <dgm:cxn modelId="{FF0AEEFA-CC3D-4FC9-8713-070A66ED36C9}" type="presOf" srcId="{D3E3B384-134A-4B33-8F68-0CC6C5729C8D}" destId="{16FEED04-2488-4724-9D14-644614C88268}" srcOrd="0" destOrd="0" presId="urn:microsoft.com/office/officeart/2005/8/layout/list1"/>
    <dgm:cxn modelId="{1EA0F3FF-C058-4FA5-AFA2-F27DF265BA88}" type="presOf" srcId="{010C3CF5-9C4C-40AF-B1DC-AA13ECBF7DC7}" destId="{1AFB0D98-5684-4682-BAC8-D851B4DADF60}" srcOrd="0" destOrd="0" presId="urn:microsoft.com/office/officeart/2005/8/layout/list1"/>
    <dgm:cxn modelId="{A5F6C9B4-EA74-4CA8-B9F1-4922ED332891}" type="presParOf" srcId="{8D9A8FBC-B60C-408B-9887-37B187F80878}" destId="{8CF63053-3A29-4983-AC6F-559520E9B7BA}" srcOrd="0" destOrd="0" presId="urn:microsoft.com/office/officeart/2005/8/layout/list1"/>
    <dgm:cxn modelId="{F706095C-D17E-4BD1-BC6D-F7C8DF750C25}" type="presParOf" srcId="{8CF63053-3A29-4983-AC6F-559520E9B7BA}" destId="{A8F05CF4-8274-4C98-9F3F-A6DC080A5ECB}" srcOrd="0" destOrd="0" presId="urn:microsoft.com/office/officeart/2005/8/layout/list1"/>
    <dgm:cxn modelId="{5D77D78C-2AB7-4AA4-BE3C-D8B08652564B}" type="presParOf" srcId="{8CF63053-3A29-4983-AC6F-559520E9B7BA}" destId="{9FA50399-5B9E-4EA8-BB18-A8DA8E38CF84}" srcOrd="1" destOrd="0" presId="urn:microsoft.com/office/officeart/2005/8/layout/list1"/>
    <dgm:cxn modelId="{11D9077D-AE88-49D5-A566-13D71D4E3230}" type="presParOf" srcId="{8D9A8FBC-B60C-408B-9887-37B187F80878}" destId="{B105377F-4F49-4E3C-9A99-D575D3DDD20B}" srcOrd="1" destOrd="0" presId="urn:microsoft.com/office/officeart/2005/8/layout/list1"/>
    <dgm:cxn modelId="{14DBEC92-91FC-48CE-A7AE-1E97178BEFD7}" type="presParOf" srcId="{8D9A8FBC-B60C-408B-9887-37B187F80878}" destId="{EFCB9BA0-136E-4192-B47B-459C8460D45D}" srcOrd="2" destOrd="0" presId="urn:microsoft.com/office/officeart/2005/8/layout/list1"/>
    <dgm:cxn modelId="{4762BE8C-6CF9-4F4E-90ED-980CBF89560B}" type="presParOf" srcId="{8D9A8FBC-B60C-408B-9887-37B187F80878}" destId="{4987B5C8-49D0-49EA-AC17-EA794A01B860}" srcOrd="3" destOrd="0" presId="urn:microsoft.com/office/officeart/2005/8/layout/list1"/>
    <dgm:cxn modelId="{D1CB26A6-6FEF-47F6-B3BE-315B17085014}" type="presParOf" srcId="{8D9A8FBC-B60C-408B-9887-37B187F80878}" destId="{CF69EC8C-F21B-4514-AEF7-E974DA579157}" srcOrd="4" destOrd="0" presId="urn:microsoft.com/office/officeart/2005/8/layout/list1"/>
    <dgm:cxn modelId="{DF166DB0-5890-4C20-80CB-9A52B2574A61}" type="presParOf" srcId="{CF69EC8C-F21B-4514-AEF7-E974DA579157}" destId="{16FEED04-2488-4724-9D14-644614C88268}" srcOrd="0" destOrd="0" presId="urn:microsoft.com/office/officeart/2005/8/layout/list1"/>
    <dgm:cxn modelId="{71351B2A-061C-4D5B-98C4-9D5EA4CB592B}" type="presParOf" srcId="{CF69EC8C-F21B-4514-AEF7-E974DA579157}" destId="{995CB78C-CE54-43AF-9001-AC6031DE315C}" srcOrd="1" destOrd="0" presId="urn:microsoft.com/office/officeart/2005/8/layout/list1"/>
    <dgm:cxn modelId="{58F7513D-8981-446E-A367-E4C98E2B847C}" type="presParOf" srcId="{8D9A8FBC-B60C-408B-9887-37B187F80878}" destId="{D22BE5B7-986A-4A19-A367-248580F988D0}" srcOrd="5" destOrd="0" presId="urn:microsoft.com/office/officeart/2005/8/layout/list1"/>
    <dgm:cxn modelId="{72DFF1A4-802E-4DC7-8FD6-F0034287E9D4}" type="presParOf" srcId="{8D9A8FBC-B60C-408B-9887-37B187F80878}" destId="{88A12CD5-3F20-4CC9-AC8B-948F4C6CC0E9}" srcOrd="6" destOrd="0" presId="urn:microsoft.com/office/officeart/2005/8/layout/list1"/>
    <dgm:cxn modelId="{EB961C5A-94B6-4182-927B-BD3888CB1FB7}" type="presParOf" srcId="{8D9A8FBC-B60C-408B-9887-37B187F80878}" destId="{4C7709D9-6372-473A-B306-9BB5BA0BDCA7}" srcOrd="7" destOrd="0" presId="urn:microsoft.com/office/officeart/2005/8/layout/list1"/>
    <dgm:cxn modelId="{338F0175-C8C4-46DD-8BA9-6E02D263028B}" type="presParOf" srcId="{8D9A8FBC-B60C-408B-9887-37B187F80878}" destId="{0315D5C5-F7DF-4D29-91C9-340E3307E0A4}" srcOrd="8" destOrd="0" presId="urn:microsoft.com/office/officeart/2005/8/layout/list1"/>
    <dgm:cxn modelId="{289C364E-0315-44D4-AD2B-76C4035A080B}" type="presParOf" srcId="{0315D5C5-F7DF-4D29-91C9-340E3307E0A4}" destId="{1AFB0D98-5684-4682-BAC8-D851B4DADF60}" srcOrd="0" destOrd="0" presId="urn:microsoft.com/office/officeart/2005/8/layout/list1"/>
    <dgm:cxn modelId="{B3AF3359-D1A0-40DE-A39A-93FFEE53D794}" type="presParOf" srcId="{0315D5C5-F7DF-4D29-91C9-340E3307E0A4}" destId="{CE8C5592-7727-4E44-97A3-5A800FCECEB4}" srcOrd="1" destOrd="0" presId="urn:microsoft.com/office/officeart/2005/8/layout/list1"/>
    <dgm:cxn modelId="{A52D740A-E121-4382-A66C-5126E70B6C2B}" type="presParOf" srcId="{8D9A8FBC-B60C-408B-9887-37B187F80878}" destId="{915C9103-13FB-4F89-B22D-5906E761A7E3}" srcOrd="9" destOrd="0" presId="urn:microsoft.com/office/officeart/2005/8/layout/list1"/>
    <dgm:cxn modelId="{E9368DBF-72CD-4EC4-88F0-8D117798D18E}" type="presParOf" srcId="{8D9A8FBC-B60C-408B-9887-37B187F80878}" destId="{24A20B62-F296-48D8-B3D1-C8A9DB22B743}" srcOrd="10" destOrd="0" presId="urn:microsoft.com/office/officeart/2005/8/layout/list1"/>
    <dgm:cxn modelId="{5E5C0E7E-FC7F-4AFA-B561-A043E8D8E892}" type="presParOf" srcId="{8D9A8FBC-B60C-408B-9887-37B187F80878}" destId="{49BB1362-4792-449F-A8C2-CA114D4601E0}" srcOrd="11" destOrd="0" presId="urn:microsoft.com/office/officeart/2005/8/layout/list1"/>
    <dgm:cxn modelId="{F55A6F9F-C0FA-4DBF-AE39-0DBD129A0E13}" type="presParOf" srcId="{8D9A8FBC-B60C-408B-9887-37B187F80878}" destId="{2422724A-3792-4FBF-A548-235BEE800FE0}" srcOrd="12" destOrd="0" presId="urn:microsoft.com/office/officeart/2005/8/layout/list1"/>
    <dgm:cxn modelId="{79ADE31C-CEA8-4975-941F-99ECA1D06DD0}" type="presParOf" srcId="{2422724A-3792-4FBF-A548-235BEE800FE0}" destId="{60B48827-8B14-4132-8BD5-278080B3AAEB}" srcOrd="0" destOrd="0" presId="urn:microsoft.com/office/officeart/2005/8/layout/list1"/>
    <dgm:cxn modelId="{14D963D8-F69C-4813-BBD8-68E0D1A957A3}" type="presParOf" srcId="{2422724A-3792-4FBF-A548-235BEE800FE0}" destId="{53C43DB1-E64C-4F79-A07F-8D01EA010444}" srcOrd="1" destOrd="0" presId="urn:microsoft.com/office/officeart/2005/8/layout/list1"/>
    <dgm:cxn modelId="{FCAE6536-C869-4DB7-91F8-A2583D29D425}" type="presParOf" srcId="{8D9A8FBC-B60C-408B-9887-37B187F80878}" destId="{6B2D0D15-460B-49B6-89DA-F8A117B44220}" srcOrd="13" destOrd="0" presId="urn:microsoft.com/office/officeart/2005/8/layout/list1"/>
    <dgm:cxn modelId="{D9081F67-EC55-4DE1-84D2-1F304B2976AB}" type="presParOf" srcId="{8D9A8FBC-B60C-408B-9887-37B187F80878}" destId="{17B42453-D10F-4E22-9AD1-3589547E10AE}" srcOrd="14" destOrd="0" presId="urn:microsoft.com/office/officeart/2005/8/layout/list1"/>
    <dgm:cxn modelId="{891AF346-FA2A-4422-92EF-03F1A8883A06}" type="presParOf" srcId="{8D9A8FBC-B60C-408B-9887-37B187F80878}" destId="{D4A7BD6C-5414-4A3A-B6F1-704F27A8D745}" srcOrd="15" destOrd="0" presId="urn:microsoft.com/office/officeart/2005/8/layout/list1"/>
    <dgm:cxn modelId="{198344FE-9900-4C91-AC86-87F63EA86B76}" type="presParOf" srcId="{8D9A8FBC-B60C-408B-9887-37B187F80878}" destId="{C573F659-C1ED-4CF3-B678-B07E33C007E0}" srcOrd="16" destOrd="0" presId="urn:microsoft.com/office/officeart/2005/8/layout/list1"/>
    <dgm:cxn modelId="{CA3A1FC5-F42A-4808-AE27-17696EA36769}" type="presParOf" srcId="{C573F659-C1ED-4CF3-B678-B07E33C007E0}" destId="{6C0E441F-A03F-48CF-9C22-17D74A1E4329}" srcOrd="0" destOrd="0" presId="urn:microsoft.com/office/officeart/2005/8/layout/list1"/>
    <dgm:cxn modelId="{4BDE9BFF-43E6-48D6-80D9-E9C17A915668}" type="presParOf" srcId="{C573F659-C1ED-4CF3-B678-B07E33C007E0}" destId="{C5C06A11-BF6D-4001-AAAF-2A05C9972ECB}" srcOrd="1" destOrd="0" presId="urn:microsoft.com/office/officeart/2005/8/layout/list1"/>
    <dgm:cxn modelId="{BEB4EC40-8918-4F1C-9556-2D6057A7C808}" type="presParOf" srcId="{8D9A8FBC-B60C-408B-9887-37B187F80878}" destId="{4AAE0921-466A-45E2-8A9D-6044E5B1DD34}" srcOrd="17" destOrd="0" presId="urn:microsoft.com/office/officeart/2005/8/layout/list1"/>
    <dgm:cxn modelId="{169F86A9-76DE-42DC-9A3E-E171BDD95C4C}" type="presParOf" srcId="{8D9A8FBC-B60C-408B-9887-37B187F80878}" destId="{6B487B4C-B7FD-4E9E-8810-42B014AEF55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55A02F-F0D9-4E47-BA10-64C9A190E11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76F94E-29D8-47DD-A53D-836A7FC92EE5}">
      <dgm:prSet/>
      <dgm:spPr/>
      <dgm:t>
        <a:bodyPr/>
        <a:lstStyle/>
        <a:p>
          <a:r>
            <a:rPr lang="en-US"/>
            <a:t>Very much provider and patient-dependent</a:t>
          </a:r>
        </a:p>
      </dgm:t>
    </dgm:pt>
    <dgm:pt modelId="{299A2AE9-E025-4C83-AA22-AF37505844C3}" type="parTrans" cxnId="{F5A505B8-1FD5-4F02-94B6-3AFD54D7C76A}">
      <dgm:prSet/>
      <dgm:spPr/>
      <dgm:t>
        <a:bodyPr/>
        <a:lstStyle/>
        <a:p>
          <a:endParaRPr lang="en-US"/>
        </a:p>
      </dgm:t>
    </dgm:pt>
    <dgm:pt modelId="{3DED6F17-74E7-4BEE-864A-CAAB7661486E}" type="sibTrans" cxnId="{F5A505B8-1FD5-4F02-94B6-3AFD54D7C76A}">
      <dgm:prSet/>
      <dgm:spPr/>
      <dgm:t>
        <a:bodyPr/>
        <a:lstStyle/>
        <a:p>
          <a:endParaRPr lang="en-US"/>
        </a:p>
      </dgm:t>
    </dgm:pt>
    <dgm:pt modelId="{C918A364-6EB8-4A11-A967-9227F1686E16}">
      <dgm:prSet/>
      <dgm:spPr/>
      <dgm:t>
        <a:bodyPr/>
        <a:lstStyle/>
        <a:p>
          <a:r>
            <a:rPr lang="en-US"/>
            <a:t>Monitoring for higher risk meds (phentermine)</a:t>
          </a:r>
        </a:p>
      </dgm:t>
    </dgm:pt>
    <dgm:pt modelId="{0F3ECAC2-2A66-47BA-B623-8C189580B40C}" type="parTrans" cxnId="{4BBF0D1F-421B-48DE-A772-6DDCC91E1347}">
      <dgm:prSet/>
      <dgm:spPr/>
      <dgm:t>
        <a:bodyPr/>
        <a:lstStyle/>
        <a:p>
          <a:endParaRPr lang="en-US"/>
        </a:p>
      </dgm:t>
    </dgm:pt>
    <dgm:pt modelId="{A448B6A3-7592-434C-9B31-FDE7FC9D3CB7}" type="sibTrans" cxnId="{4BBF0D1F-421B-48DE-A772-6DDCC91E1347}">
      <dgm:prSet/>
      <dgm:spPr/>
      <dgm:t>
        <a:bodyPr/>
        <a:lstStyle/>
        <a:p>
          <a:endParaRPr lang="en-US"/>
        </a:p>
      </dgm:t>
    </dgm:pt>
    <dgm:pt modelId="{D3AC6C88-478D-4B45-B5C3-E0698B5BF2FA}">
      <dgm:prSet/>
      <dgm:spPr/>
      <dgm:t>
        <a:bodyPr/>
        <a:lstStyle/>
        <a:p>
          <a:r>
            <a:rPr lang="en-US"/>
            <a:t>Mindful of insurance authorization timelines</a:t>
          </a:r>
        </a:p>
      </dgm:t>
    </dgm:pt>
    <dgm:pt modelId="{13FC15C0-58FD-40A8-869C-C70B49132E6C}" type="parTrans" cxnId="{0E34C1E2-19F0-42B8-A1FD-7411A9B85864}">
      <dgm:prSet/>
      <dgm:spPr/>
      <dgm:t>
        <a:bodyPr/>
        <a:lstStyle/>
        <a:p>
          <a:endParaRPr lang="en-US"/>
        </a:p>
      </dgm:t>
    </dgm:pt>
    <dgm:pt modelId="{C80DCDD4-5780-4192-95DB-E666D3827D0F}" type="sibTrans" cxnId="{0E34C1E2-19F0-42B8-A1FD-7411A9B85864}">
      <dgm:prSet/>
      <dgm:spPr/>
      <dgm:t>
        <a:bodyPr/>
        <a:lstStyle/>
        <a:p>
          <a:endParaRPr lang="en-US"/>
        </a:p>
      </dgm:t>
    </dgm:pt>
    <dgm:pt modelId="{DEB889D5-675F-4EB1-8576-FD90F7AACCFE}">
      <dgm:prSet/>
      <dgm:spPr/>
      <dgm:t>
        <a:bodyPr/>
        <a:lstStyle/>
        <a:p>
          <a:r>
            <a:rPr lang="en-US"/>
            <a:t>More frequent at the beginning improves patient outcomes!</a:t>
          </a:r>
        </a:p>
      </dgm:t>
    </dgm:pt>
    <dgm:pt modelId="{8823F6C2-44C2-4CC5-82BB-5A09F424E941}" type="parTrans" cxnId="{A12A894A-57F7-44C7-B8B1-1295262328A5}">
      <dgm:prSet/>
      <dgm:spPr/>
      <dgm:t>
        <a:bodyPr/>
        <a:lstStyle/>
        <a:p>
          <a:endParaRPr lang="en-US"/>
        </a:p>
      </dgm:t>
    </dgm:pt>
    <dgm:pt modelId="{BC4C3796-47B0-4A6B-A150-6CEA9EC503D7}" type="sibTrans" cxnId="{A12A894A-57F7-44C7-B8B1-1295262328A5}">
      <dgm:prSet/>
      <dgm:spPr/>
      <dgm:t>
        <a:bodyPr/>
        <a:lstStyle/>
        <a:p>
          <a:endParaRPr lang="en-US"/>
        </a:p>
      </dgm:t>
    </dgm:pt>
    <dgm:pt modelId="{3BADCA57-9052-4B86-B54F-16E49AF7D493}" type="pres">
      <dgm:prSet presAssocID="{B455A02F-F0D9-4E47-BA10-64C9A190E116}" presName="root" presStyleCnt="0">
        <dgm:presLayoutVars>
          <dgm:dir/>
          <dgm:resizeHandles val="exact"/>
        </dgm:presLayoutVars>
      </dgm:prSet>
      <dgm:spPr/>
    </dgm:pt>
    <dgm:pt modelId="{6AD33912-3A78-4191-906E-8679A9A171AE}" type="pres">
      <dgm:prSet presAssocID="{BE76F94E-29D8-47DD-A53D-836A7FC92EE5}" presName="compNode" presStyleCnt="0"/>
      <dgm:spPr/>
    </dgm:pt>
    <dgm:pt modelId="{7E361AAD-AB42-43B1-A6F8-D885F7FE2898}" type="pres">
      <dgm:prSet presAssocID="{BE76F94E-29D8-47DD-A53D-836A7FC92EE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E2BE2C0F-F5BA-48AF-A776-A5AED866208A}" type="pres">
      <dgm:prSet presAssocID="{BE76F94E-29D8-47DD-A53D-836A7FC92EE5}" presName="spaceRect" presStyleCnt="0"/>
      <dgm:spPr/>
    </dgm:pt>
    <dgm:pt modelId="{1EC1E0EC-5328-4DD6-93BF-E500C6BB48CB}" type="pres">
      <dgm:prSet presAssocID="{BE76F94E-29D8-47DD-A53D-836A7FC92EE5}" presName="textRect" presStyleLbl="revTx" presStyleIdx="0" presStyleCnt="4">
        <dgm:presLayoutVars>
          <dgm:chMax val="1"/>
          <dgm:chPref val="1"/>
        </dgm:presLayoutVars>
      </dgm:prSet>
      <dgm:spPr/>
    </dgm:pt>
    <dgm:pt modelId="{9D1BA185-3D8F-4CBE-8E36-FB7C5034A287}" type="pres">
      <dgm:prSet presAssocID="{3DED6F17-74E7-4BEE-864A-CAAB7661486E}" presName="sibTrans" presStyleCnt="0"/>
      <dgm:spPr/>
    </dgm:pt>
    <dgm:pt modelId="{79291CFC-E343-4269-91E8-88FA2B2EDE99}" type="pres">
      <dgm:prSet presAssocID="{C918A364-6EB8-4A11-A967-9227F1686E16}" presName="compNode" presStyleCnt="0"/>
      <dgm:spPr/>
    </dgm:pt>
    <dgm:pt modelId="{C86CD45C-917E-410D-A1B0-678742332B37}" type="pres">
      <dgm:prSet presAssocID="{C918A364-6EB8-4A11-A967-9227F1686E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38A48086-AF12-424B-BB36-D682B847606B}" type="pres">
      <dgm:prSet presAssocID="{C918A364-6EB8-4A11-A967-9227F1686E16}" presName="spaceRect" presStyleCnt="0"/>
      <dgm:spPr/>
    </dgm:pt>
    <dgm:pt modelId="{D588DEA0-385D-4DF3-839C-B6C40712D297}" type="pres">
      <dgm:prSet presAssocID="{C918A364-6EB8-4A11-A967-9227F1686E16}" presName="textRect" presStyleLbl="revTx" presStyleIdx="1" presStyleCnt="4">
        <dgm:presLayoutVars>
          <dgm:chMax val="1"/>
          <dgm:chPref val="1"/>
        </dgm:presLayoutVars>
      </dgm:prSet>
      <dgm:spPr/>
    </dgm:pt>
    <dgm:pt modelId="{64FD8967-7FCC-4AC9-901D-655AC8137339}" type="pres">
      <dgm:prSet presAssocID="{A448B6A3-7592-434C-9B31-FDE7FC9D3CB7}" presName="sibTrans" presStyleCnt="0"/>
      <dgm:spPr/>
    </dgm:pt>
    <dgm:pt modelId="{A6E7F331-A844-4F06-9F11-F337DAFDF782}" type="pres">
      <dgm:prSet presAssocID="{D3AC6C88-478D-4B45-B5C3-E0698B5BF2FA}" presName="compNode" presStyleCnt="0"/>
      <dgm:spPr/>
    </dgm:pt>
    <dgm:pt modelId="{2E5E59D7-CFD4-4046-9074-2B2179866DF3}" type="pres">
      <dgm:prSet presAssocID="{D3AC6C88-478D-4B45-B5C3-E0698B5BF2F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F69A74C-E8A1-4311-A557-925BCAA8298E}" type="pres">
      <dgm:prSet presAssocID="{D3AC6C88-478D-4B45-B5C3-E0698B5BF2FA}" presName="spaceRect" presStyleCnt="0"/>
      <dgm:spPr/>
    </dgm:pt>
    <dgm:pt modelId="{E74E098F-2B86-4C62-9357-7D0146144620}" type="pres">
      <dgm:prSet presAssocID="{D3AC6C88-478D-4B45-B5C3-E0698B5BF2FA}" presName="textRect" presStyleLbl="revTx" presStyleIdx="2" presStyleCnt="4">
        <dgm:presLayoutVars>
          <dgm:chMax val="1"/>
          <dgm:chPref val="1"/>
        </dgm:presLayoutVars>
      </dgm:prSet>
      <dgm:spPr/>
    </dgm:pt>
    <dgm:pt modelId="{593DBA60-A947-4EB8-A967-541CF8699263}" type="pres">
      <dgm:prSet presAssocID="{C80DCDD4-5780-4192-95DB-E666D3827D0F}" presName="sibTrans" presStyleCnt="0"/>
      <dgm:spPr/>
    </dgm:pt>
    <dgm:pt modelId="{937207DE-FBDA-46E8-8F06-3749ABD91247}" type="pres">
      <dgm:prSet presAssocID="{DEB889D5-675F-4EB1-8576-FD90F7AACCFE}" presName="compNode" presStyleCnt="0"/>
      <dgm:spPr/>
    </dgm:pt>
    <dgm:pt modelId="{ACEB815D-46E1-4505-AA50-89FE046F2046}" type="pres">
      <dgm:prSet presAssocID="{DEB889D5-675F-4EB1-8576-FD90F7AACCF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C2ABEB4-95B8-468C-91E0-D297B663EB6D}" type="pres">
      <dgm:prSet presAssocID="{DEB889D5-675F-4EB1-8576-FD90F7AACCFE}" presName="spaceRect" presStyleCnt="0"/>
      <dgm:spPr/>
    </dgm:pt>
    <dgm:pt modelId="{CF35AFB2-BC13-440D-B4B5-D2A817546C97}" type="pres">
      <dgm:prSet presAssocID="{DEB889D5-675F-4EB1-8576-FD90F7AACCF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564210C-4001-49A6-B452-29245CE4FEDE}" type="presOf" srcId="{DEB889D5-675F-4EB1-8576-FD90F7AACCFE}" destId="{CF35AFB2-BC13-440D-B4B5-D2A817546C97}" srcOrd="0" destOrd="0" presId="urn:microsoft.com/office/officeart/2018/2/layout/IconLabelList"/>
    <dgm:cxn modelId="{F3FFC118-F6E9-4BD4-81B8-91B938A48802}" type="presOf" srcId="{B455A02F-F0D9-4E47-BA10-64C9A190E116}" destId="{3BADCA57-9052-4B86-B54F-16E49AF7D493}" srcOrd="0" destOrd="0" presId="urn:microsoft.com/office/officeart/2018/2/layout/IconLabelList"/>
    <dgm:cxn modelId="{4BBF0D1F-421B-48DE-A772-6DDCC91E1347}" srcId="{B455A02F-F0D9-4E47-BA10-64C9A190E116}" destId="{C918A364-6EB8-4A11-A967-9227F1686E16}" srcOrd="1" destOrd="0" parTransId="{0F3ECAC2-2A66-47BA-B623-8C189580B40C}" sibTransId="{A448B6A3-7592-434C-9B31-FDE7FC9D3CB7}"/>
    <dgm:cxn modelId="{95EE2F2D-1169-4B85-8443-6C56DDECE31A}" type="presOf" srcId="{D3AC6C88-478D-4B45-B5C3-E0698B5BF2FA}" destId="{E74E098F-2B86-4C62-9357-7D0146144620}" srcOrd="0" destOrd="0" presId="urn:microsoft.com/office/officeart/2018/2/layout/IconLabelList"/>
    <dgm:cxn modelId="{A12A894A-57F7-44C7-B8B1-1295262328A5}" srcId="{B455A02F-F0D9-4E47-BA10-64C9A190E116}" destId="{DEB889D5-675F-4EB1-8576-FD90F7AACCFE}" srcOrd="3" destOrd="0" parTransId="{8823F6C2-44C2-4CC5-82BB-5A09F424E941}" sibTransId="{BC4C3796-47B0-4A6B-A150-6CEA9EC503D7}"/>
    <dgm:cxn modelId="{E6A43194-3ADB-48CA-944F-F24F2ACB0466}" type="presOf" srcId="{BE76F94E-29D8-47DD-A53D-836A7FC92EE5}" destId="{1EC1E0EC-5328-4DD6-93BF-E500C6BB48CB}" srcOrd="0" destOrd="0" presId="urn:microsoft.com/office/officeart/2018/2/layout/IconLabelList"/>
    <dgm:cxn modelId="{F5A505B8-1FD5-4F02-94B6-3AFD54D7C76A}" srcId="{B455A02F-F0D9-4E47-BA10-64C9A190E116}" destId="{BE76F94E-29D8-47DD-A53D-836A7FC92EE5}" srcOrd="0" destOrd="0" parTransId="{299A2AE9-E025-4C83-AA22-AF37505844C3}" sibTransId="{3DED6F17-74E7-4BEE-864A-CAAB7661486E}"/>
    <dgm:cxn modelId="{AA181BCA-9BCC-4D77-9B2C-B05C7DE0E8DA}" type="presOf" srcId="{C918A364-6EB8-4A11-A967-9227F1686E16}" destId="{D588DEA0-385D-4DF3-839C-B6C40712D297}" srcOrd="0" destOrd="0" presId="urn:microsoft.com/office/officeart/2018/2/layout/IconLabelList"/>
    <dgm:cxn modelId="{0E34C1E2-19F0-42B8-A1FD-7411A9B85864}" srcId="{B455A02F-F0D9-4E47-BA10-64C9A190E116}" destId="{D3AC6C88-478D-4B45-B5C3-E0698B5BF2FA}" srcOrd="2" destOrd="0" parTransId="{13FC15C0-58FD-40A8-869C-C70B49132E6C}" sibTransId="{C80DCDD4-5780-4192-95DB-E666D3827D0F}"/>
    <dgm:cxn modelId="{DEF9221E-035F-4391-BDD0-4656E5DEF77B}" type="presParOf" srcId="{3BADCA57-9052-4B86-B54F-16E49AF7D493}" destId="{6AD33912-3A78-4191-906E-8679A9A171AE}" srcOrd="0" destOrd="0" presId="urn:microsoft.com/office/officeart/2018/2/layout/IconLabelList"/>
    <dgm:cxn modelId="{DE8D5939-1B1E-465E-B78C-2984559CF159}" type="presParOf" srcId="{6AD33912-3A78-4191-906E-8679A9A171AE}" destId="{7E361AAD-AB42-43B1-A6F8-D885F7FE2898}" srcOrd="0" destOrd="0" presId="urn:microsoft.com/office/officeart/2018/2/layout/IconLabelList"/>
    <dgm:cxn modelId="{125820B4-60FF-404C-89B8-C9B9F7583253}" type="presParOf" srcId="{6AD33912-3A78-4191-906E-8679A9A171AE}" destId="{E2BE2C0F-F5BA-48AF-A776-A5AED866208A}" srcOrd="1" destOrd="0" presId="urn:microsoft.com/office/officeart/2018/2/layout/IconLabelList"/>
    <dgm:cxn modelId="{10B5D423-BFD7-4D0C-AAE7-2B1F07A5C03B}" type="presParOf" srcId="{6AD33912-3A78-4191-906E-8679A9A171AE}" destId="{1EC1E0EC-5328-4DD6-93BF-E500C6BB48CB}" srcOrd="2" destOrd="0" presId="urn:microsoft.com/office/officeart/2018/2/layout/IconLabelList"/>
    <dgm:cxn modelId="{CCD12534-F8ED-4058-8A5B-C8B0DEFFF632}" type="presParOf" srcId="{3BADCA57-9052-4B86-B54F-16E49AF7D493}" destId="{9D1BA185-3D8F-4CBE-8E36-FB7C5034A287}" srcOrd="1" destOrd="0" presId="urn:microsoft.com/office/officeart/2018/2/layout/IconLabelList"/>
    <dgm:cxn modelId="{42E27738-BA19-4596-97C9-B59F057BCA91}" type="presParOf" srcId="{3BADCA57-9052-4B86-B54F-16E49AF7D493}" destId="{79291CFC-E343-4269-91E8-88FA2B2EDE99}" srcOrd="2" destOrd="0" presId="urn:microsoft.com/office/officeart/2018/2/layout/IconLabelList"/>
    <dgm:cxn modelId="{62CBBDFD-EA21-46FA-9DFB-80F33955A4AB}" type="presParOf" srcId="{79291CFC-E343-4269-91E8-88FA2B2EDE99}" destId="{C86CD45C-917E-410D-A1B0-678742332B37}" srcOrd="0" destOrd="0" presId="urn:microsoft.com/office/officeart/2018/2/layout/IconLabelList"/>
    <dgm:cxn modelId="{0760B7A4-74BB-40A0-9225-65608B3AF673}" type="presParOf" srcId="{79291CFC-E343-4269-91E8-88FA2B2EDE99}" destId="{38A48086-AF12-424B-BB36-D682B847606B}" srcOrd="1" destOrd="0" presId="urn:microsoft.com/office/officeart/2018/2/layout/IconLabelList"/>
    <dgm:cxn modelId="{B3381CF2-93B5-45CD-9734-860C2FEE6153}" type="presParOf" srcId="{79291CFC-E343-4269-91E8-88FA2B2EDE99}" destId="{D588DEA0-385D-4DF3-839C-B6C40712D297}" srcOrd="2" destOrd="0" presId="urn:microsoft.com/office/officeart/2018/2/layout/IconLabelList"/>
    <dgm:cxn modelId="{1C1651FD-9DC0-4067-B9D7-9D827BAC6078}" type="presParOf" srcId="{3BADCA57-9052-4B86-B54F-16E49AF7D493}" destId="{64FD8967-7FCC-4AC9-901D-655AC8137339}" srcOrd="3" destOrd="0" presId="urn:microsoft.com/office/officeart/2018/2/layout/IconLabelList"/>
    <dgm:cxn modelId="{2FA0DB32-18A9-4C78-B819-94F8C960C66D}" type="presParOf" srcId="{3BADCA57-9052-4B86-B54F-16E49AF7D493}" destId="{A6E7F331-A844-4F06-9F11-F337DAFDF782}" srcOrd="4" destOrd="0" presId="urn:microsoft.com/office/officeart/2018/2/layout/IconLabelList"/>
    <dgm:cxn modelId="{164E8BC8-3831-404E-9C64-E3F7924AD176}" type="presParOf" srcId="{A6E7F331-A844-4F06-9F11-F337DAFDF782}" destId="{2E5E59D7-CFD4-4046-9074-2B2179866DF3}" srcOrd="0" destOrd="0" presId="urn:microsoft.com/office/officeart/2018/2/layout/IconLabelList"/>
    <dgm:cxn modelId="{9B6FAD92-1488-4A63-BE47-40827C6EBE88}" type="presParOf" srcId="{A6E7F331-A844-4F06-9F11-F337DAFDF782}" destId="{1F69A74C-E8A1-4311-A557-925BCAA8298E}" srcOrd="1" destOrd="0" presId="urn:microsoft.com/office/officeart/2018/2/layout/IconLabelList"/>
    <dgm:cxn modelId="{3E3564C0-F44B-416D-A309-C614A607119B}" type="presParOf" srcId="{A6E7F331-A844-4F06-9F11-F337DAFDF782}" destId="{E74E098F-2B86-4C62-9357-7D0146144620}" srcOrd="2" destOrd="0" presId="urn:microsoft.com/office/officeart/2018/2/layout/IconLabelList"/>
    <dgm:cxn modelId="{522C0107-46E3-4174-93CB-C6D1031FCDE3}" type="presParOf" srcId="{3BADCA57-9052-4B86-B54F-16E49AF7D493}" destId="{593DBA60-A947-4EB8-A967-541CF8699263}" srcOrd="5" destOrd="0" presId="urn:microsoft.com/office/officeart/2018/2/layout/IconLabelList"/>
    <dgm:cxn modelId="{C0F07A5D-586D-41FD-BA18-C7CB9221ACBF}" type="presParOf" srcId="{3BADCA57-9052-4B86-B54F-16E49AF7D493}" destId="{937207DE-FBDA-46E8-8F06-3749ABD91247}" srcOrd="6" destOrd="0" presId="urn:microsoft.com/office/officeart/2018/2/layout/IconLabelList"/>
    <dgm:cxn modelId="{4627680C-46F1-443F-A462-905C907EDF42}" type="presParOf" srcId="{937207DE-FBDA-46E8-8F06-3749ABD91247}" destId="{ACEB815D-46E1-4505-AA50-89FE046F2046}" srcOrd="0" destOrd="0" presId="urn:microsoft.com/office/officeart/2018/2/layout/IconLabelList"/>
    <dgm:cxn modelId="{2D25BC80-6916-4FAD-B33A-6A4CACF03E60}" type="presParOf" srcId="{937207DE-FBDA-46E8-8F06-3749ABD91247}" destId="{9C2ABEB4-95B8-468C-91E0-D297B663EB6D}" srcOrd="1" destOrd="0" presId="urn:microsoft.com/office/officeart/2018/2/layout/IconLabelList"/>
    <dgm:cxn modelId="{6EF20DFE-31E5-46AB-A8F1-CECD9B59E8AC}" type="presParOf" srcId="{937207DE-FBDA-46E8-8F06-3749ABD91247}" destId="{CF35AFB2-BC13-440D-B4B5-D2A817546C9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101E3A-5EA3-4418-B641-8CE61707C2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CD518F2-028A-43C5-9FAC-B7F142964E89}">
      <dgm:prSet/>
      <dgm:spPr/>
      <dgm:t>
        <a:bodyPr/>
        <a:lstStyle/>
        <a:p>
          <a:r>
            <a:rPr lang="en-US"/>
            <a:t>Obesity is a chronic disease</a:t>
          </a:r>
        </a:p>
      </dgm:t>
    </dgm:pt>
    <dgm:pt modelId="{853C1E94-E6F5-4F5B-A847-0785825E6A1D}" type="parTrans" cxnId="{2DD4AE0D-39D1-4FAF-9345-A837D2E53837}">
      <dgm:prSet/>
      <dgm:spPr/>
      <dgm:t>
        <a:bodyPr/>
        <a:lstStyle/>
        <a:p>
          <a:endParaRPr lang="en-US"/>
        </a:p>
      </dgm:t>
    </dgm:pt>
    <dgm:pt modelId="{66806555-80BF-4F69-BABB-A94DF1EC9E15}" type="sibTrans" cxnId="{2DD4AE0D-39D1-4FAF-9345-A837D2E53837}">
      <dgm:prSet/>
      <dgm:spPr/>
      <dgm:t>
        <a:bodyPr/>
        <a:lstStyle/>
        <a:p>
          <a:endParaRPr lang="en-US"/>
        </a:p>
      </dgm:t>
    </dgm:pt>
    <dgm:pt modelId="{D3E3B384-134A-4B33-8F68-0CC6C5729C8D}">
      <dgm:prSet/>
      <dgm:spPr/>
      <dgm:t>
        <a:bodyPr/>
        <a:lstStyle/>
        <a:p>
          <a:r>
            <a:rPr lang="en-US"/>
            <a:t>It is not the patient’s “fault” </a:t>
          </a:r>
        </a:p>
      </dgm:t>
    </dgm:pt>
    <dgm:pt modelId="{D6E898B5-EC7E-4314-8BBF-2F65B97F3C98}" type="parTrans" cxnId="{0228DE6E-B5E3-4530-8414-77FAF8C2AD63}">
      <dgm:prSet/>
      <dgm:spPr/>
      <dgm:t>
        <a:bodyPr/>
        <a:lstStyle/>
        <a:p>
          <a:endParaRPr lang="en-US"/>
        </a:p>
      </dgm:t>
    </dgm:pt>
    <dgm:pt modelId="{5BD60E5C-E390-4644-9284-3E178BC04A31}" type="sibTrans" cxnId="{0228DE6E-B5E3-4530-8414-77FAF8C2AD63}">
      <dgm:prSet/>
      <dgm:spPr/>
      <dgm:t>
        <a:bodyPr/>
        <a:lstStyle/>
        <a:p>
          <a:endParaRPr lang="en-US"/>
        </a:p>
      </dgm:t>
    </dgm:pt>
    <dgm:pt modelId="{010C3CF5-9C4C-40AF-B1DC-AA13ECBF7DC7}">
      <dgm:prSet/>
      <dgm:spPr/>
      <dgm:t>
        <a:bodyPr/>
        <a:lstStyle/>
        <a:p>
          <a:r>
            <a:rPr lang="en-US"/>
            <a:t>It takes time</a:t>
          </a:r>
        </a:p>
      </dgm:t>
    </dgm:pt>
    <dgm:pt modelId="{C0AA37A2-FB6A-4D45-A258-27984FE7BF4F}" type="parTrans" cxnId="{8DE3F314-4FA6-4E66-9936-EC763DFF28B2}">
      <dgm:prSet/>
      <dgm:spPr/>
      <dgm:t>
        <a:bodyPr/>
        <a:lstStyle/>
        <a:p>
          <a:endParaRPr lang="en-US"/>
        </a:p>
      </dgm:t>
    </dgm:pt>
    <dgm:pt modelId="{34D39568-AD15-4258-8161-B73258F29C25}" type="sibTrans" cxnId="{8DE3F314-4FA6-4E66-9936-EC763DFF28B2}">
      <dgm:prSet/>
      <dgm:spPr/>
      <dgm:t>
        <a:bodyPr/>
        <a:lstStyle/>
        <a:p>
          <a:endParaRPr lang="en-US"/>
        </a:p>
      </dgm:t>
    </dgm:pt>
    <dgm:pt modelId="{E6F89CD5-1CEB-47BC-B31E-3A6E7FAFC43A}">
      <dgm:prSet/>
      <dgm:spPr/>
      <dgm:t>
        <a:bodyPr/>
        <a:lstStyle/>
        <a:p>
          <a:r>
            <a:rPr lang="en-US" dirty="0"/>
            <a:t>Manage expectations</a:t>
          </a:r>
        </a:p>
      </dgm:t>
    </dgm:pt>
    <dgm:pt modelId="{49593FC2-9293-4090-BBA5-484FF954DF90}" type="parTrans" cxnId="{D1FFC194-BD39-462D-B88C-69985EBB85EE}">
      <dgm:prSet/>
      <dgm:spPr/>
      <dgm:t>
        <a:bodyPr/>
        <a:lstStyle/>
        <a:p>
          <a:endParaRPr lang="en-US"/>
        </a:p>
      </dgm:t>
    </dgm:pt>
    <dgm:pt modelId="{F0220242-E950-40F5-8881-51B2FF7FFED3}" type="sibTrans" cxnId="{D1FFC194-BD39-462D-B88C-69985EBB85EE}">
      <dgm:prSet/>
      <dgm:spPr/>
      <dgm:t>
        <a:bodyPr/>
        <a:lstStyle/>
        <a:p>
          <a:endParaRPr lang="en-US"/>
        </a:p>
      </dgm:t>
    </dgm:pt>
    <dgm:pt modelId="{8D9A8FBC-B60C-408B-9887-37B187F80878}" type="pres">
      <dgm:prSet presAssocID="{51101E3A-5EA3-4418-B641-8CE61707C214}" presName="linear" presStyleCnt="0">
        <dgm:presLayoutVars>
          <dgm:dir/>
          <dgm:animLvl val="lvl"/>
          <dgm:resizeHandles val="exact"/>
        </dgm:presLayoutVars>
      </dgm:prSet>
      <dgm:spPr/>
    </dgm:pt>
    <dgm:pt modelId="{8CF63053-3A29-4983-AC6F-559520E9B7BA}" type="pres">
      <dgm:prSet presAssocID="{5CD518F2-028A-43C5-9FAC-B7F142964E89}" presName="parentLin" presStyleCnt="0"/>
      <dgm:spPr/>
    </dgm:pt>
    <dgm:pt modelId="{A8F05CF4-8274-4C98-9F3F-A6DC080A5ECB}" type="pres">
      <dgm:prSet presAssocID="{5CD518F2-028A-43C5-9FAC-B7F142964E89}" presName="parentLeftMargin" presStyleLbl="node1" presStyleIdx="0" presStyleCnt="4"/>
      <dgm:spPr/>
    </dgm:pt>
    <dgm:pt modelId="{9FA50399-5B9E-4EA8-BB18-A8DA8E38CF84}" type="pres">
      <dgm:prSet presAssocID="{5CD518F2-028A-43C5-9FAC-B7F142964E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105377F-4F49-4E3C-9A99-D575D3DDD20B}" type="pres">
      <dgm:prSet presAssocID="{5CD518F2-028A-43C5-9FAC-B7F142964E89}" presName="negativeSpace" presStyleCnt="0"/>
      <dgm:spPr/>
    </dgm:pt>
    <dgm:pt modelId="{EFCB9BA0-136E-4192-B47B-459C8460D45D}" type="pres">
      <dgm:prSet presAssocID="{5CD518F2-028A-43C5-9FAC-B7F142964E89}" presName="childText" presStyleLbl="conFgAcc1" presStyleIdx="0" presStyleCnt="4">
        <dgm:presLayoutVars>
          <dgm:bulletEnabled val="1"/>
        </dgm:presLayoutVars>
      </dgm:prSet>
      <dgm:spPr/>
    </dgm:pt>
    <dgm:pt modelId="{4987B5C8-49D0-49EA-AC17-EA794A01B860}" type="pres">
      <dgm:prSet presAssocID="{66806555-80BF-4F69-BABB-A94DF1EC9E15}" presName="spaceBetweenRectangles" presStyleCnt="0"/>
      <dgm:spPr/>
    </dgm:pt>
    <dgm:pt modelId="{CF69EC8C-F21B-4514-AEF7-E974DA579157}" type="pres">
      <dgm:prSet presAssocID="{D3E3B384-134A-4B33-8F68-0CC6C5729C8D}" presName="parentLin" presStyleCnt="0"/>
      <dgm:spPr/>
    </dgm:pt>
    <dgm:pt modelId="{16FEED04-2488-4724-9D14-644614C88268}" type="pres">
      <dgm:prSet presAssocID="{D3E3B384-134A-4B33-8F68-0CC6C5729C8D}" presName="parentLeftMargin" presStyleLbl="node1" presStyleIdx="0" presStyleCnt="4"/>
      <dgm:spPr/>
    </dgm:pt>
    <dgm:pt modelId="{995CB78C-CE54-43AF-9001-AC6031DE315C}" type="pres">
      <dgm:prSet presAssocID="{D3E3B384-134A-4B33-8F68-0CC6C5729C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2BE5B7-986A-4A19-A367-248580F988D0}" type="pres">
      <dgm:prSet presAssocID="{D3E3B384-134A-4B33-8F68-0CC6C5729C8D}" presName="negativeSpace" presStyleCnt="0"/>
      <dgm:spPr/>
    </dgm:pt>
    <dgm:pt modelId="{88A12CD5-3F20-4CC9-AC8B-948F4C6CC0E9}" type="pres">
      <dgm:prSet presAssocID="{D3E3B384-134A-4B33-8F68-0CC6C5729C8D}" presName="childText" presStyleLbl="conFgAcc1" presStyleIdx="1" presStyleCnt="4">
        <dgm:presLayoutVars>
          <dgm:bulletEnabled val="1"/>
        </dgm:presLayoutVars>
      </dgm:prSet>
      <dgm:spPr/>
    </dgm:pt>
    <dgm:pt modelId="{4C7709D9-6372-473A-B306-9BB5BA0BDCA7}" type="pres">
      <dgm:prSet presAssocID="{5BD60E5C-E390-4644-9284-3E178BC04A31}" presName="spaceBetweenRectangles" presStyleCnt="0"/>
      <dgm:spPr/>
    </dgm:pt>
    <dgm:pt modelId="{0315D5C5-F7DF-4D29-91C9-340E3307E0A4}" type="pres">
      <dgm:prSet presAssocID="{010C3CF5-9C4C-40AF-B1DC-AA13ECBF7DC7}" presName="parentLin" presStyleCnt="0"/>
      <dgm:spPr/>
    </dgm:pt>
    <dgm:pt modelId="{1AFB0D98-5684-4682-BAC8-D851B4DADF60}" type="pres">
      <dgm:prSet presAssocID="{010C3CF5-9C4C-40AF-B1DC-AA13ECBF7DC7}" presName="parentLeftMargin" presStyleLbl="node1" presStyleIdx="1" presStyleCnt="4"/>
      <dgm:spPr/>
    </dgm:pt>
    <dgm:pt modelId="{CE8C5592-7727-4E44-97A3-5A800FCECEB4}" type="pres">
      <dgm:prSet presAssocID="{010C3CF5-9C4C-40AF-B1DC-AA13ECBF7DC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15C9103-13FB-4F89-B22D-5906E761A7E3}" type="pres">
      <dgm:prSet presAssocID="{010C3CF5-9C4C-40AF-B1DC-AA13ECBF7DC7}" presName="negativeSpace" presStyleCnt="0"/>
      <dgm:spPr/>
    </dgm:pt>
    <dgm:pt modelId="{24A20B62-F296-48D8-B3D1-C8A9DB22B743}" type="pres">
      <dgm:prSet presAssocID="{010C3CF5-9C4C-40AF-B1DC-AA13ECBF7DC7}" presName="childText" presStyleLbl="conFgAcc1" presStyleIdx="2" presStyleCnt="4">
        <dgm:presLayoutVars>
          <dgm:bulletEnabled val="1"/>
        </dgm:presLayoutVars>
      </dgm:prSet>
      <dgm:spPr/>
    </dgm:pt>
    <dgm:pt modelId="{49BB1362-4792-449F-A8C2-CA114D4601E0}" type="pres">
      <dgm:prSet presAssocID="{34D39568-AD15-4258-8161-B73258F29C25}" presName="spaceBetweenRectangles" presStyleCnt="0"/>
      <dgm:spPr/>
    </dgm:pt>
    <dgm:pt modelId="{2422724A-3792-4FBF-A548-235BEE800FE0}" type="pres">
      <dgm:prSet presAssocID="{E6F89CD5-1CEB-47BC-B31E-3A6E7FAFC43A}" presName="parentLin" presStyleCnt="0"/>
      <dgm:spPr/>
    </dgm:pt>
    <dgm:pt modelId="{60B48827-8B14-4132-8BD5-278080B3AAEB}" type="pres">
      <dgm:prSet presAssocID="{E6F89CD5-1CEB-47BC-B31E-3A6E7FAFC43A}" presName="parentLeftMargin" presStyleLbl="node1" presStyleIdx="2" presStyleCnt="4"/>
      <dgm:spPr/>
    </dgm:pt>
    <dgm:pt modelId="{53C43DB1-E64C-4F79-A07F-8D01EA010444}" type="pres">
      <dgm:prSet presAssocID="{E6F89CD5-1CEB-47BC-B31E-3A6E7FAFC43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B2D0D15-460B-49B6-89DA-F8A117B44220}" type="pres">
      <dgm:prSet presAssocID="{E6F89CD5-1CEB-47BC-B31E-3A6E7FAFC43A}" presName="negativeSpace" presStyleCnt="0"/>
      <dgm:spPr/>
    </dgm:pt>
    <dgm:pt modelId="{17B42453-D10F-4E22-9AD1-3589547E10AE}" type="pres">
      <dgm:prSet presAssocID="{E6F89CD5-1CEB-47BC-B31E-3A6E7FAFC43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DD4AE0D-39D1-4FAF-9345-A837D2E53837}" srcId="{51101E3A-5EA3-4418-B641-8CE61707C214}" destId="{5CD518F2-028A-43C5-9FAC-B7F142964E89}" srcOrd="0" destOrd="0" parTransId="{853C1E94-E6F5-4F5B-A847-0785825E6A1D}" sibTransId="{66806555-80BF-4F69-BABB-A94DF1EC9E15}"/>
    <dgm:cxn modelId="{8DE3F314-4FA6-4E66-9936-EC763DFF28B2}" srcId="{51101E3A-5EA3-4418-B641-8CE61707C214}" destId="{010C3CF5-9C4C-40AF-B1DC-AA13ECBF7DC7}" srcOrd="2" destOrd="0" parTransId="{C0AA37A2-FB6A-4D45-A258-27984FE7BF4F}" sibTransId="{34D39568-AD15-4258-8161-B73258F29C25}"/>
    <dgm:cxn modelId="{FA42E520-5348-4EE9-8A21-CD4A5D4AE3F7}" type="presOf" srcId="{D3E3B384-134A-4B33-8F68-0CC6C5729C8D}" destId="{995CB78C-CE54-43AF-9001-AC6031DE315C}" srcOrd="1" destOrd="0" presId="urn:microsoft.com/office/officeart/2005/8/layout/list1"/>
    <dgm:cxn modelId="{1C39E25D-9A10-4B3F-96CE-780EB22856A9}" type="presOf" srcId="{5CD518F2-028A-43C5-9FAC-B7F142964E89}" destId="{9FA50399-5B9E-4EA8-BB18-A8DA8E38CF84}" srcOrd="1" destOrd="0" presId="urn:microsoft.com/office/officeart/2005/8/layout/list1"/>
    <dgm:cxn modelId="{0228DE6E-B5E3-4530-8414-77FAF8C2AD63}" srcId="{51101E3A-5EA3-4418-B641-8CE61707C214}" destId="{D3E3B384-134A-4B33-8F68-0CC6C5729C8D}" srcOrd="1" destOrd="0" parTransId="{D6E898B5-EC7E-4314-8BBF-2F65B97F3C98}" sibTransId="{5BD60E5C-E390-4644-9284-3E178BC04A31}"/>
    <dgm:cxn modelId="{1A674D74-5891-40BD-81BE-84D3D0495D22}" type="presOf" srcId="{E6F89CD5-1CEB-47BC-B31E-3A6E7FAFC43A}" destId="{60B48827-8B14-4132-8BD5-278080B3AAEB}" srcOrd="0" destOrd="0" presId="urn:microsoft.com/office/officeart/2005/8/layout/list1"/>
    <dgm:cxn modelId="{53911B58-47C1-47D1-99B8-E48519B81753}" type="presOf" srcId="{E6F89CD5-1CEB-47BC-B31E-3A6E7FAFC43A}" destId="{53C43DB1-E64C-4F79-A07F-8D01EA010444}" srcOrd="1" destOrd="0" presId="urn:microsoft.com/office/officeart/2005/8/layout/list1"/>
    <dgm:cxn modelId="{B806FE8B-1799-4B11-8E59-89DE25D2E4F1}" type="presOf" srcId="{010C3CF5-9C4C-40AF-B1DC-AA13ECBF7DC7}" destId="{CE8C5592-7727-4E44-97A3-5A800FCECEB4}" srcOrd="1" destOrd="0" presId="urn:microsoft.com/office/officeart/2005/8/layout/list1"/>
    <dgm:cxn modelId="{D1FFC194-BD39-462D-B88C-69985EBB85EE}" srcId="{51101E3A-5EA3-4418-B641-8CE61707C214}" destId="{E6F89CD5-1CEB-47BC-B31E-3A6E7FAFC43A}" srcOrd="3" destOrd="0" parTransId="{49593FC2-9293-4090-BBA5-484FF954DF90}" sibTransId="{F0220242-E950-40F5-8881-51B2FF7FFED3}"/>
    <dgm:cxn modelId="{29A60AD4-67DD-400B-9873-906382CF9994}" type="presOf" srcId="{51101E3A-5EA3-4418-B641-8CE61707C214}" destId="{8D9A8FBC-B60C-408B-9887-37B187F80878}" srcOrd="0" destOrd="0" presId="urn:microsoft.com/office/officeart/2005/8/layout/list1"/>
    <dgm:cxn modelId="{797F28D8-75E3-4133-8D2F-58EFB4E087D3}" type="presOf" srcId="{5CD518F2-028A-43C5-9FAC-B7F142964E89}" destId="{A8F05CF4-8274-4C98-9F3F-A6DC080A5ECB}" srcOrd="0" destOrd="0" presId="urn:microsoft.com/office/officeart/2005/8/layout/list1"/>
    <dgm:cxn modelId="{FF0AEEFA-CC3D-4FC9-8713-070A66ED36C9}" type="presOf" srcId="{D3E3B384-134A-4B33-8F68-0CC6C5729C8D}" destId="{16FEED04-2488-4724-9D14-644614C88268}" srcOrd="0" destOrd="0" presId="urn:microsoft.com/office/officeart/2005/8/layout/list1"/>
    <dgm:cxn modelId="{1EA0F3FF-C058-4FA5-AFA2-F27DF265BA88}" type="presOf" srcId="{010C3CF5-9C4C-40AF-B1DC-AA13ECBF7DC7}" destId="{1AFB0D98-5684-4682-BAC8-D851B4DADF60}" srcOrd="0" destOrd="0" presId="urn:microsoft.com/office/officeart/2005/8/layout/list1"/>
    <dgm:cxn modelId="{A5F6C9B4-EA74-4CA8-B9F1-4922ED332891}" type="presParOf" srcId="{8D9A8FBC-B60C-408B-9887-37B187F80878}" destId="{8CF63053-3A29-4983-AC6F-559520E9B7BA}" srcOrd="0" destOrd="0" presId="urn:microsoft.com/office/officeart/2005/8/layout/list1"/>
    <dgm:cxn modelId="{F706095C-D17E-4BD1-BC6D-F7C8DF750C25}" type="presParOf" srcId="{8CF63053-3A29-4983-AC6F-559520E9B7BA}" destId="{A8F05CF4-8274-4C98-9F3F-A6DC080A5ECB}" srcOrd="0" destOrd="0" presId="urn:microsoft.com/office/officeart/2005/8/layout/list1"/>
    <dgm:cxn modelId="{5D77D78C-2AB7-4AA4-BE3C-D8B08652564B}" type="presParOf" srcId="{8CF63053-3A29-4983-AC6F-559520E9B7BA}" destId="{9FA50399-5B9E-4EA8-BB18-A8DA8E38CF84}" srcOrd="1" destOrd="0" presId="urn:microsoft.com/office/officeart/2005/8/layout/list1"/>
    <dgm:cxn modelId="{11D9077D-AE88-49D5-A566-13D71D4E3230}" type="presParOf" srcId="{8D9A8FBC-B60C-408B-9887-37B187F80878}" destId="{B105377F-4F49-4E3C-9A99-D575D3DDD20B}" srcOrd="1" destOrd="0" presId="urn:microsoft.com/office/officeart/2005/8/layout/list1"/>
    <dgm:cxn modelId="{14DBEC92-91FC-48CE-A7AE-1E97178BEFD7}" type="presParOf" srcId="{8D9A8FBC-B60C-408B-9887-37B187F80878}" destId="{EFCB9BA0-136E-4192-B47B-459C8460D45D}" srcOrd="2" destOrd="0" presId="urn:microsoft.com/office/officeart/2005/8/layout/list1"/>
    <dgm:cxn modelId="{4762BE8C-6CF9-4F4E-90ED-980CBF89560B}" type="presParOf" srcId="{8D9A8FBC-B60C-408B-9887-37B187F80878}" destId="{4987B5C8-49D0-49EA-AC17-EA794A01B860}" srcOrd="3" destOrd="0" presId="urn:microsoft.com/office/officeart/2005/8/layout/list1"/>
    <dgm:cxn modelId="{D1CB26A6-6FEF-47F6-B3BE-315B17085014}" type="presParOf" srcId="{8D9A8FBC-B60C-408B-9887-37B187F80878}" destId="{CF69EC8C-F21B-4514-AEF7-E974DA579157}" srcOrd="4" destOrd="0" presId="urn:microsoft.com/office/officeart/2005/8/layout/list1"/>
    <dgm:cxn modelId="{DF166DB0-5890-4C20-80CB-9A52B2574A61}" type="presParOf" srcId="{CF69EC8C-F21B-4514-AEF7-E974DA579157}" destId="{16FEED04-2488-4724-9D14-644614C88268}" srcOrd="0" destOrd="0" presId="urn:microsoft.com/office/officeart/2005/8/layout/list1"/>
    <dgm:cxn modelId="{71351B2A-061C-4D5B-98C4-9D5EA4CB592B}" type="presParOf" srcId="{CF69EC8C-F21B-4514-AEF7-E974DA579157}" destId="{995CB78C-CE54-43AF-9001-AC6031DE315C}" srcOrd="1" destOrd="0" presId="urn:microsoft.com/office/officeart/2005/8/layout/list1"/>
    <dgm:cxn modelId="{58F7513D-8981-446E-A367-E4C98E2B847C}" type="presParOf" srcId="{8D9A8FBC-B60C-408B-9887-37B187F80878}" destId="{D22BE5B7-986A-4A19-A367-248580F988D0}" srcOrd="5" destOrd="0" presId="urn:microsoft.com/office/officeart/2005/8/layout/list1"/>
    <dgm:cxn modelId="{72DFF1A4-802E-4DC7-8FD6-F0034287E9D4}" type="presParOf" srcId="{8D9A8FBC-B60C-408B-9887-37B187F80878}" destId="{88A12CD5-3F20-4CC9-AC8B-948F4C6CC0E9}" srcOrd="6" destOrd="0" presId="urn:microsoft.com/office/officeart/2005/8/layout/list1"/>
    <dgm:cxn modelId="{EB961C5A-94B6-4182-927B-BD3888CB1FB7}" type="presParOf" srcId="{8D9A8FBC-B60C-408B-9887-37B187F80878}" destId="{4C7709D9-6372-473A-B306-9BB5BA0BDCA7}" srcOrd="7" destOrd="0" presId="urn:microsoft.com/office/officeart/2005/8/layout/list1"/>
    <dgm:cxn modelId="{338F0175-C8C4-46DD-8BA9-6E02D263028B}" type="presParOf" srcId="{8D9A8FBC-B60C-408B-9887-37B187F80878}" destId="{0315D5C5-F7DF-4D29-91C9-340E3307E0A4}" srcOrd="8" destOrd="0" presId="urn:microsoft.com/office/officeart/2005/8/layout/list1"/>
    <dgm:cxn modelId="{289C364E-0315-44D4-AD2B-76C4035A080B}" type="presParOf" srcId="{0315D5C5-F7DF-4D29-91C9-340E3307E0A4}" destId="{1AFB0D98-5684-4682-BAC8-D851B4DADF60}" srcOrd="0" destOrd="0" presId="urn:microsoft.com/office/officeart/2005/8/layout/list1"/>
    <dgm:cxn modelId="{B3AF3359-D1A0-40DE-A39A-93FFEE53D794}" type="presParOf" srcId="{0315D5C5-F7DF-4D29-91C9-340E3307E0A4}" destId="{CE8C5592-7727-4E44-97A3-5A800FCECEB4}" srcOrd="1" destOrd="0" presId="urn:microsoft.com/office/officeart/2005/8/layout/list1"/>
    <dgm:cxn modelId="{A52D740A-E121-4382-A66C-5126E70B6C2B}" type="presParOf" srcId="{8D9A8FBC-B60C-408B-9887-37B187F80878}" destId="{915C9103-13FB-4F89-B22D-5906E761A7E3}" srcOrd="9" destOrd="0" presId="urn:microsoft.com/office/officeart/2005/8/layout/list1"/>
    <dgm:cxn modelId="{E9368DBF-72CD-4EC4-88F0-8D117798D18E}" type="presParOf" srcId="{8D9A8FBC-B60C-408B-9887-37B187F80878}" destId="{24A20B62-F296-48D8-B3D1-C8A9DB22B743}" srcOrd="10" destOrd="0" presId="urn:microsoft.com/office/officeart/2005/8/layout/list1"/>
    <dgm:cxn modelId="{5E5C0E7E-FC7F-4AFA-B561-A043E8D8E892}" type="presParOf" srcId="{8D9A8FBC-B60C-408B-9887-37B187F80878}" destId="{49BB1362-4792-449F-A8C2-CA114D4601E0}" srcOrd="11" destOrd="0" presId="urn:microsoft.com/office/officeart/2005/8/layout/list1"/>
    <dgm:cxn modelId="{F55A6F9F-C0FA-4DBF-AE39-0DBD129A0E13}" type="presParOf" srcId="{8D9A8FBC-B60C-408B-9887-37B187F80878}" destId="{2422724A-3792-4FBF-A548-235BEE800FE0}" srcOrd="12" destOrd="0" presId="urn:microsoft.com/office/officeart/2005/8/layout/list1"/>
    <dgm:cxn modelId="{79ADE31C-CEA8-4975-941F-99ECA1D06DD0}" type="presParOf" srcId="{2422724A-3792-4FBF-A548-235BEE800FE0}" destId="{60B48827-8B14-4132-8BD5-278080B3AAEB}" srcOrd="0" destOrd="0" presId="urn:microsoft.com/office/officeart/2005/8/layout/list1"/>
    <dgm:cxn modelId="{14D963D8-F69C-4813-BBD8-68E0D1A957A3}" type="presParOf" srcId="{2422724A-3792-4FBF-A548-235BEE800FE0}" destId="{53C43DB1-E64C-4F79-A07F-8D01EA010444}" srcOrd="1" destOrd="0" presId="urn:microsoft.com/office/officeart/2005/8/layout/list1"/>
    <dgm:cxn modelId="{FCAE6536-C869-4DB7-91F8-A2583D29D425}" type="presParOf" srcId="{8D9A8FBC-B60C-408B-9887-37B187F80878}" destId="{6B2D0D15-460B-49B6-89DA-F8A117B44220}" srcOrd="13" destOrd="0" presId="urn:microsoft.com/office/officeart/2005/8/layout/list1"/>
    <dgm:cxn modelId="{D9081F67-EC55-4DE1-84D2-1F304B2976AB}" type="presParOf" srcId="{8D9A8FBC-B60C-408B-9887-37B187F80878}" destId="{17B42453-D10F-4E22-9AD1-3589547E10A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2284F-3636-451F-A504-890CFC3F6B9B}">
      <dsp:nvSpPr>
        <dsp:cNvPr id="0" name=""/>
        <dsp:cNvSpPr/>
      </dsp:nvSpPr>
      <dsp:spPr>
        <a:xfrm>
          <a:off x="3214" y="605274"/>
          <a:ext cx="2550318" cy="15301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Medical/surgical history</a:t>
          </a:r>
        </a:p>
      </dsp:txBody>
      <dsp:txXfrm>
        <a:off x="3214" y="605274"/>
        <a:ext cx="2550318" cy="1530191"/>
      </dsp:txXfrm>
    </dsp:sp>
    <dsp:sp modelId="{E2C18749-03B6-4E7F-8EBB-15090D25E4DA}">
      <dsp:nvSpPr>
        <dsp:cNvPr id="0" name=""/>
        <dsp:cNvSpPr/>
      </dsp:nvSpPr>
      <dsp:spPr>
        <a:xfrm>
          <a:off x="2808565" y="605274"/>
          <a:ext cx="2550318" cy="1530191"/>
        </a:xfrm>
        <a:prstGeom prst="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Current Medications</a:t>
          </a:r>
        </a:p>
      </dsp:txBody>
      <dsp:txXfrm>
        <a:off x="2808565" y="605274"/>
        <a:ext cx="2550318" cy="1530191"/>
      </dsp:txXfrm>
    </dsp:sp>
    <dsp:sp modelId="{8BA34583-9BFD-4AB9-BDB1-E64A35F51A85}">
      <dsp:nvSpPr>
        <dsp:cNvPr id="0" name=""/>
        <dsp:cNvSpPr/>
      </dsp:nvSpPr>
      <dsp:spPr>
        <a:xfrm>
          <a:off x="5613915" y="605274"/>
          <a:ext cx="2550318" cy="1530191"/>
        </a:xfrm>
        <a:prstGeom prst="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Weight history/Previous attempts at weight loss</a:t>
          </a:r>
        </a:p>
      </dsp:txBody>
      <dsp:txXfrm>
        <a:off x="5613915" y="605274"/>
        <a:ext cx="2550318" cy="1530191"/>
      </dsp:txXfrm>
    </dsp:sp>
    <dsp:sp modelId="{C7DB9C93-A4B7-4EEE-8723-863873DA4228}">
      <dsp:nvSpPr>
        <dsp:cNvPr id="0" name=""/>
        <dsp:cNvSpPr/>
      </dsp:nvSpPr>
      <dsp:spPr>
        <a:xfrm>
          <a:off x="8419266" y="605274"/>
          <a:ext cx="2550318" cy="1530191"/>
        </a:xfrm>
        <a:prstGeom prst="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Diet history </a:t>
          </a:r>
        </a:p>
      </dsp:txBody>
      <dsp:txXfrm>
        <a:off x="8419266" y="605274"/>
        <a:ext cx="2550318" cy="1530191"/>
      </dsp:txXfrm>
    </dsp:sp>
    <dsp:sp modelId="{2942CF8B-5FB0-4E2C-8297-C7EE9A71DFC8}">
      <dsp:nvSpPr>
        <dsp:cNvPr id="0" name=""/>
        <dsp:cNvSpPr/>
      </dsp:nvSpPr>
      <dsp:spPr>
        <a:xfrm>
          <a:off x="3214" y="2390497"/>
          <a:ext cx="2550318" cy="1530191"/>
        </a:xfrm>
        <a:prstGeom prst="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Assess for disordered eating: BED/purging/restricting</a:t>
          </a:r>
        </a:p>
      </dsp:txBody>
      <dsp:txXfrm>
        <a:off x="3214" y="2390497"/>
        <a:ext cx="2550318" cy="1530191"/>
      </dsp:txXfrm>
    </dsp:sp>
    <dsp:sp modelId="{EC6B14FA-BEB5-410C-AF35-93E84BBD0B45}">
      <dsp:nvSpPr>
        <dsp:cNvPr id="0" name=""/>
        <dsp:cNvSpPr/>
      </dsp:nvSpPr>
      <dsp:spPr>
        <a:xfrm>
          <a:off x="2808565" y="2390497"/>
          <a:ext cx="2550318" cy="1530191"/>
        </a:xfrm>
        <a:prstGeom prst="rect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Stress/depression</a:t>
          </a:r>
        </a:p>
      </dsp:txBody>
      <dsp:txXfrm>
        <a:off x="2808565" y="2390497"/>
        <a:ext cx="2550318" cy="1530191"/>
      </dsp:txXfrm>
    </dsp:sp>
    <dsp:sp modelId="{368029B8-FC06-4E64-AA51-5A28C9C563DA}">
      <dsp:nvSpPr>
        <dsp:cNvPr id="0" name=""/>
        <dsp:cNvSpPr/>
      </dsp:nvSpPr>
      <dsp:spPr>
        <a:xfrm>
          <a:off x="5613915" y="2390497"/>
          <a:ext cx="2550318" cy="1530191"/>
        </a:xfrm>
        <a:prstGeom prst="rect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Sleep/Epworth Sleepiness Scale</a:t>
          </a:r>
        </a:p>
      </dsp:txBody>
      <dsp:txXfrm>
        <a:off x="5613915" y="2390497"/>
        <a:ext cx="2550318" cy="1530191"/>
      </dsp:txXfrm>
    </dsp:sp>
    <dsp:sp modelId="{52123179-E1CC-450F-A905-F42D7AEC7A97}">
      <dsp:nvSpPr>
        <dsp:cNvPr id="0" name=""/>
        <dsp:cNvSpPr/>
      </dsp:nvSpPr>
      <dsp:spPr>
        <a:xfrm>
          <a:off x="8419266" y="2390497"/>
          <a:ext cx="2550318" cy="153019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Physical activity </a:t>
          </a:r>
        </a:p>
      </dsp:txBody>
      <dsp:txXfrm>
        <a:off x="8419266" y="2390497"/>
        <a:ext cx="2550318" cy="1530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81BEC-178F-4C32-B301-5F45B4717A2A}">
      <dsp:nvSpPr>
        <dsp:cNvPr id="0" name=""/>
        <dsp:cNvSpPr/>
      </dsp:nvSpPr>
      <dsp:spPr>
        <a:xfrm>
          <a:off x="0" y="187236"/>
          <a:ext cx="10972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166624" rIns="85161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Ht</a:t>
          </a:r>
          <a:r>
            <a:rPr lang="en-US" sz="1600" kern="1200" dirty="0"/>
            <a:t>, </a:t>
          </a:r>
          <a:r>
            <a:rPr lang="en-US" sz="1600" kern="1200" dirty="0" err="1"/>
            <a:t>Wt</a:t>
          </a:r>
          <a:r>
            <a:rPr lang="en-US" sz="1600" kern="1200" dirty="0"/>
            <a:t>, BP, pulse, temp</a:t>
          </a:r>
        </a:p>
      </dsp:txBody>
      <dsp:txXfrm>
        <a:off x="0" y="187236"/>
        <a:ext cx="10972800" cy="504000"/>
      </dsp:txXfrm>
    </dsp:sp>
    <dsp:sp modelId="{FA8657C6-D16E-48EE-B26B-8D57EF3BADFD}">
      <dsp:nvSpPr>
        <dsp:cNvPr id="0" name=""/>
        <dsp:cNvSpPr/>
      </dsp:nvSpPr>
      <dsp:spPr>
        <a:xfrm>
          <a:off x="548640" y="69156"/>
          <a:ext cx="7680960" cy="236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Vitals</a:t>
          </a:r>
        </a:p>
      </dsp:txBody>
      <dsp:txXfrm>
        <a:off x="560168" y="80684"/>
        <a:ext cx="7657904" cy="213104"/>
      </dsp:txXfrm>
    </dsp:sp>
    <dsp:sp modelId="{1ED4509B-C351-42FA-A7B1-E34C89971932}">
      <dsp:nvSpPr>
        <dsp:cNvPr id="0" name=""/>
        <dsp:cNvSpPr/>
      </dsp:nvSpPr>
      <dsp:spPr>
        <a:xfrm>
          <a:off x="0" y="852516"/>
          <a:ext cx="10972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166624" rIns="85161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Explain this tool</a:t>
          </a:r>
        </a:p>
      </dsp:txBody>
      <dsp:txXfrm>
        <a:off x="0" y="852516"/>
        <a:ext cx="10972800" cy="504000"/>
      </dsp:txXfrm>
    </dsp:sp>
    <dsp:sp modelId="{4B5F34F1-CE05-4651-A791-8E3F13868C3B}">
      <dsp:nvSpPr>
        <dsp:cNvPr id="0" name=""/>
        <dsp:cNvSpPr/>
      </dsp:nvSpPr>
      <dsp:spPr>
        <a:xfrm>
          <a:off x="548640" y="734436"/>
          <a:ext cx="7680960" cy="23616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BMI</a:t>
          </a:r>
        </a:p>
      </dsp:txBody>
      <dsp:txXfrm>
        <a:off x="560168" y="745964"/>
        <a:ext cx="7657904" cy="213104"/>
      </dsp:txXfrm>
    </dsp:sp>
    <dsp:sp modelId="{7D144344-5AE7-496E-B0F1-7B631B6D0927}">
      <dsp:nvSpPr>
        <dsp:cNvPr id="0" name=""/>
        <dsp:cNvSpPr/>
      </dsp:nvSpPr>
      <dsp:spPr>
        <a:xfrm>
          <a:off x="0" y="1517796"/>
          <a:ext cx="10972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166624" rIns="85161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Risk for OSA</a:t>
          </a:r>
        </a:p>
      </dsp:txBody>
      <dsp:txXfrm>
        <a:off x="0" y="1517796"/>
        <a:ext cx="10972800" cy="504000"/>
      </dsp:txXfrm>
    </dsp:sp>
    <dsp:sp modelId="{A223EF13-C639-43D7-8DC1-54CE213D818A}">
      <dsp:nvSpPr>
        <dsp:cNvPr id="0" name=""/>
        <dsp:cNvSpPr/>
      </dsp:nvSpPr>
      <dsp:spPr>
        <a:xfrm>
          <a:off x="548640" y="1399716"/>
          <a:ext cx="7680960" cy="2361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Waist/Neck circumference</a:t>
          </a:r>
        </a:p>
      </dsp:txBody>
      <dsp:txXfrm>
        <a:off x="560168" y="1411244"/>
        <a:ext cx="7657904" cy="213104"/>
      </dsp:txXfrm>
    </dsp:sp>
    <dsp:sp modelId="{C0FD5EAF-F464-4359-B8BF-0BE3424AC2A4}">
      <dsp:nvSpPr>
        <dsp:cNvPr id="0" name=""/>
        <dsp:cNvSpPr/>
      </dsp:nvSpPr>
      <dsp:spPr>
        <a:xfrm>
          <a:off x="0" y="2183076"/>
          <a:ext cx="10972800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166624" rIns="85161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3 or more of the following: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Waist circumference &gt;35 inches (F) or &gt;40 in (M)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BP &gt;130/85 or on treatment for HTN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Fasting glucose &gt;100 or on treatment for DM/insulin resistance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TG &gt;150 or on treatment for HLD/dyslipidemia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HDL &lt;50 (F)/HDL &lt;40 (M) or on treatment for HLD/dyslipidemia</a:t>
          </a:r>
        </a:p>
      </dsp:txBody>
      <dsp:txXfrm>
        <a:off x="0" y="2183076"/>
        <a:ext cx="10972800" cy="1814400"/>
      </dsp:txXfrm>
    </dsp:sp>
    <dsp:sp modelId="{B489D2D1-BDF7-4074-B59A-6F072A6FB099}">
      <dsp:nvSpPr>
        <dsp:cNvPr id="0" name=""/>
        <dsp:cNvSpPr/>
      </dsp:nvSpPr>
      <dsp:spPr>
        <a:xfrm>
          <a:off x="548640" y="2064996"/>
          <a:ext cx="7680960" cy="23616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Metabolic syndrome present?</a:t>
          </a:r>
        </a:p>
      </dsp:txBody>
      <dsp:txXfrm>
        <a:off x="560168" y="2076524"/>
        <a:ext cx="7657904" cy="213104"/>
      </dsp:txXfrm>
    </dsp:sp>
    <dsp:sp modelId="{57AEFC50-7024-4C23-B0FC-A556FBF17D41}">
      <dsp:nvSpPr>
        <dsp:cNvPr id="0" name=""/>
        <dsp:cNvSpPr/>
      </dsp:nvSpPr>
      <dsp:spPr>
        <a:xfrm>
          <a:off x="0" y="4158756"/>
          <a:ext cx="109728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166624" rIns="85161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DOE/labored breathing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Mobility Issues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Obvious psychiatric factors</a:t>
          </a:r>
        </a:p>
      </dsp:txBody>
      <dsp:txXfrm>
        <a:off x="0" y="4158756"/>
        <a:ext cx="10972800" cy="1033200"/>
      </dsp:txXfrm>
    </dsp:sp>
    <dsp:sp modelId="{121D8549-9C51-4611-B795-7C0328177D36}">
      <dsp:nvSpPr>
        <dsp:cNvPr id="0" name=""/>
        <dsp:cNvSpPr/>
      </dsp:nvSpPr>
      <dsp:spPr>
        <a:xfrm>
          <a:off x="548640" y="4040676"/>
          <a:ext cx="7680960" cy="2361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Take note:</a:t>
          </a:r>
        </a:p>
      </dsp:txBody>
      <dsp:txXfrm>
        <a:off x="560168" y="4052204"/>
        <a:ext cx="7657904" cy="213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8D1C9-A68F-4E7B-A863-43CF2F3E62AE}">
      <dsp:nvSpPr>
        <dsp:cNvPr id="0" name=""/>
        <dsp:cNvSpPr/>
      </dsp:nvSpPr>
      <dsp:spPr>
        <a:xfrm>
          <a:off x="0" y="1986"/>
          <a:ext cx="10972800" cy="100661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8615B-1BB1-4838-BE83-54C368F9F306}">
      <dsp:nvSpPr>
        <dsp:cNvPr id="0" name=""/>
        <dsp:cNvSpPr/>
      </dsp:nvSpPr>
      <dsp:spPr>
        <a:xfrm>
          <a:off x="304501" y="228474"/>
          <a:ext cx="553638" cy="5536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D4FAC-D9AF-4B94-93EA-AFAEA915CE72}">
      <dsp:nvSpPr>
        <dsp:cNvPr id="0" name=""/>
        <dsp:cNvSpPr/>
      </dsp:nvSpPr>
      <dsp:spPr>
        <a:xfrm>
          <a:off x="1162640" y="1986"/>
          <a:ext cx="4937760" cy="10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533" tIns="106533" rIns="106533" bIns="10653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Indications for Anti-Obesity Medications</a:t>
          </a:r>
        </a:p>
      </dsp:txBody>
      <dsp:txXfrm>
        <a:off x="1162640" y="1986"/>
        <a:ext cx="4937760" cy="1006615"/>
      </dsp:txXfrm>
    </dsp:sp>
    <dsp:sp modelId="{4036FAE0-86F0-409C-9522-018F2A109C30}">
      <dsp:nvSpPr>
        <dsp:cNvPr id="0" name=""/>
        <dsp:cNvSpPr/>
      </dsp:nvSpPr>
      <dsp:spPr>
        <a:xfrm>
          <a:off x="6100400" y="1986"/>
          <a:ext cx="4872399" cy="10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533" tIns="106533" rIns="106533" bIns="10653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BMI of 27 kg/m2 or greater with adiposity related co-morbidity (HTN, HLD/Dyslipidemia (including HDL&lt;50 females, &lt;40 males), CAD, DM2, OSA, symptomatic arthritis of lower extremities, or GERD)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BMI of 30 kg/m2 or greater</a:t>
          </a:r>
        </a:p>
      </dsp:txBody>
      <dsp:txXfrm>
        <a:off x="6100400" y="1986"/>
        <a:ext cx="4872399" cy="1006615"/>
      </dsp:txXfrm>
    </dsp:sp>
    <dsp:sp modelId="{A51E2F79-92DB-4E41-9361-1B82967C2CA2}">
      <dsp:nvSpPr>
        <dsp:cNvPr id="0" name=""/>
        <dsp:cNvSpPr/>
      </dsp:nvSpPr>
      <dsp:spPr>
        <a:xfrm>
          <a:off x="0" y="1260255"/>
          <a:ext cx="10972800" cy="100661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54BC8-C585-4508-BBE8-C93652D6AB8B}">
      <dsp:nvSpPr>
        <dsp:cNvPr id="0" name=""/>
        <dsp:cNvSpPr/>
      </dsp:nvSpPr>
      <dsp:spPr>
        <a:xfrm>
          <a:off x="304501" y="1486743"/>
          <a:ext cx="553638" cy="5536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ECEE0-3A1D-46C7-B53C-153D1DABA739}">
      <dsp:nvSpPr>
        <dsp:cNvPr id="0" name=""/>
        <dsp:cNvSpPr/>
      </dsp:nvSpPr>
      <dsp:spPr>
        <a:xfrm>
          <a:off x="1162640" y="1260255"/>
          <a:ext cx="4937760" cy="10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533" tIns="106533" rIns="106533" bIns="10653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Not used to “kick start” weight loss</a:t>
          </a:r>
        </a:p>
      </dsp:txBody>
      <dsp:txXfrm>
        <a:off x="1162640" y="1260255"/>
        <a:ext cx="4937760" cy="1006615"/>
      </dsp:txXfrm>
    </dsp:sp>
    <dsp:sp modelId="{BD5DF21D-F52D-481E-863F-D0F5BED560A5}">
      <dsp:nvSpPr>
        <dsp:cNvPr id="0" name=""/>
        <dsp:cNvSpPr/>
      </dsp:nvSpPr>
      <dsp:spPr>
        <a:xfrm>
          <a:off x="6100400" y="1260255"/>
          <a:ext cx="4872399" cy="10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533" tIns="106533" rIns="106533" bIns="10653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Obesity is considered to be a chronic disease that requires chronic treatment and when treatment is stopped, regain is likely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Used </a:t>
          </a:r>
          <a:r>
            <a:rPr lang="en-US" sz="1100" b="1" kern="1200"/>
            <a:t>in combination </a:t>
          </a:r>
          <a:r>
            <a:rPr lang="en-US" sz="1100" kern="1200"/>
            <a:t>with dietary changes, behavioral changes, and exercise</a:t>
          </a:r>
        </a:p>
      </dsp:txBody>
      <dsp:txXfrm>
        <a:off x="6100400" y="1260255"/>
        <a:ext cx="4872399" cy="1006615"/>
      </dsp:txXfrm>
    </dsp:sp>
    <dsp:sp modelId="{E8FEFD73-BE1C-40FB-9EA3-E770B9F1EAD9}">
      <dsp:nvSpPr>
        <dsp:cNvPr id="0" name=""/>
        <dsp:cNvSpPr/>
      </dsp:nvSpPr>
      <dsp:spPr>
        <a:xfrm>
          <a:off x="0" y="2518524"/>
          <a:ext cx="10972800" cy="100661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9809D-75AB-4E08-9DDC-3ADDA8BE96C3}">
      <dsp:nvSpPr>
        <dsp:cNvPr id="0" name=""/>
        <dsp:cNvSpPr/>
      </dsp:nvSpPr>
      <dsp:spPr>
        <a:xfrm>
          <a:off x="304501" y="2745012"/>
          <a:ext cx="553638" cy="5536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18ADC-8FEC-4FCF-8C5A-AADB2789BE98}">
      <dsp:nvSpPr>
        <dsp:cNvPr id="0" name=""/>
        <dsp:cNvSpPr/>
      </dsp:nvSpPr>
      <dsp:spPr>
        <a:xfrm>
          <a:off x="1162640" y="2518524"/>
          <a:ext cx="9810159" cy="10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533" tIns="106533" rIns="106533" bIns="10653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 Anti-Obesity Medications are contraindicated in pregnancy and when breastfeeding</a:t>
          </a:r>
        </a:p>
      </dsp:txBody>
      <dsp:txXfrm>
        <a:off x="1162640" y="2518524"/>
        <a:ext cx="9810159" cy="1006615"/>
      </dsp:txXfrm>
    </dsp:sp>
    <dsp:sp modelId="{ACA50F72-82EE-41D7-845D-19AFA248669C}">
      <dsp:nvSpPr>
        <dsp:cNvPr id="0" name=""/>
        <dsp:cNvSpPr/>
      </dsp:nvSpPr>
      <dsp:spPr>
        <a:xfrm>
          <a:off x="0" y="3776793"/>
          <a:ext cx="10972800" cy="100661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1C35B-44A1-4E1A-9FE4-87BFE871E85B}">
      <dsp:nvSpPr>
        <dsp:cNvPr id="0" name=""/>
        <dsp:cNvSpPr/>
      </dsp:nvSpPr>
      <dsp:spPr>
        <a:xfrm>
          <a:off x="304501" y="4003282"/>
          <a:ext cx="553638" cy="5536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DEC5B-9B62-42E8-9A5B-B429CC024470}">
      <dsp:nvSpPr>
        <dsp:cNvPr id="0" name=""/>
        <dsp:cNvSpPr/>
      </dsp:nvSpPr>
      <dsp:spPr>
        <a:xfrm>
          <a:off x="1162640" y="3776793"/>
          <a:ext cx="9810159" cy="10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533" tIns="106533" rIns="106533" bIns="10653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Delay initiating pharmacotherapy when patients have active eating disorders or drug/alcohol abuse</a:t>
          </a:r>
        </a:p>
      </dsp:txBody>
      <dsp:txXfrm>
        <a:off x="1162640" y="3776793"/>
        <a:ext cx="9810159" cy="1006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B9BA0-136E-4192-B47B-459C8460D45D}">
      <dsp:nvSpPr>
        <dsp:cNvPr id="0" name=""/>
        <dsp:cNvSpPr/>
      </dsp:nvSpPr>
      <dsp:spPr>
        <a:xfrm>
          <a:off x="0" y="377957"/>
          <a:ext cx="10972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50399-5B9E-4EA8-BB18-A8DA8E38CF84}">
      <dsp:nvSpPr>
        <dsp:cNvPr id="0" name=""/>
        <dsp:cNvSpPr/>
      </dsp:nvSpPr>
      <dsp:spPr>
        <a:xfrm>
          <a:off x="501747" y="67997"/>
          <a:ext cx="7680960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Coverage</a:t>
          </a:r>
        </a:p>
      </dsp:txBody>
      <dsp:txXfrm>
        <a:off x="532009" y="98259"/>
        <a:ext cx="7620436" cy="559396"/>
      </dsp:txXfrm>
    </dsp:sp>
    <dsp:sp modelId="{88A12CD5-3F20-4CC9-AC8B-948F4C6CC0E9}">
      <dsp:nvSpPr>
        <dsp:cNvPr id="0" name=""/>
        <dsp:cNvSpPr/>
      </dsp:nvSpPr>
      <dsp:spPr>
        <a:xfrm>
          <a:off x="0" y="1330517"/>
          <a:ext cx="10972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CB78C-CE54-43AF-9001-AC6031DE315C}">
      <dsp:nvSpPr>
        <dsp:cNvPr id="0" name=""/>
        <dsp:cNvSpPr/>
      </dsp:nvSpPr>
      <dsp:spPr>
        <a:xfrm>
          <a:off x="548640" y="1020557"/>
          <a:ext cx="7680960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Contraindications</a:t>
          </a:r>
        </a:p>
      </dsp:txBody>
      <dsp:txXfrm>
        <a:off x="578902" y="1050819"/>
        <a:ext cx="7620436" cy="559396"/>
      </dsp:txXfrm>
    </dsp:sp>
    <dsp:sp modelId="{24A20B62-F296-48D8-B3D1-C8A9DB22B743}">
      <dsp:nvSpPr>
        <dsp:cNvPr id="0" name=""/>
        <dsp:cNvSpPr/>
      </dsp:nvSpPr>
      <dsp:spPr>
        <a:xfrm>
          <a:off x="0" y="2283077"/>
          <a:ext cx="10972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C5592-7727-4E44-97A3-5A800FCECEB4}">
      <dsp:nvSpPr>
        <dsp:cNvPr id="0" name=""/>
        <dsp:cNvSpPr/>
      </dsp:nvSpPr>
      <dsp:spPr>
        <a:xfrm>
          <a:off x="548640" y="1973117"/>
          <a:ext cx="7680960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Comorbidities</a:t>
          </a:r>
        </a:p>
      </dsp:txBody>
      <dsp:txXfrm>
        <a:off x="578902" y="2003379"/>
        <a:ext cx="7620436" cy="559396"/>
      </dsp:txXfrm>
    </dsp:sp>
    <dsp:sp modelId="{17B42453-D10F-4E22-9AD1-3589547E10AE}">
      <dsp:nvSpPr>
        <dsp:cNvPr id="0" name=""/>
        <dsp:cNvSpPr/>
      </dsp:nvSpPr>
      <dsp:spPr>
        <a:xfrm>
          <a:off x="0" y="3235637"/>
          <a:ext cx="10972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43DB1-E64C-4F79-A07F-8D01EA010444}">
      <dsp:nvSpPr>
        <dsp:cNvPr id="0" name=""/>
        <dsp:cNvSpPr/>
      </dsp:nvSpPr>
      <dsp:spPr>
        <a:xfrm>
          <a:off x="548640" y="2925677"/>
          <a:ext cx="7680960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Cues</a:t>
          </a:r>
        </a:p>
      </dsp:txBody>
      <dsp:txXfrm>
        <a:off x="578902" y="2955939"/>
        <a:ext cx="7620436" cy="559396"/>
      </dsp:txXfrm>
    </dsp:sp>
    <dsp:sp modelId="{6B487B4C-B7FD-4E9E-8810-42B014AEF55A}">
      <dsp:nvSpPr>
        <dsp:cNvPr id="0" name=""/>
        <dsp:cNvSpPr/>
      </dsp:nvSpPr>
      <dsp:spPr>
        <a:xfrm>
          <a:off x="0" y="4188197"/>
          <a:ext cx="10972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06A11-BF6D-4001-AAAF-2A05C9972ECB}">
      <dsp:nvSpPr>
        <dsp:cNvPr id="0" name=""/>
        <dsp:cNvSpPr/>
      </dsp:nvSpPr>
      <dsp:spPr>
        <a:xfrm>
          <a:off x="548640" y="3878237"/>
          <a:ext cx="7680960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Combinations</a:t>
          </a:r>
        </a:p>
      </dsp:txBody>
      <dsp:txXfrm>
        <a:off x="578902" y="3908499"/>
        <a:ext cx="7620436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61AAD-AB42-43B1-A6F8-D885F7FE2898}">
      <dsp:nvSpPr>
        <dsp:cNvPr id="0" name=""/>
        <dsp:cNvSpPr/>
      </dsp:nvSpPr>
      <dsp:spPr>
        <a:xfrm>
          <a:off x="769466" y="1340843"/>
          <a:ext cx="1067985" cy="10679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1E0EC-5328-4DD6-93BF-E500C6BB48CB}">
      <dsp:nvSpPr>
        <dsp:cNvPr id="0" name=""/>
        <dsp:cNvSpPr/>
      </dsp:nvSpPr>
      <dsp:spPr>
        <a:xfrm>
          <a:off x="116808" y="2724551"/>
          <a:ext cx="2373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Very much provider and patient-dependent</a:t>
          </a:r>
        </a:p>
      </dsp:txBody>
      <dsp:txXfrm>
        <a:off x="116808" y="2724551"/>
        <a:ext cx="2373300" cy="720000"/>
      </dsp:txXfrm>
    </dsp:sp>
    <dsp:sp modelId="{C86CD45C-917E-410D-A1B0-678742332B37}">
      <dsp:nvSpPr>
        <dsp:cNvPr id="0" name=""/>
        <dsp:cNvSpPr/>
      </dsp:nvSpPr>
      <dsp:spPr>
        <a:xfrm>
          <a:off x="3558093" y="1340843"/>
          <a:ext cx="1067985" cy="10679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8DEA0-385D-4DF3-839C-B6C40712D297}">
      <dsp:nvSpPr>
        <dsp:cNvPr id="0" name=""/>
        <dsp:cNvSpPr/>
      </dsp:nvSpPr>
      <dsp:spPr>
        <a:xfrm>
          <a:off x="2905436" y="2724551"/>
          <a:ext cx="2373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Monitoring for higher risk meds (phentermine)</a:t>
          </a:r>
        </a:p>
      </dsp:txBody>
      <dsp:txXfrm>
        <a:off x="2905436" y="2724551"/>
        <a:ext cx="2373300" cy="720000"/>
      </dsp:txXfrm>
    </dsp:sp>
    <dsp:sp modelId="{2E5E59D7-CFD4-4046-9074-2B2179866DF3}">
      <dsp:nvSpPr>
        <dsp:cNvPr id="0" name=""/>
        <dsp:cNvSpPr/>
      </dsp:nvSpPr>
      <dsp:spPr>
        <a:xfrm>
          <a:off x="6346721" y="1340843"/>
          <a:ext cx="1067985" cy="10679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E098F-2B86-4C62-9357-7D0146144620}">
      <dsp:nvSpPr>
        <dsp:cNvPr id="0" name=""/>
        <dsp:cNvSpPr/>
      </dsp:nvSpPr>
      <dsp:spPr>
        <a:xfrm>
          <a:off x="5694063" y="2724551"/>
          <a:ext cx="2373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Mindful of insurance authorization timelines</a:t>
          </a:r>
        </a:p>
      </dsp:txBody>
      <dsp:txXfrm>
        <a:off x="5694063" y="2724551"/>
        <a:ext cx="2373300" cy="720000"/>
      </dsp:txXfrm>
    </dsp:sp>
    <dsp:sp modelId="{ACEB815D-46E1-4505-AA50-89FE046F2046}">
      <dsp:nvSpPr>
        <dsp:cNvPr id="0" name=""/>
        <dsp:cNvSpPr/>
      </dsp:nvSpPr>
      <dsp:spPr>
        <a:xfrm>
          <a:off x="9135348" y="1340843"/>
          <a:ext cx="1067985" cy="10679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5AFB2-BC13-440D-B4B5-D2A817546C97}">
      <dsp:nvSpPr>
        <dsp:cNvPr id="0" name=""/>
        <dsp:cNvSpPr/>
      </dsp:nvSpPr>
      <dsp:spPr>
        <a:xfrm>
          <a:off x="8482691" y="2724551"/>
          <a:ext cx="2373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More frequent at the beginning improves patient outcomes!</a:t>
          </a:r>
        </a:p>
      </dsp:txBody>
      <dsp:txXfrm>
        <a:off x="8482691" y="2724551"/>
        <a:ext cx="23733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B9BA0-136E-4192-B47B-459C8460D45D}">
      <dsp:nvSpPr>
        <dsp:cNvPr id="0" name=""/>
        <dsp:cNvSpPr/>
      </dsp:nvSpPr>
      <dsp:spPr>
        <a:xfrm>
          <a:off x="0" y="414677"/>
          <a:ext cx="109728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50399-5B9E-4EA8-BB18-A8DA8E38CF84}">
      <dsp:nvSpPr>
        <dsp:cNvPr id="0" name=""/>
        <dsp:cNvSpPr/>
      </dsp:nvSpPr>
      <dsp:spPr>
        <a:xfrm>
          <a:off x="548640" y="16157"/>
          <a:ext cx="7680960" cy="797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Obesity is a chronic disease</a:t>
          </a:r>
        </a:p>
      </dsp:txBody>
      <dsp:txXfrm>
        <a:off x="587548" y="55065"/>
        <a:ext cx="7603144" cy="719224"/>
      </dsp:txXfrm>
    </dsp:sp>
    <dsp:sp modelId="{88A12CD5-3F20-4CC9-AC8B-948F4C6CC0E9}">
      <dsp:nvSpPr>
        <dsp:cNvPr id="0" name=""/>
        <dsp:cNvSpPr/>
      </dsp:nvSpPr>
      <dsp:spPr>
        <a:xfrm>
          <a:off x="0" y="1639397"/>
          <a:ext cx="109728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CB78C-CE54-43AF-9001-AC6031DE315C}">
      <dsp:nvSpPr>
        <dsp:cNvPr id="0" name=""/>
        <dsp:cNvSpPr/>
      </dsp:nvSpPr>
      <dsp:spPr>
        <a:xfrm>
          <a:off x="548640" y="1240877"/>
          <a:ext cx="7680960" cy="797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It is not the patient’s “fault” </a:t>
          </a:r>
        </a:p>
      </dsp:txBody>
      <dsp:txXfrm>
        <a:off x="587548" y="1279785"/>
        <a:ext cx="7603144" cy="719224"/>
      </dsp:txXfrm>
    </dsp:sp>
    <dsp:sp modelId="{24A20B62-F296-48D8-B3D1-C8A9DB22B743}">
      <dsp:nvSpPr>
        <dsp:cNvPr id="0" name=""/>
        <dsp:cNvSpPr/>
      </dsp:nvSpPr>
      <dsp:spPr>
        <a:xfrm>
          <a:off x="0" y="2864117"/>
          <a:ext cx="109728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C5592-7727-4E44-97A3-5A800FCECEB4}">
      <dsp:nvSpPr>
        <dsp:cNvPr id="0" name=""/>
        <dsp:cNvSpPr/>
      </dsp:nvSpPr>
      <dsp:spPr>
        <a:xfrm>
          <a:off x="548640" y="2465597"/>
          <a:ext cx="7680960" cy="797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It takes time</a:t>
          </a:r>
        </a:p>
      </dsp:txBody>
      <dsp:txXfrm>
        <a:off x="587548" y="2504505"/>
        <a:ext cx="7603144" cy="719224"/>
      </dsp:txXfrm>
    </dsp:sp>
    <dsp:sp modelId="{17B42453-D10F-4E22-9AD1-3589547E10AE}">
      <dsp:nvSpPr>
        <dsp:cNvPr id="0" name=""/>
        <dsp:cNvSpPr/>
      </dsp:nvSpPr>
      <dsp:spPr>
        <a:xfrm>
          <a:off x="0" y="4088837"/>
          <a:ext cx="109728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43DB1-E64C-4F79-A07F-8D01EA010444}">
      <dsp:nvSpPr>
        <dsp:cNvPr id="0" name=""/>
        <dsp:cNvSpPr/>
      </dsp:nvSpPr>
      <dsp:spPr>
        <a:xfrm>
          <a:off x="548640" y="3690317"/>
          <a:ext cx="7680960" cy="797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Manage expectations</a:t>
          </a:r>
        </a:p>
      </dsp:txBody>
      <dsp:txXfrm>
        <a:off x="587548" y="3729225"/>
        <a:ext cx="7603144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33F5A-5ECC-4E68-9A38-B061AF047F1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F2F8B-60EE-40DE-910C-180A1C477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4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data.fda.gov/drugsatfda_docs/label/2012/088023s037lbl.pdf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omaira.com/Prescribing_Information.pdf" TargetMode="External"/><Relationship Id="rId4" Type="http://schemas.openxmlformats.org/officeDocument/2006/relationships/hyperlink" Target="https://medlineplus.gov/druginfo/meds/a682187.html#side-effects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BF034-724C-4982-96CE-D18165ED65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26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F034-724C-4982-96CE-D18165ED65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29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like to mention they may be a candidate, feel out interest, reassure we don’t have to consider unless they want to, don’t bring it up again unless exhausted medical treatment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F034-724C-4982-96CE-D18165ED65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46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F034-724C-4982-96CE-D18165ED65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18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0443-3C4A-4C53-B891-A1D7DAE79203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966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Tx may need to be extended/lifelong, just like with diabetes, depression, or thyroid disease</a:t>
            </a:r>
          </a:p>
          <a:p>
            <a:endParaRPr lang="en-US" dirty="0"/>
          </a:p>
          <a:p>
            <a:r>
              <a:rPr lang="en-US" dirty="0"/>
              <a:t>Complex disease, with mixture of contributing factors (diet/lifestyle/meds/genetics) and for success, have to change some habits for long-term success</a:t>
            </a:r>
          </a:p>
          <a:p>
            <a:endParaRPr lang="en-US" dirty="0"/>
          </a:p>
          <a:p>
            <a:r>
              <a:rPr lang="en-US" dirty="0"/>
              <a:t>Finding the right treatment/combination takes time</a:t>
            </a:r>
          </a:p>
          <a:p>
            <a:endParaRPr lang="en-US" dirty="0"/>
          </a:p>
          <a:p>
            <a:r>
              <a:rPr lang="en-US" dirty="0"/>
              <a:t>1-2 </a:t>
            </a:r>
            <a:r>
              <a:rPr lang="en-US" dirty="0" err="1"/>
              <a:t>lb</a:t>
            </a:r>
            <a:r>
              <a:rPr lang="en-US" dirty="0"/>
              <a:t>/week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F2F8B-60EE-40DE-910C-180A1C4776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60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F034-724C-4982-96CE-D18165ED65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61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" y="735013"/>
            <a:ext cx="7073900" cy="3979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>
                <a:solidFill>
                  <a:srgbClr val="82786F"/>
                </a:solidFill>
              </a:rPr>
              <a:t>It’s important to note that the Mean % Weight Loss provided in this slide are derived from the largest clinical trial listed in their respective Prescribing Information.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>
              <a:solidFill>
                <a:srgbClr val="82786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>
                <a:solidFill>
                  <a:srgbClr val="82786F"/>
                </a:solidFill>
              </a:rPr>
              <a:t>Slide references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>
                <a:solidFill>
                  <a:srgbClr val="82786F"/>
                </a:solidFill>
                <a:cs typeface="Apis For Office" panose="020B0504010101010104" pitchFamily="34" charset="0"/>
              </a:rPr>
              <a:t>Bray GA </a:t>
            </a:r>
            <a:r>
              <a:rPr lang="en-US" sz="1200" i="1">
                <a:solidFill>
                  <a:srgbClr val="82786F"/>
                </a:solidFill>
                <a:cs typeface="Apis For Office" panose="020B0504010101010104" pitchFamily="34" charset="0"/>
              </a:rPr>
              <a:t>et al. Lancet </a:t>
            </a:r>
            <a:r>
              <a:rPr lang="en-US" sz="1200">
                <a:solidFill>
                  <a:srgbClr val="82786F"/>
                </a:solidFill>
                <a:cs typeface="Apis For Office" panose="020B0504010101010104" pitchFamily="34" charset="0"/>
              </a:rPr>
              <a:t>2016;387:1947–56.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2786F"/>
              </a:solidFill>
              <a:effectLst/>
              <a:uLnTx/>
              <a:uFillTx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cs typeface="Arial" charset="0"/>
              </a:rPr>
              <a:t>Phentermine hydrochloride. Dosing and Indications. Micromedex Solutions. Truven Health Analytics, Inc. Ann Arbor, MI. Available at: http://www.micromedexsolutions.com. Accessed September 6, 2019.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>
                <a:solidFill>
                  <a:srgbClr val="82786F"/>
                </a:solidFill>
              </a:rPr>
              <a:t>FDA. Adipex-P</a:t>
            </a:r>
            <a:r>
              <a:rPr lang="en-US" sz="1200" baseline="30000">
                <a:solidFill>
                  <a:srgbClr val="82786F"/>
                </a:solidFill>
              </a:rPr>
              <a:t>®</a:t>
            </a:r>
            <a:r>
              <a:rPr lang="en-US" sz="1200">
                <a:solidFill>
                  <a:srgbClr val="82786F"/>
                </a:solidFill>
              </a:rPr>
              <a:t> (phentermine) prescribing information. Last revised Jan 2012.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cs typeface="Arial" charset="0"/>
              </a:rPr>
              <a:t>Available at: </a:t>
            </a:r>
            <a:r>
              <a:rPr lang="en-US">
                <a:hlinkClick r:id="rId3"/>
              </a:rPr>
              <a:t>https://www.accessdata.fda.gov/drugsatfda_docs/label/2012/088023s037lbl.pdf</a:t>
            </a:r>
            <a:r>
              <a:rPr lang="en-US" sz="1200">
                <a:solidFill>
                  <a:srgbClr val="82786F"/>
                </a:solidFill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cs typeface="Arial" charset="0"/>
              </a:rPr>
              <a:t>(accessed Jul 2019).</a:t>
            </a:r>
            <a:endParaRPr lang="en-US" sz="1200">
              <a:solidFill>
                <a:srgbClr val="82786F"/>
              </a:solidFill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>
                <a:solidFill>
                  <a:srgbClr val="82786F"/>
                </a:solidFill>
                <a:cs typeface="Apis For Office" panose="020B0504010101010104" pitchFamily="34" charset="0"/>
              </a:rPr>
              <a:t>Medline Plus. 2011. Available at: </a:t>
            </a:r>
            <a:r>
              <a:rPr lang="en-US">
                <a:hlinkClick r:id="rId4"/>
              </a:rPr>
              <a:t>https://medlineplus.gov/druginfo/meds/a682187.html#side-effects </a:t>
            </a:r>
            <a:r>
              <a:rPr lang="en-US" sz="1200">
                <a:solidFill>
                  <a:srgbClr val="82786F"/>
                </a:solidFill>
                <a:cs typeface="Apis For Office" panose="020B0504010101010104" pitchFamily="34" charset="0"/>
              </a:rPr>
              <a:t>(accessed Jul 2019).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>
                <a:solidFill>
                  <a:srgbClr val="82786F"/>
                </a:solidFill>
                <a:cs typeface="Apis For Office" panose="020B0504010101010104" pitchFamily="34" charset="0"/>
              </a:rPr>
              <a:t>FDA. Lomaira</a:t>
            </a:r>
            <a:r>
              <a:rPr lang="en-US" sz="1200" baseline="30000">
                <a:solidFill>
                  <a:srgbClr val="82786F"/>
                </a:solidFill>
                <a:cs typeface="Apis For Office" panose="020B0504010101010104" pitchFamily="34" charset="0"/>
              </a:rPr>
              <a:t>TM</a:t>
            </a:r>
            <a:r>
              <a:rPr lang="en-US" sz="1200">
                <a:solidFill>
                  <a:srgbClr val="82786F"/>
                </a:solidFill>
                <a:cs typeface="Apis For Office" panose="020B0504010101010104" pitchFamily="34" charset="0"/>
              </a:rPr>
              <a:t> (phentermine) prescribing information. Last revised Sept 2016. Available at </a:t>
            </a:r>
            <a:r>
              <a:rPr lang="en-US">
                <a:hlinkClick r:id="rId5"/>
              </a:rPr>
              <a:t>https://lomaira.com/Prescribing_Information.pdf</a:t>
            </a:r>
            <a:r>
              <a:rPr lang="en-US"/>
              <a:t> (accessed Sept 2019).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>
                <a:solidFill>
                  <a:srgbClr val="82786F"/>
                </a:solidFill>
                <a:cs typeface="Apis For Office" panose="020B0504010101010104" pitchFamily="34" charset="0"/>
              </a:rPr>
              <a:t>Orlistat. Dosing and Indications. Micromedex Solutions. Truven Health Analytics, Inc. Ann Arbor, MI. Available at: http://www.micromedexsolutions.com. Accessed September 6, 2019.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8623" y="9378369"/>
            <a:ext cx="2921985" cy="494213"/>
          </a:xfrm>
          <a:prstGeom prst="rect">
            <a:avLst/>
          </a:prstGeom>
        </p:spPr>
        <p:txBody>
          <a:bodyPr lIns="91513" tIns="45757" rIns="91513" bIns="45757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B74CF2-9621-4E9E-8D12-A6BED3AEDE8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31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BF034-724C-4982-96CE-D18165ED65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661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9BEE6-3255-FA46-86B8-2FE64E5F035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12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5634" indent="-286782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7130" indent="-22942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5982" indent="-22942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64833" indent="-22942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23686" indent="-2294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82538" indent="-2294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41389" indent="-2294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00241" indent="-2294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DD8A68D-D7EE-9740-8F47-5E9816796A1C}" type="slidenum">
              <a:rPr lang="en-US" sz="1200">
                <a:latin typeface="Arial" charset="0"/>
                <a:cs typeface="Arial" charset="0"/>
              </a:rPr>
              <a:pPr eaLnBrk="1" hangingPunct="1"/>
              <a:t>30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71926" y="8831421"/>
            <a:ext cx="3038475" cy="46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4" tIns="46312" rIns="92624" bIns="46312" anchor="b"/>
          <a:lstStyle>
            <a:lvl1pPr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D84DF3F8-3EE2-0A4A-86A9-5D3C8E117A6A}" type="slidenum">
              <a:rPr lang="en-US" sz="1200">
                <a:latin typeface="Times New Roman" charset="0"/>
                <a:cs typeface="Arial" charset="0"/>
              </a:rPr>
              <a:pPr algn="r"/>
              <a:t>30</a:t>
            </a:fld>
            <a:endParaRPr lang="en-US" sz="1200">
              <a:latin typeface="Times New Roman" charset="0"/>
              <a:cs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9" y="4418109"/>
            <a:ext cx="5140325" cy="41816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24" tIns="46312" rIns="92624" bIns="4631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1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F034-724C-4982-96CE-D18165ED65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43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64FC1F7D-1D88-495A-82C2-4DF0031D3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288" y="374650"/>
            <a:ext cx="7073900" cy="397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AD52E-1D6A-43F7-88AC-109F45434CB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64A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64A0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09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Tx may need to be extended/lifelong, just like with diabetes, depression, or thyroid disease</a:t>
            </a:r>
          </a:p>
          <a:p>
            <a:endParaRPr lang="en-US" dirty="0"/>
          </a:p>
          <a:p>
            <a:r>
              <a:rPr lang="en-US" dirty="0"/>
              <a:t>Complex disease, with mixture of contributing factors (diet/lifestyle/meds/genetics) and for success, have to change some habits for long-term success</a:t>
            </a:r>
          </a:p>
          <a:p>
            <a:endParaRPr lang="en-US" dirty="0"/>
          </a:p>
          <a:p>
            <a:r>
              <a:rPr lang="en-US" dirty="0"/>
              <a:t>Finding the right treatment/combination takes time</a:t>
            </a:r>
          </a:p>
          <a:p>
            <a:endParaRPr lang="en-US" dirty="0"/>
          </a:p>
          <a:p>
            <a:r>
              <a:rPr lang="en-US" dirty="0"/>
              <a:t>1-2 </a:t>
            </a:r>
            <a:r>
              <a:rPr lang="en-US" dirty="0" err="1"/>
              <a:t>lb</a:t>
            </a:r>
            <a:r>
              <a:rPr lang="en-US" dirty="0"/>
              <a:t>/week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F2F8B-60EE-40DE-910C-180A1C4776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09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Referral BMI 30+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F034-724C-4982-96CE-D18165ED654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22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F034-724C-4982-96CE-D18165ED654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55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F2F8B-60EE-40DE-910C-180A1C4776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3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F034-724C-4982-96CE-D18165ED65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F034-724C-4982-96CE-D18165ED65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2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F034-724C-4982-96CE-D18165ED65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0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F034-724C-4982-96CE-D18165ED65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23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F034-724C-4982-96CE-D18165ED65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F034-724C-4982-96CE-D18165ED65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92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F034-724C-4982-96CE-D18165ED65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5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EFD8-80F1-4743-9FE6-2515E56C145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37C-4ACD-4616-8A91-B415302E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7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EFD8-80F1-4743-9FE6-2515E56C145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37C-4ACD-4616-8A91-B415302E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8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EFD8-80F1-4743-9FE6-2515E56C145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37C-4ACD-4616-8A91-B415302E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2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creen Shot 2013-05-28 at 3.01.59 P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609600" y="609601"/>
            <a:ext cx="10566400" cy="481013"/>
            <a:chOff x="457200" y="609600"/>
            <a:chExt cx="7924800" cy="480921"/>
          </a:xfrm>
        </p:grpSpPr>
        <p:sp>
          <p:nvSpPr>
            <p:cNvPr id="4" name="Rectangle 3"/>
            <p:cNvSpPr/>
            <p:nvPr userDrawn="1"/>
          </p:nvSpPr>
          <p:spPr>
            <a:xfrm>
              <a:off x="457200" y="609600"/>
              <a:ext cx="7924800" cy="320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334000" y="769907"/>
              <a:ext cx="1752600" cy="320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0" y="30480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7367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fink\Desktop\Watermark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8" t="4754" r="39745" b="39443"/>
          <a:stretch/>
        </p:blipFill>
        <p:spPr bwMode="auto">
          <a:xfrm>
            <a:off x="3983765" y="910162"/>
            <a:ext cx="8208235" cy="594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9829" y="4077072"/>
            <a:ext cx="6426763" cy="963538"/>
          </a:xfrm>
        </p:spPr>
        <p:txBody>
          <a:bodyPr>
            <a:normAutofit/>
          </a:bodyPr>
          <a:lstStyle>
            <a:lvl1pPr algn="l"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9829" y="5085184"/>
            <a:ext cx="6429739" cy="79208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3192" y="6165305"/>
            <a:ext cx="2844800" cy="365125"/>
          </a:xfrm>
          <a:prstGeom prst="rect">
            <a:avLst/>
          </a:prstGeom>
        </p:spPr>
        <p:txBody>
          <a:bodyPr/>
          <a:lstStyle/>
          <a:p>
            <a:fld id="{881F3A7B-79A0-4C07-B35B-F5B7012DBF73}" type="datetimeFigureOut">
              <a:rPr lang="en-CA" smtClean="0"/>
              <a:pPr/>
              <a:t>2023-09-13</a:t>
            </a:fld>
            <a:endParaRPr lang="en-CA"/>
          </a:p>
        </p:txBody>
      </p:sp>
      <p:sp>
        <p:nvSpPr>
          <p:cNvPr id="9" name="Rectangle 8"/>
          <p:cNvSpPr/>
          <p:nvPr userDrawn="1"/>
        </p:nvSpPr>
        <p:spPr>
          <a:xfrm>
            <a:off x="0" y="30480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9" name="Picture 3" descr="C:\Users\afink\Desktop\AHN_Color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6565" y="1892411"/>
            <a:ext cx="9181105" cy="22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60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339" y="6406038"/>
            <a:ext cx="1069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Page </a:t>
            </a:r>
            <a:fld id="{BDC1D85A-8627-428B-A8D0-741F140B6A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237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339" y="6406038"/>
            <a:ext cx="1069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Page </a:t>
            </a:r>
            <a:fld id="{BDC1D85A-8627-428B-A8D0-741F140B6A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1753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43339" y="6406038"/>
            <a:ext cx="1069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00"/>
              <a:t>Page </a:t>
            </a:r>
            <a:fld id="{BDC1D85A-8627-428B-A8D0-741F140B6ABC}" type="slidenum">
              <a:rPr lang="en-CA" sz="1000" smtClean="0"/>
              <a:pPr/>
              <a:t>‹#›</a:t>
            </a:fld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86838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428750" indent="-514350">
              <a:buFont typeface="+mj-lt"/>
              <a:buAutoNum type="romanLcPeriod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43339" y="6406038"/>
            <a:ext cx="1069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00"/>
              <a:t>Page </a:t>
            </a:r>
            <a:fld id="{BDC1D85A-8627-428B-A8D0-741F140B6ABC}" type="slidenum">
              <a:rPr lang="en-CA" sz="1000" smtClean="0"/>
              <a:pPr/>
              <a:t>‹#›</a:t>
            </a:fld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973918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883" y="1340768"/>
            <a:ext cx="6542517" cy="47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/>
          </p:nvPr>
        </p:nvSpPr>
        <p:spPr>
          <a:xfrm>
            <a:off x="623392" y="3789041"/>
            <a:ext cx="4128459" cy="23426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/>
          </p:nvPr>
        </p:nvSpPr>
        <p:spPr>
          <a:xfrm>
            <a:off x="623392" y="1340768"/>
            <a:ext cx="4128459" cy="228835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43339" y="6406038"/>
            <a:ext cx="1069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00"/>
              <a:t>Page </a:t>
            </a:r>
            <a:fld id="{BDC1D85A-8627-428B-A8D0-741F140B6ABC}" type="slidenum">
              <a:rPr lang="en-CA" sz="1000" smtClean="0"/>
              <a:pPr/>
              <a:t>‹#›</a:t>
            </a:fld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417332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883" y="1340768"/>
            <a:ext cx="6542517" cy="4785395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LcPeriod"/>
              <a:defRPr/>
            </a:lvl2pPr>
            <a:lvl3pPr marL="1257300" indent="-342900">
              <a:buFont typeface="+mj-lt"/>
              <a:buAutoNum type="romanLcPeriod"/>
              <a:defRPr/>
            </a:lvl3pPr>
            <a:lvl4pPr marL="1714500" indent="-342900">
              <a:buFont typeface="+mj-lt"/>
              <a:buAutoNum type="romanLcPeriod"/>
              <a:defRPr/>
            </a:lvl4pPr>
            <a:lvl5pPr marL="2171700" indent="-342900">
              <a:buFont typeface="+mj-lt"/>
              <a:buAutoNum type="romanL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5"/>
          </p:nvPr>
        </p:nvSpPr>
        <p:spPr>
          <a:xfrm>
            <a:off x="623392" y="3789041"/>
            <a:ext cx="4128459" cy="23426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/>
          </p:nvPr>
        </p:nvSpPr>
        <p:spPr>
          <a:xfrm>
            <a:off x="623392" y="1340768"/>
            <a:ext cx="4128459" cy="228835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43339" y="6406038"/>
            <a:ext cx="1069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00"/>
              <a:t>Page </a:t>
            </a:r>
            <a:fld id="{BDC1D85A-8627-428B-A8D0-741F140B6ABC}" type="slidenum">
              <a:rPr lang="en-CA" sz="1000" smtClean="0"/>
              <a:pPr/>
              <a:t>‹#›</a:t>
            </a:fld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91008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EFD8-80F1-4743-9FE6-2515E56C145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37C-4ACD-4616-8A91-B415302E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90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/>
          </p:nvPr>
        </p:nvSpPr>
        <p:spPr>
          <a:xfrm>
            <a:off x="623392" y="1340768"/>
            <a:ext cx="3456384" cy="4824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63819" y="3789041"/>
            <a:ext cx="7118581" cy="2337123"/>
          </a:xfrm>
        </p:spPr>
        <p:txBody>
          <a:bodyPr/>
          <a:lstStyle>
            <a:lvl1pPr marL="514350" indent="-514350">
              <a:buFont typeface="Arial" panose="020B0604020202020204" pitchFamily="34" charset="0"/>
              <a:buChar char="•"/>
              <a:defRPr/>
            </a:lvl1pPr>
            <a:lvl2pPr marL="914400" indent="-457200">
              <a:buFont typeface="Verdana" panose="020B0604030504040204" pitchFamily="34" charset="0"/>
              <a:buChar char="−"/>
              <a:defRPr/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7"/>
          </p:nvPr>
        </p:nvSpPr>
        <p:spPr>
          <a:xfrm>
            <a:off x="4367808" y="1340768"/>
            <a:ext cx="3456384" cy="22322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8"/>
          </p:nvPr>
        </p:nvSpPr>
        <p:spPr>
          <a:xfrm>
            <a:off x="8112224" y="1340768"/>
            <a:ext cx="3456384" cy="22322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43339" y="6406038"/>
            <a:ext cx="1069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00"/>
              <a:t>Page </a:t>
            </a:r>
            <a:fld id="{BDC1D85A-8627-428B-A8D0-741F140B6ABC}" type="slidenum">
              <a:rPr lang="en-CA" sz="1000" smtClean="0"/>
              <a:pPr/>
              <a:t>‹#›</a:t>
            </a:fld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592269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/>
          </p:nvPr>
        </p:nvSpPr>
        <p:spPr>
          <a:xfrm>
            <a:off x="623392" y="1340768"/>
            <a:ext cx="3456384" cy="4824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63819" y="3789041"/>
            <a:ext cx="7118581" cy="233712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371600" indent="-457200">
              <a:buFont typeface="+mj-lt"/>
              <a:buAutoNum type="romanLcPeriod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7"/>
          </p:nvPr>
        </p:nvSpPr>
        <p:spPr>
          <a:xfrm>
            <a:off x="4367808" y="1340768"/>
            <a:ext cx="3456384" cy="22322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8"/>
          </p:nvPr>
        </p:nvSpPr>
        <p:spPr>
          <a:xfrm>
            <a:off x="8112224" y="1340768"/>
            <a:ext cx="3456384" cy="22322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43339" y="6406038"/>
            <a:ext cx="1069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00"/>
              <a:t>Page </a:t>
            </a:r>
            <a:fld id="{BDC1D85A-8627-428B-A8D0-741F140B6ABC}" type="slidenum">
              <a:rPr lang="en-CA" sz="1000" smtClean="0"/>
              <a:pPr/>
              <a:t>‹#›</a:t>
            </a:fld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950434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431" y="2060849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631" y="3429001"/>
            <a:ext cx="10363200" cy="150018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43339" y="6406038"/>
            <a:ext cx="1069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00"/>
              <a:t>Page </a:t>
            </a:r>
            <a:fld id="{BDC1D85A-8627-428B-A8D0-741F140B6ABC}" type="slidenum">
              <a:rPr lang="en-CA" sz="1000" smtClean="0"/>
              <a:pPr/>
              <a:t>‹#›</a:t>
            </a:fld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945328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785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384800" cy="4785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43339" y="6406038"/>
            <a:ext cx="1069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00"/>
              <a:t>Page </a:t>
            </a:r>
            <a:fld id="{BDC1D85A-8627-428B-A8D0-741F140B6ABC}" type="slidenum">
              <a:rPr lang="en-CA" sz="1000" smtClean="0"/>
              <a:pPr/>
              <a:t>‹#›</a:t>
            </a:fld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571584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0768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80530"/>
            <a:ext cx="5386917" cy="41847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40768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80530"/>
            <a:ext cx="5389033" cy="41847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43339" y="6406038"/>
            <a:ext cx="1069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00"/>
              <a:t>Page </a:t>
            </a:r>
            <a:fld id="{BDC1D85A-8627-428B-A8D0-741F140B6ABC}" type="slidenum">
              <a:rPr lang="en-CA" sz="1000" smtClean="0"/>
              <a:pPr/>
              <a:t>‹#›</a:t>
            </a:fld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950399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43339" y="6406038"/>
            <a:ext cx="1069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00"/>
              <a:t>Page </a:t>
            </a:r>
            <a:fld id="{BDC1D85A-8627-428B-A8D0-741F140B6ABC}" type="slidenum">
              <a:rPr lang="en-CA" sz="1000" smtClean="0"/>
              <a:pPr/>
              <a:t>‹#›</a:t>
            </a:fld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45179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43339" y="6406038"/>
            <a:ext cx="1069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00"/>
              <a:t>Page </a:t>
            </a:r>
            <a:fld id="{BDC1D85A-8627-428B-A8D0-741F140B6ABC}" type="slidenum">
              <a:rPr lang="en-CA" sz="1000" smtClean="0"/>
              <a:pPr/>
              <a:t>‹#›</a:t>
            </a:fld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978869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43339" y="6406038"/>
            <a:ext cx="1069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00"/>
              <a:t>Page </a:t>
            </a:r>
            <a:fld id="{BDC1D85A-8627-428B-A8D0-741F140B6ABC}" type="slidenum">
              <a:rPr lang="en-CA" sz="1000" smtClean="0"/>
              <a:pPr/>
              <a:t>‹#›</a:t>
            </a:fld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458576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BA9E-C030-444A-9468-E2FEE5B115AE}" type="datetime3">
              <a:rPr lang="en-US" smtClean="0"/>
              <a:t>13 September 2023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35AE9C-0192-4702-9483-2D7F66625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2"/>
            <a:ext cx="10705801" cy="282875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lang="en-GB" sz="750" i="0" dirty="0">
                <a:solidFill>
                  <a:schemeClr val="tx1"/>
                </a:solidFill>
              </a:defRPr>
            </a:lvl1pPr>
          </a:lstStyle>
          <a:p>
            <a:pPr marL="202495" lvl="0" indent="-202495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07305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EFD8-80F1-4743-9FE6-2515E56C145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37C-4ACD-4616-8A91-B415302E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2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EFD8-80F1-4743-9FE6-2515E56C145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37C-4ACD-4616-8A91-B415302E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EFD8-80F1-4743-9FE6-2515E56C145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37C-4ACD-4616-8A91-B415302E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EFD8-80F1-4743-9FE6-2515E56C145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37C-4ACD-4616-8A91-B415302E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7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EFD8-80F1-4743-9FE6-2515E56C145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37C-4ACD-4616-8A91-B415302E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3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EFD8-80F1-4743-9FE6-2515E56C145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37C-4ACD-4616-8A91-B415302E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8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EFD8-80F1-4743-9FE6-2515E56C145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37C-4ACD-4616-8A91-B415302E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6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5EFD8-80F1-4743-9FE6-2515E56C145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9437C-4ACD-4616-8A91-B415302E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0768"/>
            <a:ext cx="109728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339" y="6406038"/>
            <a:ext cx="1069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Page </a:t>
            </a:r>
            <a:fld id="{BDC1D85A-8627-428B-A8D0-741F140B6A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99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 descr="C:\Users\afink\Desktop\AHN_Color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16027"/>
          <a:stretch/>
        </p:blipFill>
        <p:spPr bwMode="auto">
          <a:xfrm>
            <a:off x="10032437" y="6172323"/>
            <a:ext cx="1920000" cy="6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0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AEE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AEEF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AEEF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AEEF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AEEF"/>
        </a:buClr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5" Type="http://schemas.openxmlformats.org/officeDocument/2006/relationships/hyperlink" Target="https://ifso.com/patient-sleeve-gastrectomy/" TargetMode="External"/><Relationship Id="rId4" Type="http://schemas.openxmlformats.org/officeDocument/2006/relationships/hyperlink" Target="https://www.novo-pi.com/wegovy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40690"/>
            <a:ext cx="1158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kern="16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AHN APP Conference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6100" y="564267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Melissa Schultz, PA-C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Comprehensive Weight Management Center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AHN Bariatric and Metabolic Institute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23EF1-6C5C-4BAA-8B3B-2ACA9454001F}"/>
              </a:ext>
            </a:extLst>
          </p:cNvPr>
          <p:cNvSpPr txBox="1"/>
          <p:nvPr/>
        </p:nvSpPr>
        <p:spPr>
          <a:xfrm>
            <a:off x="1055915" y="4376563"/>
            <a:ext cx="10080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Medical Weight Management</a:t>
            </a:r>
          </a:p>
        </p:txBody>
      </p:sp>
    </p:spTree>
    <p:extLst>
      <p:ext uri="{BB962C8B-B14F-4D97-AF65-F5344CB8AC3E}">
        <p14:creationId xmlns:p14="http://schemas.microsoft.com/office/powerpoint/2010/main" val="197374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Physical Exam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267E27-9AAC-01B1-4964-600E62B0BF5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4071668"/>
              </p:ext>
            </p:extLst>
          </p:nvPr>
        </p:nvGraphicFramePr>
        <p:xfrm>
          <a:off x="609600" y="1192696"/>
          <a:ext cx="10972800" cy="5261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913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354151"/>
            <a:ext cx="109728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Work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497151"/>
            <a:ext cx="10972800" cy="4525963"/>
          </a:xfrm>
        </p:spPr>
        <p:txBody>
          <a:bodyPr anchor="ctr">
            <a:normAutofit/>
          </a:bodyPr>
          <a:lstStyle/>
          <a:p>
            <a:r>
              <a:rPr lang="en-US" dirty="0"/>
              <a:t>CBC</a:t>
            </a:r>
          </a:p>
          <a:p>
            <a:r>
              <a:rPr lang="en-US" dirty="0"/>
              <a:t>Metabolic panel (including fasting plasma glucose)</a:t>
            </a:r>
          </a:p>
          <a:p>
            <a:r>
              <a:rPr lang="en-US" dirty="0"/>
              <a:t>Lipid profile</a:t>
            </a:r>
          </a:p>
          <a:p>
            <a:r>
              <a:rPr lang="en-US" dirty="0"/>
              <a:t>LFT’s</a:t>
            </a:r>
          </a:p>
          <a:p>
            <a:r>
              <a:rPr lang="en-US" dirty="0"/>
              <a:t>Endocrine (TSH, Vitamin D, HbA1c, fasting insulin, cortisol?)</a:t>
            </a:r>
          </a:p>
        </p:txBody>
      </p:sp>
    </p:spTree>
    <p:extLst>
      <p:ext uri="{BB962C8B-B14F-4D97-AF65-F5344CB8AC3E}">
        <p14:creationId xmlns:p14="http://schemas.microsoft.com/office/powerpoint/2010/main" val="90966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109728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Treatment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36643"/>
            <a:ext cx="10972800" cy="4525963"/>
          </a:xfrm>
        </p:spPr>
        <p:txBody>
          <a:bodyPr anchor="ctr">
            <a:normAutofit/>
          </a:bodyPr>
          <a:lstStyle/>
          <a:p>
            <a:r>
              <a:rPr lang="en-US" dirty="0"/>
              <a:t>Looks different for every patient</a:t>
            </a:r>
          </a:p>
          <a:p>
            <a:endParaRPr lang="en-US" dirty="0"/>
          </a:p>
          <a:p>
            <a:r>
              <a:rPr lang="en-US" dirty="0"/>
              <a:t>Should be individualized to meet patient where they are</a:t>
            </a:r>
          </a:p>
          <a:p>
            <a:endParaRPr lang="en-US" dirty="0"/>
          </a:p>
          <a:p>
            <a:r>
              <a:rPr lang="en-US" dirty="0"/>
              <a:t>Make small, but permanent changes to habits for long term success</a:t>
            </a:r>
          </a:p>
          <a:p>
            <a:endParaRPr lang="en-US" dirty="0"/>
          </a:p>
          <a:p>
            <a:r>
              <a:rPr lang="en-US" dirty="0"/>
              <a:t>Progressive and realistic goal setting</a:t>
            </a:r>
          </a:p>
          <a:p>
            <a:endParaRPr lang="en-US" dirty="0"/>
          </a:p>
          <a:p>
            <a:r>
              <a:rPr lang="en-US" dirty="0"/>
              <a:t>Share all available options (medical/surgical when appropriate)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99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069835" y="4876800"/>
            <a:ext cx="1295400" cy="1202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88595" y="5112419"/>
            <a:ext cx="850265" cy="53155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74930" marR="5080" indent="-62865">
              <a:lnSpc>
                <a:spcPts val="1939"/>
              </a:lnSpc>
              <a:spcBef>
                <a:spcPts val="345"/>
              </a:spcBef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althy  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Eating</a:t>
            </a:r>
            <a:endParaRPr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08676" y="2738627"/>
            <a:ext cx="1728216" cy="1202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82134" y="3827526"/>
            <a:ext cx="2827020" cy="2315210"/>
          </a:xfrm>
          <a:custGeom>
            <a:avLst/>
            <a:gdLst/>
            <a:ahLst/>
            <a:cxnLst/>
            <a:rect l="l" t="t" r="r" b="b"/>
            <a:pathLst>
              <a:path w="2827020" h="2315210">
                <a:moveTo>
                  <a:pt x="2827019" y="0"/>
                </a:moveTo>
                <a:lnTo>
                  <a:pt x="1413510" y="2314956"/>
                </a:lnTo>
                <a:lnTo>
                  <a:pt x="0" y="0"/>
                </a:lnTo>
                <a:lnTo>
                  <a:pt x="2827019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608892" y="2629397"/>
            <a:ext cx="1373505" cy="208005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spcBef>
                <a:spcPts val="640"/>
              </a:spcBef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dirty="0">
              <a:latin typeface="Arial"/>
              <a:cs typeface="Arial"/>
            </a:endParaRPr>
          </a:p>
          <a:p>
            <a:pPr algn="ctr">
              <a:lnSpc>
                <a:spcPts val="2050"/>
              </a:lnSpc>
              <a:spcBef>
                <a:spcPts val="540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dirty="0">
              <a:latin typeface="Arial"/>
              <a:cs typeface="Arial"/>
            </a:endParaRPr>
          </a:p>
          <a:p>
            <a:pPr algn="ctr">
              <a:lnSpc>
                <a:spcPts val="2050"/>
              </a:lnSpc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 marR="5080" indent="-635" algn="ctr">
              <a:lnSpc>
                <a:spcPts val="1939"/>
              </a:lnSpc>
            </a:pP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Behavior 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40" y="381000"/>
            <a:ext cx="9001060" cy="634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10210800" y="6400800"/>
            <a:ext cx="1524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83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Diet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Appropriate balance of meals:</a:t>
            </a:r>
          </a:p>
          <a:p>
            <a:pPr lvl="1">
              <a:buFontTx/>
              <a:buChar char="-"/>
            </a:pPr>
            <a:r>
              <a:rPr lang="en-US" sz="2400" dirty="0"/>
              <a:t>Lean proteins and fiber (fruits/veg/whole grains)</a:t>
            </a:r>
          </a:p>
          <a:p>
            <a:pPr lvl="1">
              <a:buFontTx/>
              <a:buChar char="-"/>
            </a:pPr>
            <a:r>
              <a:rPr lang="en-US" sz="2400" dirty="0"/>
              <a:t>Carbs/starches in moderation</a:t>
            </a:r>
          </a:p>
          <a:p>
            <a:pPr lvl="1">
              <a:buFontTx/>
              <a:buChar char="-"/>
            </a:pPr>
            <a:r>
              <a:rPr lang="en-US" sz="2400" dirty="0"/>
              <a:t>Healthy Fats</a:t>
            </a:r>
          </a:p>
          <a:p>
            <a:endParaRPr lang="en-US" sz="2400" dirty="0"/>
          </a:p>
          <a:p>
            <a:r>
              <a:rPr lang="en-US" sz="2400" dirty="0"/>
              <a:t>Goal: ½ plate non-starchy veggies, ¼ plate protein, ¼ plate starch.</a:t>
            </a:r>
          </a:p>
          <a:p>
            <a:endParaRPr lang="en-US" sz="2400" dirty="0"/>
          </a:p>
          <a:p>
            <a:r>
              <a:rPr lang="en-US" sz="2400" dirty="0"/>
              <a:t>Aim for 3 meals per day with 1-2 snacks not exceeding ~100-200 kcal.</a:t>
            </a:r>
          </a:p>
          <a:p>
            <a:endParaRPr lang="en-US" sz="2400" dirty="0"/>
          </a:p>
          <a:p>
            <a:r>
              <a:rPr lang="en-US" sz="2400" dirty="0"/>
              <a:t>Aim for ~64 oz hydrating fluid (calorie and caffeine free). </a:t>
            </a:r>
          </a:p>
        </p:txBody>
      </p:sp>
    </p:spTree>
    <p:extLst>
      <p:ext uri="{BB962C8B-B14F-4D97-AF65-F5344CB8AC3E}">
        <p14:creationId xmlns:p14="http://schemas.microsoft.com/office/powerpoint/2010/main" val="289728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7FE7-0923-2B77-8D10-AA6669F3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D6D23-9C8A-13E4-F9F3-E008ACB9A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2196"/>
            <a:ext cx="8229600" cy="4525963"/>
          </a:xfrm>
        </p:spPr>
        <p:txBody>
          <a:bodyPr/>
          <a:lstStyle/>
          <a:p>
            <a:r>
              <a:rPr lang="en-US" dirty="0"/>
              <a:t>Guidelines change often</a:t>
            </a:r>
          </a:p>
          <a:p>
            <a:endParaRPr lang="en-US" dirty="0"/>
          </a:p>
          <a:p>
            <a:r>
              <a:rPr lang="en-US" dirty="0"/>
              <a:t>The best amount of exercise is the amount the patient is comfortable with AND capable of doing</a:t>
            </a:r>
          </a:p>
          <a:p>
            <a:endParaRPr lang="en-US" dirty="0"/>
          </a:p>
          <a:p>
            <a:r>
              <a:rPr lang="en-US" dirty="0"/>
              <a:t>Must be realistic AND sustainable</a:t>
            </a:r>
          </a:p>
        </p:txBody>
      </p:sp>
      <p:pic>
        <p:nvPicPr>
          <p:cNvPr id="1026" name="Picture 2" descr="Best Free Physical Education Google Slide Themes And Powerpoint Templates  For Your Presentation -Slidesdocs">
            <a:extLst>
              <a:ext uri="{FF2B5EF4-FFF2-40B4-BE49-F238E27FC236}">
                <a16:creationId xmlns:a16="http://schemas.microsoft.com/office/drawing/2014/main" id="{4251D06E-4D23-4B1E-53A5-EAF0247A7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3795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54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A95D-5D11-4C4E-A9DD-14E1B4AD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2008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Pharmacotherapy for Obesity Management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0286DB-539C-EBD0-1F8B-A87CB62F5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028477"/>
              </p:ext>
            </p:extLst>
          </p:nvPr>
        </p:nvGraphicFramePr>
        <p:xfrm>
          <a:off x="609600" y="1340768"/>
          <a:ext cx="109728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931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6AE3-8947-42BA-B853-F34921D6A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2008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Choosing an AOM: The 5 C’s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D37356-440B-0CC7-2281-240005821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496008"/>
              </p:ext>
            </p:extLst>
          </p:nvPr>
        </p:nvGraphicFramePr>
        <p:xfrm>
          <a:off x="773723" y="1352491"/>
          <a:ext cx="109728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4115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FDA-approved*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38100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Short term use:</a:t>
            </a:r>
          </a:p>
          <a:p>
            <a:r>
              <a:rPr lang="en-US" sz="2400" dirty="0"/>
              <a:t>Phentermine (</a:t>
            </a:r>
            <a:r>
              <a:rPr lang="en-US" sz="2400" dirty="0" err="1"/>
              <a:t>Lomaira</a:t>
            </a:r>
            <a:r>
              <a:rPr lang="en-US" sz="2400" dirty="0"/>
              <a:t>/</a:t>
            </a:r>
            <a:r>
              <a:rPr lang="en-US" sz="2400" dirty="0" err="1"/>
              <a:t>Adipex</a:t>
            </a:r>
            <a:r>
              <a:rPr lang="en-US" sz="2400" dirty="0"/>
              <a:t>) and other non-adrenergic agents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76257" y="1600201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Long term use:</a:t>
            </a:r>
          </a:p>
          <a:p>
            <a:r>
              <a:rPr lang="en-US" sz="2400" dirty="0"/>
              <a:t>Phentermine/Topiramate ER (Qsymia)</a:t>
            </a:r>
          </a:p>
          <a:p>
            <a:r>
              <a:rPr lang="en-US" sz="2400" dirty="0"/>
              <a:t>Naltrexone/Bupropion (Contrave)</a:t>
            </a:r>
          </a:p>
          <a:p>
            <a:r>
              <a:rPr lang="en-US" sz="2400" dirty="0" err="1"/>
              <a:t>Liraglutide</a:t>
            </a:r>
            <a:r>
              <a:rPr lang="en-US" sz="2400" dirty="0"/>
              <a:t> 3.0 mg (Saxenda)</a:t>
            </a:r>
          </a:p>
          <a:p>
            <a:r>
              <a:rPr lang="en-US" sz="2400" dirty="0" err="1"/>
              <a:t>Semaglutide</a:t>
            </a:r>
            <a:r>
              <a:rPr lang="en-US" sz="2400" dirty="0"/>
              <a:t> 2.4 mg (</a:t>
            </a:r>
            <a:r>
              <a:rPr lang="en-US" sz="2400" dirty="0" err="1"/>
              <a:t>Wegovy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Plenity</a:t>
            </a:r>
            <a:endParaRPr lang="en-US" sz="2400" dirty="0"/>
          </a:p>
          <a:p>
            <a:r>
              <a:rPr lang="en-US" sz="2400" dirty="0" err="1"/>
              <a:t>Orlistat</a:t>
            </a:r>
            <a:r>
              <a:rPr lang="en-US" sz="2400" dirty="0"/>
              <a:t> (</a:t>
            </a:r>
            <a:r>
              <a:rPr lang="en-US" sz="2400" dirty="0" err="1"/>
              <a:t>Alli</a:t>
            </a:r>
            <a:r>
              <a:rPr lang="en-US" sz="2400" dirty="0"/>
              <a:t>/</a:t>
            </a:r>
            <a:r>
              <a:rPr lang="en-US" sz="2400" dirty="0" err="1"/>
              <a:t>Xenical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609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9399-68A8-4873-A36F-4620E986F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Phentermine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17EEC-2AFC-4B7F-98E1-4F3EA315E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-Approved in 1959 (brands </a:t>
            </a:r>
            <a:r>
              <a:rPr lang="en-US" dirty="0" err="1"/>
              <a:t>Adipex</a:t>
            </a:r>
            <a:r>
              <a:rPr lang="en-US" dirty="0"/>
              <a:t> and </a:t>
            </a:r>
            <a:r>
              <a:rPr lang="en-US" dirty="0" err="1"/>
              <a:t>Lomaira</a:t>
            </a:r>
            <a:r>
              <a:rPr lang="en-US" dirty="0"/>
              <a:t>)</a:t>
            </a:r>
          </a:p>
          <a:p>
            <a:r>
              <a:rPr lang="en-US" dirty="0"/>
              <a:t>-Schedule IV stimulant approved for short term use</a:t>
            </a:r>
          </a:p>
          <a:p>
            <a:r>
              <a:rPr lang="en-US" dirty="0"/>
              <a:t>-Mechanism of Action: Sympathomimetic.  Upregulation of norepinephrine, weak upregulation of serotonin and dopamine.  Increases satiety via activation of neurons in arcuate nucleus.</a:t>
            </a:r>
          </a:p>
          <a:p>
            <a:r>
              <a:rPr lang="en-US" dirty="0"/>
              <a:t>-Side Effects: Dry mouth, Increased blood pressure/heart rate, Palpitations, Anxiety, Agitation, Insomnia, Constipation, and Headache.</a:t>
            </a:r>
          </a:p>
          <a:p>
            <a:r>
              <a:rPr lang="en-US" dirty="0"/>
              <a:t>-Exclusion criteria: CAD, Arrhythmia, CHF, Stroke, Uncontrolled BP, hyperthyroidism, glaucoma, MAOI use within 14 days</a:t>
            </a:r>
          </a:p>
        </p:txBody>
      </p:sp>
    </p:spTree>
    <p:extLst>
      <p:ext uri="{BB962C8B-B14F-4D97-AF65-F5344CB8AC3E}">
        <p14:creationId xmlns:p14="http://schemas.microsoft.com/office/powerpoint/2010/main" val="416533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555762"/>
            <a:ext cx="10972800" cy="7207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Disclosure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E470F-639E-40BD-9801-6EA59FB137C1}"/>
              </a:ext>
            </a:extLst>
          </p:cNvPr>
          <p:cNvSpPr txBox="1"/>
          <p:nvPr/>
        </p:nvSpPr>
        <p:spPr>
          <a:xfrm>
            <a:off x="940904" y="2653893"/>
            <a:ext cx="1031019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have no financial disclosure or conflicts of interest with the presented material.</a:t>
            </a:r>
          </a:p>
        </p:txBody>
      </p:sp>
    </p:spTree>
    <p:extLst>
      <p:ext uri="{BB962C8B-B14F-4D97-AF65-F5344CB8AC3E}">
        <p14:creationId xmlns:p14="http://schemas.microsoft.com/office/powerpoint/2010/main" val="4007400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D847A-39E9-436A-A4F7-8840E96E4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Qsymia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14492-D6AB-4749-B108-F131DF084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-Phentermine HCL/Topiramate Extended Release</a:t>
            </a:r>
          </a:p>
          <a:p>
            <a:r>
              <a:rPr lang="en-US" dirty="0"/>
              <a:t>-Approved in 2012</a:t>
            </a:r>
          </a:p>
          <a:p>
            <a:r>
              <a:rPr lang="en-US" dirty="0"/>
              <a:t>-Schedule IV drug</a:t>
            </a:r>
          </a:p>
          <a:p>
            <a:r>
              <a:rPr lang="en-US" dirty="0"/>
              <a:t>-Mechanism of Action</a:t>
            </a:r>
          </a:p>
          <a:p>
            <a:pPr lvl="1"/>
            <a:r>
              <a:rPr lang="en-US" dirty="0"/>
              <a:t>Phentermine- sympathomimetic effect on the hypothalamus</a:t>
            </a:r>
          </a:p>
          <a:p>
            <a:pPr lvl="1"/>
            <a:r>
              <a:rPr lang="en-US" dirty="0"/>
              <a:t>Topiramate- GABA system</a:t>
            </a:r>
          </a:p>
          <a:p>
            <a:r>
              <a:rPr lang="en-US" dirty="0"/>
              <a:t>-Increased risk of congenital malformations (cleft lip and palate) in infants exposed in first trimester of pregnancy.  Two forms of birth control recommended.</a:t>
            </a:r>
          </a:p>
          <a:p>
            <a:r>
              <a:rPr lang="en-US" dirty="0"/>
              <a:t>-Side Effects: </a:t>
            </a:r>
            <a:r>
              <a:rPr lang="en-US" dirty="0" err="1"/>
              <a:t>Paresthesias</a:t>
            </a:r>
            <a:r>
              <a:rPr lang="en-US" dirty="0"/>
              <a:t>, Changes the taste of certain foods and beverages, Brain fog, Word finding issues (in addition to those previously discussed with phentermine).</a:t>
            </a:r>
          </a:p>
          <a:p>
            <a:r>
              <a:rPr lang="en-US" dirty="0"/>
              <a:t>-Exclusion Criteria:  Hx of Kidney stones (in addition to those previously discussed with phentermine).</a:t>
            </a:r>
          </a:p>
        </p:txBody>
      </p:sp>
    </p:spTree>
    <p:extLst>
      <p:ext uri="{BB962C8B-B14F-4D97-AF65-F5344CB8AC3E}">
        <p14:creationId xmlns:p14="http://schemas.microsoft.com/office/powerpoint/2010/main" val="4285109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39E4-DD2B-459F-B575-21F3A4AE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Contrave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A9752-45FD-4AA4-B015-03EBF5DCC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-Bupropion/Naltrexone ER</a:t>
            </a:r>
          </a:p>
          <a:p>
            <a:r>
              <a:rPr lang="en-US" dirty="0"/>
              <a:t>-Approved in 2014</a:t>
            </a:r>
          </a:p>
          <a:p>
            <a:r>
              <a:rPr lang="en-US" dirty="0"/>
              <a:t>-Mechanism of Action: Decreases cravings by blocking norepinephrine and dopamine reuptake in the appetite center and actions on the reward center </a:t>
            </a:r>
          </a:p>
          <a:p>
            <a:r>
              <a:rPr lang="en-US" dirty="0"/>
              <a:t>-Side Effects: Nausea, Dizziness, Insomnia, Increased blood pressure, Increased heart rate, Headache, Constipation, Diarrhea. Monitor for depression or suicidal thoughts.</a:t>
            </a:r>
          </a:p>
          <a:p>
            <a:r>
              <a:rPr lang="en-US" dirty="0"/>
              <a:t>-Exclusion Criteria: Concurrent opioid use, Seizure disorder, Uncontrolled Hypertension, Bulimia or Anorexia Nervosa, MAOI use within 14 days</a:t>
            </a:r>
          </a:p>
        </p:txBody>
      </p:sp>
    </p:spTree>
    <p:extLst>
      <p:ext uri="{BB962C8B-B14F-4D97-AF65-F5344CB8AC3E}">
        <p14:creationId xmlns:p14="http://schemas.microsoft.com/office/powerpoint/2010/main" val="2145284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4E20-8C35-4825-9363-10B40C66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GLP-Receptor Agonists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EADA8-8252-4096-9499-CB60272D3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-Mechanism of Action: Glucagon-like Peptide-1 Receptor Agonist; slows gastric emptying, decreases appetite, increases satiety, and promotes glucose-dependent insulin secretion</a:t>
            </a:r>
          </a:p>
          <a:p>
            <a:r>
              <a:rPr lang="en-US" dirty="0"/>
              <a:t>-Side Effects: Nausea, Vomiting, Diarrhea, Constipation</a:t>
            </a:r>
          </a:p>
          <a:p>
            <a:r>
              <a:rPr lang="en-US" dirty="0"/>
              <a:t>-Exclusion Criteria: Personal or Family History of Medullary Thyroid Cancer or MEN Type 2 syndrome, History of Pancreatitis*, and Gastroparesis*</a:t>
            </a:r>
          </a:p>
          <a:p>
            <a:endParaRPr lang="en-US" dirty="0"/>
          </a:p>
          <a:p>
            <a:r>
              <a:rPr lang="en-US" dirty="0" err="1"/>
              <a:t>Saxenda</a:t>
            </a:r>
            <a:r>
              <a:rPr lang="en-US" dirty="0"/>
              <a:t> (liraglutide)</a:t>
            </a:r>
          </a:p>
          <a:p>
            <a:pPr lvl="1"/>
            <a:r>
              <a:rPr lang="en-US" dirty="0"/>
              <a:t>Approved in 2015</a:t>
            </a:r>
          </a:p>
          <a:p>
            <a:pPr lvl="1"/>
            <a:r>
              <a:rPr lang="en-US" dirty="0"/>
              <a:t>Daily SQ injectable</a:t>
            </a:r>
          </a:p>
          <a:p>
            <a:r>
              <a:rPr lang="en-US" dirty="0" err="1"/>
              <a:t>Wegovy</a:t>
            </a:r>
            <a:r>
              <a:rPr lang="en-US" dirty="0"/>
              <a:t> (</a:t>
            </a:r>
            <a:r>
              <a:rPr lang="en-US" dirty="0" err="1"/>
              <a:t>semaglutide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Approved in 2021</a:t>
            </a:r>
          </a:p>
          <a:p>
            <a:pPr lvl="1"/>
            <a:r>
              <a:rPr lang="en-US" dirty="0"/>
              <a:t>Weekly SQ injectable</a:t>
            </a:r>
          </a:p>
        </p:txBody>
      </p:sp>
    </p:spTree>
    <p:extLst>
      <p:ext uri="{BB962C8B-B14F-4D97-AF65-F5344CB8AC3E}">
        <p14:creationId xmlns:p14="http://schemas.microsoft.com/office/powerpoint/2010/main" val="3958150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0686-F1E5-4A9B-9E1C-DE98090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Tirzepatide</a:t>
            </a:r>
            <a:r>
              <a:rPr lang="en-US" dirty="0"/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B4989-8D47-497F-9EAD-71238D134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Mounjaro</a:t>
            </a:r>
            <a:r>
              <a:rPr lang="en-US" dirty="0"/>
              <a:t> approved for treatment of Type 2 Diabetes Mellitus in 2022</a:t>
            </a:r>
          </a:p>
          <a:p>
            <a:r>
              <a:rPr lang="en-US" dirty="0"/>
              <a:t>-Mechanism of Action: Dual hormone receptor agonist for GLP-1 and GIP (gastric inhibitory polypeptide receptor); GLP benefits plus increased glucose and lipid metabolism</a:t>
            </a:r>
          </a:p>
          <a:p>
            <a:r>
              <a:rPr lang="en-US" dirty="0"/>
              <a:t>-Currently being studied for weight loss indication (2024 release)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	Secondary endpoint of weight loss in DM2 trials superior to Ozempic at 5, 10 and 15 mg doses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	Weight loss trial showed mean loss of 21% on max dose vs placebo</a:t>
            </a:r>
          </a:p>
          <a:p>
            <a:r>
              <a:rPr lang="en-US" dirty="0"/>
              <a:t>-Side Effects: Nausea, Vomiting, Diarrhea, Constipation</a:t>
            </a:r>
          </a:p>
          <a:p>
            <a:r>
              <a:rPr lang="en-US" dirty="0"/>
              <a:t>-Exclusion Criteria: Personal or Family History of Medullary Thyroid Cancer or MEN Type 2 syndrome, History of Pancreatitis*, and Gastroparesis*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0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F205-D3C0-6094-7C46-E66BF157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Setmelanotide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37FF2-66C8-71EB-991F-F21E7A017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Imcivree</a:t>
            </a:r>
            <a:r>
              <a:rPr lang="en-US" dirty="0"/>
              <a:t>; weekly </a:t>
            </a:r>
            <a:r>
              <a:rPr lang="en-US" dirty="0" err="1"/>
              <a:t>SubQ</a:t>
            </a:r>
            <a:r>
              <a:rPr lang="en-US" dirty="0"/>
              <a:t> injectable, first in class-approved 2020; only for use in patients 6 years and older with Bardet Biedl Syndrome or monogenic conditions of pro-opiomelanocortin (POMC) deficiency, proprotein subtilisin/</a:t>
            </a:r>
            <a:r>
              <a:rPr lang="en-US" dirty="0" err="1"/>
              <a:t>kexin</a:t>
            </a:r>
            <a:r>
              <a:rPr lang="en-US" dirty="0"/>
              <a:t> type 1 (PCSK1) deficiency, and leptin receptor (LEPR) deficiency</a:t>
            </a:r>
          </a:p>
          <a:p>
            <a:r>
              <a:rPr lang="en-US" dirty="0"/>
              <a:t>-Mechanism of Action: melanocortin-4 receptor (MC4R) agonism reduces appetite and increases resting energy expenditure</a:t>
            </a:r>
          </a:p>
          <a:p>
            <a:r>
              <a:rPr lang="en-US" dirty="0"/>
              <a:t>-Side Effects: injection site reactions, skin hyperpigmentation, headache and GI related effects (nausea, diarrhea, and abdominal)</a:t>
            </a:r>
          </a:p>
          <a:p>
            <a:r>
              <a:rPr lang="en-US" dirty="0"/>
              <a:t>-Exclusion Criteria: None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25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7E38-5AC4-4BA0-BD64-B9B4C382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Plenity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C495-D557-4856-88FB-3572A7E8E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-Cellulose and Citric Acid</a:t>
            </a:r>
          </a:p>
          <a:p>
            <a:r>
              <a:rPr lang="en-US" dirty="0"/>
              <a:t>-Approved in 2019</a:t>
            </a:r>
          </a:p>
          <a:p>
            <a:r>
              <a:rPr lang="en-US" dirty="0"/>
              <a:t>-Considered a medical device since it is not systemically absorbed</a:t>
            </a:r>
          </a:p>
          <a:p>
            <a:r>
              <a:rPr lang="en-US" dirty="0"/>
              <a:t>-Indication for treatment is a BMI of </a:t>
            </a:r>
            <a:r>
              <a:rPr lang="en-US" b="1" dirty="0">
                <a:solidFill>
                  <a:srgbClr val="FF0000"/>
                </a:solidFill>
              </a:rPr>
              <a:t>25</a:t>
            </a:r>
            <a:r>
              <a:rPr lang="en-US" dirty="0"/>
              <a:t>-40 kg/m2	</a:t>
            </a:r>
          </a:p>
          <a:p>
            <a:r>
              <a:rPr lang="en-US" dirty="0"/>
              <a:t>-Mechanism of Action:  Non absorbent hydrogel</a:t>
            </a:r>
          </a:p>
          <a:p>
            <a:r>
              <a:rPr lang="en-US" dirty="0"/>
              <a:t>-Side effects: Comparable to placebo.  Mild GI side effects.</a:t>
            </a:r>
          </a:p>
          <a:p>
            <a:r>
              <a:rPr lang="en-US" dirty="0"/>
              <a:t>-Exclusion Criteria:  History of bariatric surgery due to volume restriction and </a:t>
            </a:r>
            <a:r>
              <a:rPr lang="en-US" dirty="0" err="1"/>
              <a:t>stricturing</a:t>
            </a:r>
            <a:r>
              <a:rPr lang="en-US" dirty="0"/>
              <a:t> bowel disease</a:t>
            </a:r>
          </a:p>
        </p:txBody>
      </p:sp>
    </p:spTree>
    <p:extLst>
      <p:ext uri="{BB962C8B-B14F-4D97-AF65-F5344CB8AC3E}">
        <p14:creationId xmlns:p14="http://schemas.microsoft.com/office/powerpoint/2010/main" val="1683604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8D0C-1BFA-407A-BA5D-EE580FC52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Orlistat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D4DBD-4AAE-4F29-AD24-E5298C5CF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-Alli and Xenical</a:t>
            </a:r>
          </a:p>
          <a:p>
            <a:r>
              <a:rPr lang="en-US" dirty="0"/>
              <a:t>-Approved in 1999</a:t>
            </a:r>
          </a:p>
          <a:p>
            <a:r>
              <a:rPr lang="en-US" dirty="0"/>
              <a:t>-Mechanism of Action:  Gastrointestinal Lipase Inhibitor. Impairs digestion of dietary fat. Works primarily within the GI wall with minimal systemic absorption.</a:t>
            </a:r>
          </a:p>
          <a:p>
            <a:r>
              <a:rPr lang="en-US" dirty="0"/>
              <a:t>-Side Effects: Upset stomach, Bloating, Oily stools, Diarrhea, Fecal incontinence/leakage, Malabsorption of fat soluble vitamins (A, D, E, K). Increased side effects with high fat meals.</a:t>
            </a:r>
          </a:p>
          <a:p>
            <a:r>
              <a:rPr lang="en-US" dirty="0"/>
              <a:t>-Exclusion Criteria: Chronic Malabsorption (prior bariatric surgery)/GI issues (IBS-D), med induced diarrhea, cholestasis</a:t>
            </a:r>
          </a:p>
          <a:p>
            <a:r>
              <a:rPr lang="en-US" dirty="0"/>
              <a:t>-Multivitamin that contains fat soluble vitamins should be added 2 hours before or after taking orlistat.</a:t>
            </a:r>
          </a:p>
          <a:p>
            <a:r>
              <a:rPr lang="en-US" dirty="0"/>
              <a:t>-Attention to timing of concurrent medications</a:t>
            </a:r>
          </a:p>
          <a:p>
            <a:pPr lvl="1"/>
            <a:r>
              <a:rPr lang="en-US" dirty="0"/>
              <a:t>Levothyroxine (4 hours)</a:t>
            </a:r>
          </a:p>
          <a:p>
            <a:pPr lvl="1"/>
            <a:r>
              <a:rPr lang="en-US" dirty="0"/>
              <a:t>Cyclosporine (2 hours)</a:t>
            </a:r>
          </a:p>
        </p:txBody>
      </p:sp>
    </p:spTree>
    <p:extLst>
      <p:ext uri="{BB962C8B-B14F-4D97-AF65-F5344CB8AC3E}">
        <p14:creationId xmlns:p14="http://schemas.microsoft.com/office/powerpoint/2010/main" val="403367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00517" y="46239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Current Pharmacotherapy Overview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910F154-0853-48B3-B5CC-9195D0431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The data supporting these tables are derived from the Prescribing Information labeling approved by the U.S. Food and Drug Administration. </a:t>
            </a:r>
            <a:br>
              <a:rPr lang="en-US" dirty="0">
                <a:latin typeface="+mj-lt"/>
              </a:rPr>
            </a:br>
            <a:r>
              <a:rPr lang="en-US" baseline="30000" dirty="0">
                <a:latin typeface="+mj-lt"/>
              </a:rPr>
              <a:t>*</a:t>
            </a:r>
            <a:r>
              <a:rPr lang="en-US" dirty="0">
                <a:latin typeface="+mj-lt"/>
              </a:rPr>
              <a:t>Data from randomized controlled trials &gt;52 weeks in duration; </a:t>
            </a:r>
            <a:r>
              <a:rPr lang="en-US" baseline="30000" dirty="0">
                <a:ea typeface="Apis For Office" panose="020B0504010101010104" pitchFamily="34" charset="0"/>
                <a:cs typeface="Apis For Office" panose="020B0504010101010104" pitchFamily="34" charset="0"/>
              </a:rPr>
              <a:t>†</a:t>
            </a:r>
            <a:r>
              <a:rPr lang="en-US" dirty="0">
                <a:latin typeface="+mj-lt"/>
              </a:rPr>
              <a:t>Assuming the average patient in the orlistat and placebo groups weighed 100 kg at baseline.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Adapted from Bray GA et al. Lancet 2016;387:1947–56. Additional references in slide notes.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6C85E-2827-9F3E-8F57-283779B05EE1}"/>
              </a:ext>
            </a:extLst>
          </p:cNvPr>
          <p:cNvSpPr/>
          <p:nvPr/>
        </p:nvSpPr>
        <p:spPr>
          <a:xfrm>
            <a:off x="1983798" y="1910317"/>
            <a:ext cx="8179502" cy="3362253"/>
          </a:xfrm>
          <a:prstGeom prst="rect">
            <a:avLst/>
          </a:prstGeom>
          <a:solidFill>
            <a:srgbClr val="D8EAF8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D921E2-0F40-4614-A102-3E8E00EC46EA}"/>
              </a:ext>
            </a:extLst>
          </p:cNvPr>
          <p:cNvGrpSpPr/>
          <p:nvPr/>
        </p:nvGrpSpPr>
        <p:grpSpPr>
          <a:xfrm>
            <a:off x="2314469" y="2132668"/>
            <a:ext cx="6331528" cy="3150465"/>
            <a:chOff x="838201" y="1690688"/>
            <a:chExt cx="8442037" cy="420062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2AFCA0B-E775-011C-9029-6F4A9E73FE2E}"/>
                </a:ext>
              </a:extLst>
            </p:cNvPr>
            <p:cNvCxnSpPr>
              <a:cxnSpLocks/>
            </p:cNvCxnSpPr>
            <p:nvPr/>
          </p:nvCxnSpPr>
          <p:spPr>
            <a:xfrm>
              <a:off x="2984731" y="1693484"/>
              <a:ext cx="0" cy="34621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A4086F-57AE-4636-91BF-98BAAD1C397E}"/>
                </a:ext>
              </a:extLst>
            </p:cNvPr>
            <p:cNvGrpSpPr/>
            <p:nvPr/>
          </p:nvGrpSpPr>
          <p:grpSpPr>
            <a:xfrm>
              <a:off x="838201" y="1690688"/>
              <a:ext cx="8442037" cy="4200620"/>
              <a:chOff x="838201" y="1690688"/>
              <a:chExt cx="8442037" cy="420062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27064D87-B204-D8A2-5228-83C7FA349736}"/>
                  </a:ext>
                </a:extLst>
              </p:cNvPr>
              <p:cNvGrpSpPr/>
              <p:nvPr/>
            </p:nvGrpSpPr>
            <p:grpSpPr>
              <a:xfrm>
                <a:off x="838201" y="1690688"/>
                <a:ext cx="8442037" cy="4200620"/>
                <a:chOff x="-269745" y="1605615"/>
                <a:chExt cx="8006420" cy="4003221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CE6FE7E1-CC5A-44FF-A8D2-81E08AFCBC98}"/>
                    </a:ext>
                  </a:extLst>
                </p:cNvPr>
                <p:cNvGrpSpPr/>
                <p:nvPr/>
              </p:nvGrpSpPr>
              <p:grpSpPr>
                <a:xfrm>
                  <a:off x="-269745" y="1605615"/>
                  <a:ext cx="8006420" cy="4003221"/>
                  <a:chOff x="-588898" y="2082611"/>
                  <a:chExt cx="8524658" cy="4003221"/>
                </a:xfrm>
                <a:effectLst/>
              </p:grpSpPr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6676D031-DDD6-BF59-D149-DD521C33455A}"/>
                      </a:ext>
                    </a:extLst>
                  </p:cNvPr>
                  <p:cNvSpPr txBox="1"/>
                  <p:nvPr/>
                </p:nvSpPr>
                <p:spPr>
                  <a:xfrm>
                    <a:off x="1386697" y="5538807"/>
                    <a:ext cx="438149" cy="3519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435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3FA3F6F-47A9-C4A0-C0AA-E9AD7C61652B}"/>
                      </a:ext>
                    </a:extLst>
                  </p:cNvPr>
                  <p:cNvSpPr txBox="1"/>
                  <p:nvPr/>
                </p:nvSpPr>
                <p:spPr>
                  <a:xfrm>
                    <a:off x="2912645" y="5547275"/>
                    <a:ext cx="438149" cy="3519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435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62C0E071-6684-DA55-47AE-021FBBC97339}"/>
                      </a:ext>
                    </a:extLst>
                  </p:cNvPr>
                  <p:cNvSpPr txBox="1"/>
                  <p:nvPr/>
                </p:nvSpPr>
                <p:spPr>
                  <a:xfrm>
                    <a:off x="4297660" y="5547275"/>
                    <a:ext cx="673114" cy="3519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435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</a:t>
                    </a:r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178A048-E188-9A45-AA30-EB7821F0860C}"/>
                      </a:ext>
                    </a:extLst>
                  </p:cNvPr>
                  <p:cNvSpPr txBox="1"/>
                  <p:nvPr/>
                </p:nvSpPr>
                <p:spPr>
                  <a:xfrm>
                    <a:off x="5851736" y="5547277"/>
                    <a:ext cx="535540" cy="3519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435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15</a:t>
                    </a: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8735478-86D3-26E9-A5C1-EA2320F06FFB}"/>
                      </a:ext>
                    </a:extLst>
                  </p:cNvPr>
                  <p:cNvSpPr txBox="1"/>
                  <p:nvPr/>
                </p:nvSpPr>
                <p:spPr>
                  <a:xfrm>
                    <a:off x="7317664" y="5547275"/>
                    <a:ext cx="618096" cy="3519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435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AEB374DB-CDCA-D593-1BEB-801ACC57AD89}"/>
                      </a:ext>
                    </a:extLst>
                  </p:cNvPr>
                  <p:cNvSpPr txBox="1"/>
                  <p:nvPr/>
                </p:nvSpPr>
                <p:spPr>
                  <a:xfrm>
                    <a:off x="199004" y="2154262"/>
                    <a:ext cx="1453371" cy="3226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 defTabSz="91435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05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Semaglutide</a:t>
                    </a:r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4CDAEAA-AE64-53AA-0976-BEDBEA0863F7}"/>
                      </a:ext>
                    </a:extLst>
                  </p:cNvPr>
                  <p:cNvSpPr txBox="1"/>
                  <p:nvPr/>
                </p:nvSpPr>
                <p:spPr>
                  <a:xfrm>
                    <a:off x="245606" y="2691132"/>
                    <a:ext cx="1360167" cy="3226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 defTabSz="91435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05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Liraglutide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92A77C9-0A02-108E-6EB4-91350FB2DF60}"/>
                      </a:ext>
                    </a:extLst>
                  </p:cNvPr>
                  <p:cNvSpPr txBox="1"/>
                  <p:nvPr/>
                </p:nvSpPr>
                <p:spPr>
                  <a:xfrm>
                    <a:off x="-366707" y="3127644"/>
                    <a:ext cx="1972480" cy="5279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 defTabSz="91435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05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Naltrexone/bupropion sustained release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0DA853F-0B2E-26C9-5843-F9E81EE58CB8}"/>
                      </a:ext>
                    </a:extLst>
                  </p:cNvPr>
                  <p:cNvSpPr txBox="1"/>
                  <p:nvPr/>
                </p:nvSpPr>
                <p:spPr>
                  <a:xfrm>
                    <a:off x="-588898" y="3802592"/>
                    <a:ext cx="2194671" cy="5279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 defTabSz="91435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05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Phentermine/topiramate extended release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64F4EA50-DA01-5BFB-D7DA-45552FE2AFF1}"/>
                      </a:ext>
                    </a:extLst>
                  </p:cNvPr>
                  <p:cNvSpPr txBox="1"/>
                  <p:nvPr/>
                </p:nvSpPr>
                <p:spPr>
                  <a:xfrm>
                    <a:off x="168705" y="4504313"/>
                    <a:ext cx="1360167" cy="3226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 defTabSz="91435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05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Orlistat</a:t>
                    </a:r>
                    <a:endParaRPr lang="en-US" sz="1050" baseline="300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FA87271E-FE4B-E761-FFE7-C26AC6040E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585557" y="5366499"/>
                    <a:ext cx="6003326" cy="974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ECFCCEAD-AF6E-9D46-E3D3-B495A74E19A6}"/>
                      </a:ext>
                    </a:extLst>
                  </p:cNvPr>
                  <p:cNvCxnSpPr/>
                  <p:nvPr/>
                </p:nvCxnSpPr>
                <p:spPr>
                  <a:xfrm>
                    <a:off x="1584528" y="5376247"/>
                    <a:ext cx="0" cy="1625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62AD1E19-1774-0C22-0F3E-707DF70B2954}"/>
                      </a:ext>
                    </a:extLst>
                  </p:cNvPr>
                  <p:cNvCxnSpPr/>
                  <p:nvPr/>
                </p:nvCxnSpPr>
                <p:spPr>
                  <a:xfrm>
                    <a:off x="3095875" y="5376247"/>
                    <a:ext cx="0" cy="1625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2B112E15-D450-B44E-49A6-8678E1C513CD}"/>
                      </a:ext>
                    </a:extLst>
                  </p:cNvPr>
                  <p:cNvCxnSpPr/>
                  <p:nvPr/>
                </p:nvCxnSpPr>
                <p:spPr>
                  <a:xfrm>
                    <a:off x="4596449" y="5376247"/>
                    <a:ext cx="0" cy="1625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B1585415-B880-5E82-8478-94881B84D3FE}"/>
                      </a:ext>
                    </a:extLst>
                  </p:cNvPr>
                  <p:cNvCxnSpPr/>
                  <p:nvPr/>
                </p:nvCxnSpPr>
                <p:spPr>
                  <a:xfrm>
                    <a:off x="6097023" y="5376247"/>
                    <a:ext cx="0" cy="1625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5C210818-47E6-A9A4-56A9-3D0A466D77C5}"/>
                      </a:ext>
                    </a:extLst>
                  </p:cNvPr>
                  <p:cNvCxnSpPr/>
                  <p:nvPr/>
                </p:nvCxnSpPr>
                <p:spPr>
                  <a:xfrm>
                    <a:off x="7597598" y="5376247"/>
                    <a:ext cx="0" cy="1625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8223C33-C581-9640-C607-594F29739279}"/>
                      </a:ext>
                    </a:extLst>
                  </p:cNvPr>
                  <p:cNvSpPr txBox="1"/>
                  <p:nvPr/>
                </p:nvSpPr>
                <p:spPr>
                  <a:xfrm>
                    <a:off x="3171671" y="5733856"/>
                    <a:ext cx="2840629" cy="3519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435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b="1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Average weight loss (%)</a:t>
                    </a:r>
                  </a:p>
                </p:txBody>
              </p: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4A07E6D9-1A3F-857B-1531-F379C504FC43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1476309" y="4835911"/>
                    <a:ext cx="0" cy="16256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5ABCB4C9-01A7-0ADD-E7BC-3C4F194AF881}"/>
                      </a:ext>
                    </a:extLst>
                  </p:cNvPr>
                  <p:cNvCxnSpPr/>
                  <p:nvPr/>
                </p:nvCxnSpPr>
                <p:spPr>
                  <a:xfrm>
                    <a:off x="1387002" y="4364203"/>
                    <a:ext cx="176671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AB7D23AA-51E9-ED55-D810-09BFE8EE4F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87001" y="3732667"/>
                    <a:ext cx="176671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C61DC9FA-23B7-BD79-5090-CC3A564369E1}"/>
                      </a:ext>
                    </a:extLst>
                  </p:cNvPr>
                  <p:cNvCxnSpPr/>
                  <p:nvPr/>
                </p:nvCxnSpPr>
                <p:spPr>
                  <a:xfrm>
                    <a:off x="1387000" y="3098217"/>
                    <a:ext cx="176671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66C0ED1D-C49F-7F02-A221-C0C76CDDD2BA}"/>
                      </a:ext>
                    </a:extLst>
                  </p:cNvPr>
                  <p:cNvCxnSpPr/>
                  <p:nvPr/>
                </p:nvCxnSpPr>
                <p:spPr>
                  <a:xfrm>
                    <a:off x="1387005" y="2553084"/>
                    <a:ext cx="16606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F87D85F0-99C0-5346-E0BB-29B9E8BB67DA}"/>
                      </a:ext>
                    </a:extLst>
                  </p:cNvPr>
                  <p:cNvCxnSpPr/>
                  <p:nvPr/>
                </p:nvCxnSpPr>
                <p:spPr>
                  <a:xfrm>
                    <a:off x="1413028" y="2082611"/>
                    <a:ext cx="16606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8D2D041F-852D-CA5A-FCCF-0A863A7CA2B5}"/>
                      </a:ext>
                    </a:extLst>
                  </p:cNvPr>
                  <p:cNvSpPr/>
                  <p:nvPr/>
                </p:nvSpPr>
                <p:spPr>
                  <a:xfrm>
                    <a:off x="1579096" y="4479335"/>
                    <a:ext cx="1851427" cy="288907"/>
                  </a:xfrm>
                  <a:prstGeom prst="rect">
                    <a:avLst/>
                  </a:prstGeom>
                  <a:solidFill>
                    <a:schemeClr val="accent5"/>
                  </a:solidFill>
                  <a:ln w="952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5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6.1%</a:t>
                    </a:r>
                    <a:r>
                      <a:rPr lang="en-US" sz="1200" b="1" baseline="3000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*†</a:t>
                    </a:r>
                  </a:p>
                </p:txBody>
              </p:sp>
            </p:grp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BBC4EB5B-7821-FB9B-B3A9-9C7F7BC2DA5D}"/>
                    </a:ext>
                  </a:extLst>
                </p:cNvPr>
                <p:cNvSpPr/>
                <p:nvPr/>
              </p:nvSpPr>
              <p:spPr>
                <a:xfrm>
                  <a:off x="1768566" y="3418349"/>
                  <a:ext cx="2474882" cy="288084"/>
                </a:xfrm>
                <a:prstGeom prst="rect">
                  <a:avLst/>
                </a:prstGeom>
                <a:solidFill>
                  <a:schemeClr val="accent5"/>
                </a:solidFill>
                <a:ln w="952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7.8–9.8%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4C75D8B-18B5-8DC9-BE9C-8FA708FBCDCB}"/>
                    </a:ext>
                  </a:extLst>
                </p:cNvPr>
                <p:cNvSpPr/>
                <p:nvPr/>
              </p:nvSpPr>
              <p:spPr>
                <a:xfrm>
                  <a:off x="1772519" y="2773918"/>
                  <a:ext cx="1404493" cy="288084"/>
                </a:xfrm>
                <a:prstGeom prst="rect">
                  <a:avLst/>
                </a:prstGeom>
                <a:solidFill>
                  <a:schemeClr val="accent5"/>
                </a:solidFill>
                <a:ln w="952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5.4%</a:t>
                  </a: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FA1636BF-020E-B711-920C-95BE7A9F2268}"/>
                    </a:ext>
                  </a:extLst>
                </p:cNvPr>
                <p:cNvSpPr/>
                <p:nvPr/>
              </p:nvSpPr>
              <p:spPr>
                <a:xfrm>
                  <a:off x="1766449" y="2196028"/>
                  <a:ext cx="1966082" cy="297453"/>
                </a:xfrm>
                <a:prstGeom prst="rect">
                  <a:avLst/>
                </a:prstGeom>
                <a:solidFill>
                  <a:schemeClr val="accent5"/>
                </a:solidFill>
                <a:ln w="952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7%</a:t>
                  </a: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3CD2403E-5352-C85E-2F2A-4AC83BEBA635}"/>
                    </a:ext>
                  </a:extLst>
                </p:cNvPr>
                <p:cNvSpPr/>
                <p:nvPr/>
              </p:nvSpPr>
              <p:spPr>
                <a:xfrm>
                  <a:off x="1766450" y="1698496"/>
                  <a:ext cx="4428000" cy="295728"/>
                </a:xfrm>
                <a:prstGeom prst="rect">
                  <a:avLst/>
                </a:prstGeom>
                <a:solidFill>
                  <a:schemeClr val="accent5"/>
                </a:solidFill>
                <a:ln w="952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9.6–16%</a:t>
                  </a: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B20D609-32A1-47BA-8FD1-BFC9BCEA9CB3}"/>
                  </a:ext>
                </a:extLst>
              </p:cNvPr>
              <p:cNvSpPr txBox="1"/>
              <p:nvPr/>
            </p:nvSpPr>
            <p:spPr>
              <a:xfrm>
                <a:off x="1564728" y="4835115"/>
                <a:ext cx="1346984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35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Phentermine</a:t>
                </a:r>
                <a:endParaRPr lang="en-US" sz="1050" baseline="30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22F539B-4CA7-45B2-95C7-81C243A778F5}"/>
                  </a:ext>
                </a:extLst>
              </p:cNvPr>
              <p:cNvSpPr/>
              <p:nvPr/>
            </p:nvSpPr>
            <p:spPr>
              <a:xfrm>
                <a:off x="3003007" y="4743539"/>
                <a:ext cx="2055229" cy="312120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7%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04976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72008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Follow Up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46D358-4FAA-66BB-FBDA-170F2021F2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867177"/>
              </p:ext>
            </p:extLst>
          </p:nvPr>
        </p:nvGraphicFramePr>
        <p:xfrm>
          <a:off x="609600" y="1340768"/>
          <a:ext cx="109728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526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2011907" y="1905001"/>
            <a:ext cx="8229600" cy="4525963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Dieting and exercise alone have very high failure rates.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Pharmacotherapy trial isn’t a mandatory, but if failed, surgery may be best option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Health consequences increase with BMI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Comorbid Conditions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charset="0"/>
                <a:ea typeface="ヒラギノ角ゴ Pro W3" charset="0"/>
                <a:cs typeface="ヒラギノ角ゴ Pro W3" charset="0"/>
              </a:rPr>
              <a:t>Bariatric surgery is statistically the </a:t>
            </a:r>
            <a:r>
              <a:rPr lang="en-US" sz="2800" b="1" u="sng" dirty="0">
                <a:latin typeface="Arial" charset="0"/>
                <a:ea typeface="ヒラギノ角ゴ Pro W3" charset="0"/>
                <a:cs typeface="ヒラギノ角ゴ Pro W3" charset="0"/>
              </a:rPr>
              <a:t>most effective </a:t>
            </a:r>
            <a:r>
              <a:rPr lang="en-US" sz="2800" b="1" dirty="0">
                <a:latin typeface="Arial" charset="0"/>
                <a:ea typeface="ヒラギノ角ゴ Pro W3" charset="0"/>
                <a:cs typeface="ヒラギノ角ゴ Pro W3" charset="0"/>
              </a:rPr>
              <a:t>approach for long-term weight loss among severely obese patients. </a:t>
            </a:r>
          </a:p>
          <a:p>
            <a:pPr>
              <a:lnSpc>
                <a:spcPct val="90000"/>
              </a:lnSpc>
              <a:buClr>
                <a:srgbClr val="5B005B"/>
              </a:buClr>
              <a:buFontTx/>
              <a:buNone/>
            </a:pPr>
            <a:endParaRPr lang="en-US" sz="3000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480D3E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2011908" y="609601"/>
            <a:ext cx="8351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When/Why to Consider Bariatric Surgery?</a:t>
            </a:r>
          </a:p>
        </p:txBody>
      </p:sp>
    </p:spTree>
    <p:extLst>
      <p:ext uri="{BB962C8B-B14F-4D97-AF65-F5344CB8AC3E}">
        <p14:creationId xmlns:p14="http://schemas.microsoft.com/office/powerpoint/2010/main" val="106557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is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Defined by the OMA as a “chronic, progressive, relapsing, and treatable multi-factorial, neurobehavioral disease, wherein an increase in body fat promotes adipose tissue dysfunction and abnormal fat mass physical forces, resulting in adverse metabolic, biomechanical, and psychosocial health consequences.”</a:t>
            </a:r>
          </a:p>
          <a:p>
            <a:endParaRPr lang="en-US" sz="2800" dirty="0"/>
          </a:p>
          <a:p>
            <a:r>
              <a:rPr lang="en-US" sz="2800" dirty="0"/>
              <a:t>BMI &gt;30 kg/m2</a:t>
            </a:r>
          </a:p>
        </p:txBody>
      </p:sp>
    </p:spTree>
    <p:extLst>
      <p:ext uri="{BB962C8B-B14F-4D97-AF65-F5344CB8AC3E}">
        <p14:creationId xmlns:p14="http://schemas.microsoft.com/office/powerpoint/2010/main" val="1862104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5"/>
          <p:cNvSpPr txBox="1">
            <a:spLocks noGrp="1"/>
          </p:cNvSpPr>
          <p:nvPr/>
        </p:nvSpPr>
        <p:spPr bwMode="auto">
          <a:xfrm>
            <a:off x="9982200" y="6477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7" rIns="91437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FC96BF8D-607F-FE44-9A7F-6EFB6636B1E1}" type="slidenum">
              <a:rPr lang="en-US" sz="1200">
                <a:solidFill>
                  <a:schemeClr val="bg1"/>
                </a:solidFill>
                <a:latin typeface="Times New Roman" charset="0"/>
                <a:cs typeface="Arial" charset="0"/>
              </a:rPr>
              <a:pPr algn="r"/>
              <a:t>30</a:t>
            </a:fld>
            <a:endParaRPr lang="en-US" sz="1200">
              <a:solidFill>
                <a:schemeClr val="bg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37" tIns="45717" rIns="91437" bIns="45717" rtlCol="0" anchor="b">
            <a:noAutofit/>
          </a:bodyPr>
          <a:lstStyle/>
          <a:p>
            <a:pPr algn="ctr" defTabSz="1016000"/>
            <a:br>
              <a:rPr lang="en-US" b="1" dirty="0"/>
            </a:br>
            <a:r>
              <a:rPr lang="en-US" dirty="0"/>
              <a:t>Most Common Surgical Options 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031206" y="1802116"/>
            <a:ext cx="3733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7" rIns="91437" bIns="4571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200" dirty="0">
                <a:latin typeface="Arial" charset="0"/>
                <a:cs typeface="Arial" charset="0"/>
              </a:rPr>
              <a:t>Gastric Bypass (GBP)</a:t>
            </a:r>
          </a:p>
        </p:txBody>
      </p:sp>
      <p:pic>
        <p:nvPicPr>
          <p:cNvPr id="63493" name="Picture 5" descr="gastric by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0693" r="20667" b="15842"/>
          <a:stretch>
            <a:fillRect/>
          </a:stretch>
        </p:blipFill>
        <p:spPr bwMode="auto">
          <a:xfrm>
            <a:off x="2590801" y="2271026"/>
            <a:ext cx="26146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386013" y="55626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7" rIns="91437" bIns="4571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>
                <a:latin typeface="Arial" charset="0"/>
                <a:cs typeface="Arial" charset="0"/>
              </a:rPr>
              <a:t>Restrictive and </a:t>
            </a:r>
            <a:r>
              <a:rPr lang="en-US" sz="1800" b="1" dirty="0" err="1">
                <a:latin typeface="Arial" charset="0"/>
                <a:cs typeface="Arial" charset="0"/>
              </a:rPr>
              <a:t>Malabsorptive</a:t>
            </a:r>
            <a:endParaRPr lang="en-US" sz="1800" b="1" dirty="0">
              <a:latin typeface="Arial" charset="0"/>
              <a:cs typeface="Arial" charset="0"/>
            </a:endParaRPr>
          </a:p>
        </p:txBody>
      </p:sp>
      <p:pic>
        <p:nvPicPr>
          <p:cNvPr id="63497" name="Picture 10" descr="sle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77269"/>
            <a:ext cx="2654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9" name="Text Box 12"/>
          <p:cNvSpPr txBox="1">
            <a:spLocks noChangeArrowheads="1"/>
          </p:cNvSpPr>
          <p:nvPr/>
        </p:nvSpPr>
        <p:spPr bwMode="auto">
          <a:xfrm>
            <a:off x="8686800" y="1295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7" rIns="91437" bIns="4571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63500" name="Text Box 13"/>
          <p:cNvSpPr txBox="1">
            <a:spLocks noChangeArrowheads="1"/>
          </p:cNvSpPr>
          <p:nvPr/>
        </p:nvSpPr>
        <p:spPr bwMode="auto">
          <a:xfrm>
            <a:off x="6965950" y="1774825"/>
            <a:ext cx="2895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7" rIns="91437" bIns="4571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latin typeface="Arial" charset="0"/>
                <a:cs typeface="Arial" charset="0"/>
              </a:rPr>
              <a:t>Sleeve </a:t>
            </a:r>
            <a:r>
              <a:rPr lang="en-US" sz="2200" dirty="0" err="1">
                <a:latin typeface="Arial" charset="0"/>
                <a:cs typeface="Arial" charset="0"/>
              </a:rPr>
              <a:t>Gastrectomy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63501" name="Text Box 14"/>
          <p:cNvSpPr txBox="1">
            <a:spLocks noChangeArrowheads="1"/>
          </p:cNvSpPr>
          <p:nvPr/>
        </p:nvSpPr>
        <p:spPr bwMode="auto">
          <a:xfrm>
            <a:off x="8975725" y="5294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7" rIns="91437" bIns="4571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63502" name="Rectangle 15"/>
          <p:cNvSpPr>
            <a:spLocks noChangeArrowheads="1"/>
          </p:cNvSpPr>
          <p:nvPr/>
        </p:nvSpPr>
        <p:spPr bwMode="auto">
          <a:xfrm flipH="1">
            <a:off x="7733096" y="5471427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7" rIns="91437" bIns="45717">
            <a:spAutoFit/>
          </a:bodyPr>
          <a:lstStyle/>
          <a:p>
            <a:r>
              <a:rPr lang="en-US" b="1" dirty="0">
                <a:latin typeface="Arial" charset="0"/>
              </a:rPr>
              <a:t>Restrictive</a:t>
            </a:r>
          </a:p>
        </p:txBody>
      </p:sp>
    </p:spTree>
    <p:extLst>
      <p:ext uri="{BB962C8B-B14F-4D97-AF65-F5344CB8AC3E}">
        <p14:creationId xmlns:p14="http://schemas.microsoft.com/office/powerpoint/2010/main" val="1163751483"/>
      </p:ext>
    </p:extLst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9B2D3A-FF25-80DC-ADDB-DBF78772E013}"/>
              </a:ext>
            </a:extLst>
          </p:cNvPr>
          <p:cNvSpPr/>
          <p:nvPr/>
        </p:nvSpPr>
        <p:spPr>
          <a:xfrm>
            <a:off x="2042098" y="1915075"/>
            <a:ext cx="8224405" cy="3294771"/>
          </a:xfrm>
          <a:prstGeom prst="rect">
            <a:avLst/>
          </a:prstGeom>
          <a:solidFill>
            <a:srgbClr val="D8EAF8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5A61D0F-E96E-483A-8449-E29B882D8DC2}"/>
              </a:ext>
            </a:extLst>
          </p:cNvPr>
          <p:cNvGrpSpPr/>
          <p:nvPr/>
        </p:nvGrpSpPr>
        <p:grpSpPr>
          <a:xfrm>
            <a:off x="1864230" y="2003485"/>
            <a:ext cx="8328788" cy="3222942"/>
            <a:chOff x="152401" y="1557800"/>
            <a:chExt cx="11823858" cy="4297256"/>
          </a:xfrm>
          <a:effectLst/>
        </p:grpSpPr>
        <p:sp>
          <p:nvSpPr>
            <p:cNvPr id="20" name="TextBox 19"/>
            <p:cNvSpPr txBox="1"/>
            <p:nvPr/>
          </p:nvSpPr>
          <p:spPr>
            <a:xfrm>
              <a:off x="1353592" y="5138500"/>
              <a:ext cx="438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70414" y="5138500"/>
              <a:ext cx="438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55428" y="5138500"/>
              <a:ext cx="673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09507" y="5138502"/>
              <a:ext cx="5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75433" y="5138500"/>
              <a:ext cx="618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823919" y="5138502"/>
              <a:ext cx="539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277620" y="5138500"/>
              <a:ext cx="596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5606" y="1557800"/>
              <a:ext cx="1360167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Lifestyle </a:t>
              </a:r>
              <a:br>
                <a:rPr lang="en-US" sz="1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intervention</a:t>
              </a:r>
              <a:r>
                <a:rPr lang="en-US" sz="1000" baseline="30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2401" y="2041415"/>
              <a:ext cx="1453372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Very low calorie diet</a:t>
              </a:r>
              <a:r>
                <a:rPr lang="en-US" sz="1000" baseline="30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</a:t>
              </a:r>
              <a:endParaRPr lang="en-US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5606" y="2631044"/>
              <a:ext cx="1360167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IBT</a:t>
              </a:r>
              <a:r>
                <a:rPr lang="en-US" sz="1000" baseline="30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4,5</a:t>
              </a:r>
              <a:endParaRPr lang="en-US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5606" y="3113520"/>
              <a:ext cx="1360167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AOM</a:t>
              </a:r>
              <a:r>
                <a:rPr lang="en-US" sz="1000" baseline="30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6-8</a:t>
              </a:r>
              <a:endParaRPr lang="en-US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5606" y="3492253"/>
              <a:ext cx="1360167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Gastric </a:t>
              </a:r>
              <a:br>
                <a:rPr lang="en-US" sz="1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band</a:t>
              </a:r>
              <a:r>
                <a:rPr lang="en-US" sz="1000" baseline="30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5606" y="3975870"/>
              <a:ext cx="1360167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Gastric </a:t>
              </a:r>
              <a:br>
                <a:rPr lang="en-US" sz="1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sleeve</a:t>
              </a:r>
              <a:r>
                <a:rPr lang="en-US" sz="1000" baseline="30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5606" y="4459480"/>
              <a:ext cx="1360167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Gastric </a:t>
              </a:r>
              <a:br>
                <a:rPr lang="en-US" sz="1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bypass</a:t>
              </a:r>
              <a:r>
                <a:rPr lang="en-US" sz="1000" baseline="30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572665" y="1569247"/>
              <a:ext cx="0" cy="34066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1572665" y="4975939"/>
              <a:ext cx="90254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565393" y="4967473"/>
              <a:ext cx="0" cy="162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53645" y="4967473"/>
              <a:ext cx="0" cy="162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54218" y="4967473"/>
              <a:ext cx="0" cy="162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054793" y="4967473"/>
              <a:ext cx="0" cy="162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555368" y="4967473"/>
              <a:ext cx="0" cy="162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055943" y="4967473"/>
              <a:ext cx="0" cy="162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556516" y="4967473"/>
              <a:ext cx="0" cy="162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73530" y="5485724"/>
              <a:ext cx="2840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Weight loss (%)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16200000">
              <a:off x="1468280" y="4894659"/>
              <a:ext cx="0" cy="1625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87003" y="4484625"/>
              <a:ext cx="1766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7003" y="4001740"/>
              <a:ext cx="1766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387003" y="3518855"/>
              <a:ext cx="1766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87003" y="3035969"/>
              <a:ext cx="1766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87005" y="2553084"/>
              <a:ext cx="1660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87005" y="2070199"/>
              <a:ext cx="1660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99324" y="1569247"/>
              <a:ext cx="16256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320937" y="1695711"/>
              <a:ext cx="761076" cy="27564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3–5%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20937" y="3108911"/>
              <a:ext cx="4268568" cy="27564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3–17%*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35907" y="2659941"/>
              <a:ext cx="740792" cy="27564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4–6%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376701" y="2177825"/>
              <a:ext cx="1195820" cy="27564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6–10%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773538" y="4588395"/>
              <a:ext cx="1835199" cy="275647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24–38%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842749" y="3624170"/>
              <a:ext cx="4723791" cy="275647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7–23%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999897" y="4106283"/>
              <a:ext cx="1608840" cy="275647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r>
                <a:rPr lang="en-US" sz="1100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–</a:t>
              </a:r>
              <a:r>
                <a:rPr lang="en-US" sz="11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35%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175927" y="1557802"/>
              <a:ext cx="2800332" cy="1209503"/>
              <a:chOff x="6060423" y="1390133"/>
              <a:chExt cx="2100249" cy="90712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060423" y="1438633"/>
                <a:ext cx="178452" cy="180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060423" y="1756995"/>
                <a:ext cx="178452" cy="18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060423" y="2075357"/>
                <a:ext cx="178452" cy="180000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251202" y="1390133"/>
                <a:ext cx="19094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Lifestyle intervention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251202" y="1705197"/>
                <a:ext cx="19094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AOM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251202" y="2020261"/>
                <a:ext cx="19094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Surgery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Efficacy of Existing Weight Loss Interventions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B41C069-A933-4D01-8DD7-4D903A020D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600"/>
              <a:t>*Based on mean weight loss achieved by the completer populations in the largest phase 3 clinical trial of each respective product’s clinical development program as reported in the AACE Guidelines (2016).</a:t>
            </a:r>
          </a:p>
          <a:p>
            <a:pPr>
              <a:spcBef>
                <a:spcPts val="0"/>
              </a:spcBef>
            </a:pPr>
            <a:r>
              <a:rPr lang="en-US" sz="600"/>
              <a:t>AACE, American Association of Clinical Endocrinology; AOM, anti-obesity medications; IBT, intensive behavioral therapy.</a:t>
            </a:r>
            <a:br>
              <a:rPr lang="en-US" sz="600"/>
            </a:br>
            <a:r>
              <a:rPr lang="en-US" sz="600"/>
              <a:t>1. le Roux CW et al. Lancet 2017;389:1399–409; 2. Lean ME et al. Lancet 2018;391:541–51; 3. Tsai AG and </a:t>
            </a:r>
            <a:r>
              <a:rPr lang="en-US" sz="600" err="1"/>
              <a:t>Wadden</a:t>
            </a:r>
            <a:r>
              <a:rPr lang="en-US" sz="600"/>
              <a:t> TA. Obesity 2006;14:1283–93; 4. </a:t>
            </a:r>
            <a:r>
              <a:rPr lang="en-US" sz="600" err="1"/>
              <a:t>Wadden</a:t>
            </a:r>
            <a:r>
              <a:rPr lang="en-US" sz="600"/>
              <a:t> TA et al. Obesity 2011;19:1987–98; 5. </a:t>
            </a:r>
            <a:r>
              <a:rPr lang="en-US" sz="600" err="1"/>
              <a:t>Wadden</a:t>
            </a:r>
            <a:r>
              <a:rPr lang="en-US" sz="600"/>
              <a:t> TA et al. Obesity 2019;27:75</a:t>
            </a:r>
            <a:r>
              <a:rPr lang="en-US" sz="60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600"/>
              <a:t>86; 6. Garvey WT et al. </a:t>
            </a:r>
            <a:r>
              <a:rPr lang="en-US" sz="600" err="1"/>
              <a:t>Endocr</a:t>
            </a:r>
            <a:r>
              <a:rPr lang="en-US" sz="600"/>
              <a:t> </a:t>
            </a:r>
            <a:r>
              <a:rPr lang="en-US" sz="600" err="1"/>
              <a:t>Pract</a:t>
            </a:r>
            <a:r>
              <a:rPr lang="en-US" sz="600"/>
              <a:t> 2016;22(Suppl 3):1</a:t>
            </a:r>
            <a:r>
              <a:rPr lang="en-US" sz="60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600"/>
              <a:t>203; 7. </a:t>
            </a:r>
            <a:r>
              <a:rPr lang="en-GB" sz="600" err="1"/>
              <a:t>Tak</a:t>
            </a:r>
            <a:r>
              <a:rPr lang="en-GB" sz="600"/>
              <a:t> YJ and Lee SY. </a:t>
            </a:r>
            <a:r>
              <a:rPr lang="en-GB" sz="600" err="1"/>
              <a:t>Curr</a:t>
            </a:r>
            <a:r>
              <a:rPr lang="en-GB" sz="600"/>
              <a:t> </a:t>
            </a:r>
            <a:r>
              <a:rPr lang="en-GB" sz="600" err="1"/>
              <a:t>Obes</a:t>
            </a:r>
            <a:r>
              <a:rPr lang="en-GB" sz="600"/>
              <a:t> Rep 2021;10:14</a:t>
            </a:r>
            <a:r>
              <a:rPr lang="en-GB" sz="60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GB" sz="600"/>
              <a:t>30; 8</a:t>
            </a:r>
            <a:r>
              <a:rPr lang="en-US" sz="600"/>
              <a:t>. 10.</a:t>
            </a:r>
            <a:r>
              <a:rPr lang="en-US" altLang="en-US" sz="600"/>
              <a:t> Novo Nordisk. </a:t>
            </a:r>
            <a:r>
              <a:rPr lang="en-US" altLang="en-US" sz="600" err="1"/>
              <a:t>Wegovy</a:t>
            </a:r>
            <a:r>
              <a:rPr lang="en-US" altLang="en-US" sz="600"/>
              <a:t> (semaglutide). Package Insert. Available at: </a:t>
            </a:r>
            <a:r>
              <a:rPr lang="en-US" altLang="en-US" sz="6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https://www.novo-pi.com/wegovy.pdf</a:t>
            </a:r>
            <a:r>
              <a:rPr lang="en-US" altLang="en-US" sz="600"/>
              <a:t>. Accessed August 2022; 9. </a:t>
            </a:r>
            <a:r>
              <a:rPr lang="en-US" sz="600" err="1"/>
              <a:t>Courcoulas</a:t>
            </a:r>
            <a:r>
              <a:rPr lang="en-US" sz="600"/>
              <a:t> AP et al. JAMA 2013;310:2416–25; 10. IFSO Sleeve Gastrectomy. Available at: </a:t>
            </a:r>
            <a:r>
              <a:rPr lang="en-US" sz="6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https://ifso.com/patient-sleeve-gastrectomy/</a:t>
            </a:r>
            <a:r>
              <a:rPr lang="en-US" sz="600"/>
              <a:t>. Accessed August 2022;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76CD9-C149-A26F-B285-8A44C4EAEFAB}"/>
              </a:ext>
            </a:extLst>
          </p:cNvPr>
          <p:cNvSpPr/>
          <p:nvPr/>
        </p:nvSpPr>
        <p:spPr>
          <a:xfrm>
            <a:off x="2262587" y="3113879"/>
            <a:ext cx="4268091" cy="30704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731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6AE3-8947-42BA-B853-F34921D6A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2008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Tips to Remember and Relay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D37356-440B-0CC7-2281-240005821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065642"/>
              </p:ext>
            </p:extLst>
          </p:nvPr>
        </p:nvGraphicFramePr>
        <p:xfrm>
          <a:off x="609600" y="1340768"/>
          <a:ext cx="109728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3597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AHN Bariatric and Metabolic Institute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535744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800" b="1" dirty="0"/>
              <a:t>Comprehensive Weight Management Center</a:t>
            </a:r>
          </a:p>
          <a:p>
            <a:pPr algn="ctr"/>
            <a:r>
              <a:rPr lang="en-US" sz="1800" b="1" dirty="0"/>
              <a:t>Director Dr. Fahad Zubair</a:t>
            </a:r>
          </a:p>
          <a:p>
            <a:pPr algn="ctr"/>
            <a:r>
              <a:rPr lang="en-US" sz="1800" b="1" dirty="0"/>
              <a:t>Kelly McArdle, PA-C</a:t>
            </a:r>
          </a:p>
          <a:p>
            <a:pPr algn="ctr"/>
            <a:r>
              <a:rPr lang="en-US" sz="1800" b="1" dirty="0"/>
              <a:t>Melissa Schultz, PA-C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Ph: 412-235-5900</a:t>
            </a:r>
          </a:p>
          <a:p>
            <a:pPr algn="ctr"/>
            <a:endParaRPr lang="en-US" sz="1800" dirty="0"/>
          </a:p>
          <a:p>
            <a:pPr algn="ctr"/>
            <a:r>
              <a:rPr lang="en-US" sz="1800" b="1" dirty="0"/>
              <a:t>West Penn Hospital </a:t>
            </a:r>
            <a:r>
              <a:rPr lang="en-US" sz="1800" b="1"/>
              <a:t>Mellon Pavilion</a:t>
            </a:r>
            <a:endParaRPr lang="en-US" sz="1800" b="1" dirty="0"/>
          </a:p>
          <a:p>
            <a:pPr algn="ctr"/>
            <a:r>
              <a:rPr lang="en-US" sz="1800" dirty="0"/>
              <a:t>4815 Liberty Ave, Ste 215</a:t>
            </a:r>
          </a:p>
          <a:p>
            <a:pPr algn="ctr"/>
            <a:r>
              <a:rPr lang="en-US" sz="1800" dirty="0"/>
              <a:t>Pittsburgh, PA 15224</a:t>
            </a:r>
          </a:p>
          <a:p>
            <a:pPr algn="ctr"/>
            <a:endParaRPr lang="en-US" sz="1800" dirty="0"/>
          </a:p>
          <a:p>
            <a:pPr algn="ctr"/>
            <a:r>
              <a:rPr lang="en-US" sz="1800" b="1" dirty="0"/>
              <a:t>Wexford Health and Wellness Pavilion</a:t>
            </a:r>
          </a:p>
          <a:p>
            <a:pPr algn="ctr"/>
            <a:r>
              <a:rPr lang="en-US" sz="1800" dirty="0"/>
              <a:t>12311 Perry Hwy</a:t>
            </a:r>
          </a:p>
          <a:p>
            <a:pPr algn="ctr"/>
            <a:r>
              <a:rPr lang="en-US" sz="1800" dirty="0"/>
              <a:t>Med/</a:t>
            </a:r>
            <a:r>
              <a:rPr lang="en-US" sz="1800" dirty="0" err="1"/>
              <a:t>Surg</a:t>
            </a:r>
            <a:r>
              <a:rPr lang="en-US" sz="1800" dirty="0"/>
              <a:t> Specialties Suite (2</a:t>
            </a:r>
            <a:r>
              <a:rPr lang="en-US" sz="1800" baseline="30000" dirty="0"/>
              <a:t>nd</a:t>
            </a:r>
            <a:r>
              <a:rPr lang="en-US" sz="1800" dirty="0"/>
              <a:t> Floor North Wing)</a:t>
            </a:r>
          </a:p>
          <a:p>
            <a:pPr algn="ctr"/>
            <a:r>
              <a:rPr lang="en-US" sz="1800" dirty="0"/>
              <a:t>Wexford, PA 15090</a:t>
            </a:r>
          </a:p>
          <a:p>
            <a:pPr algn="ctr"/>
            <a:endParaRPr lang="en-US" sz="1800" dirty="0"/>
          </a:p>
          <a:p>
            <a:pPr algn="ctr"/>
            <a:r>
              <a:rPr lang="en-US" sz="1800" b="1" dirty="0"/>
              <a:t>North Fayette Health and Wellness Pavilion (New Location) </a:t>
            </a:r>
          </a:p>
          <a:p>
            <a:pPr algn="ctr"/>
            <a:r>
              <a:rPr lang="en-US" sz="1800" dirty="0"/>
              <a:t>200 Quinn Drive</a:t>
            </a:r>
          </a:p>
          <a:p>
            <a:pPr algn="ctr"/>
            <a:r>
              <a:rPr lang="en-US" sz="1800" dirty="0"/>
              <a:t>Pittsburgh, PA 15275</a:t>
            </a:r>
          </a:p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4407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like us on facebook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like us on facebook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9" y="2590800"/>
            <a:ext cx="7814849" cy="2120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0162" y="985346"/>
            <a:ext cx="759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Visit our website at: </a:t>
            </a:r>
          </a:p>
          <a:p>
            <a:pPr algn="ctr"/>
            <a:r>
              <a:rPr lang="en-US" sz="4000" dirty="0">
                <a:solidFill>
                  <a:srgbClr val="009900"/>
                </a:solidFill>
              </a:rPr>
              <a:t>www.ahn.org/weightloss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4376" y="4876801"/>
            <a:ext cx="837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9900"/>
                </a:solidFill>
              </a:rPr>
              <a:t>Bariatric and Metabolic Institute at AHN</a:t>
            </a:r>
          </a:p>
        </p:txBody>
      </p:sp>
    </p:spTree>
    <p:extLst>
      <p:ext uri="{BB962C8B-B14F-4D97-AF65-F5344CB8AC3E}">
        <p14:creationId xmlns:p14="http://schemas.microsoft.com/office/powerpoint/2010/main" val="991351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526F79-44D3-4809-A6BD-E4155976E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966" y="1603512"/>
            <a:ext cx="5122067" cy="34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6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534400" cy="5257800"/>
          </a:xfrm>
        </p:spPr>
        <p:txBody>
          <a:bodyPr vert="horz" lIns="92075" tIns="46038" rIns="92075" bIns="46038" rtlCol="0">
            <a:normAutofit/>
          </a:bodyPr>
          <a:lstStyle/>
          <a:p>
            <a:pPr hangingPunct="1"/>
            <a:r>
              <a:rPr lang="en-US" sz="2800" dirty="0">
                <a:solidFill>
                  <a:srgbClr val="FF0000"/>
                </a:solidFill>
              </a:rPr>
              <a:t>73%</a:t>
            </a:r>
            <a:r>
              <a:rPr lang="en-US" sz="2800" dirty="0"/>
              <a:t> of adults 18-65 have BMI &gt;25</a:t>
            </a:r>
          </a:p>
          <a:p>
            <a:pPr hangingPunct="1"/>
            <a:r>
              <a:rPr lang="en-US" sz="2800" dirty="0">
                <a:solidFill>
                  <a:srgbClr val="FF0000"/>
                </a:solidFill>
              </a:rPr>
              <a:t>42% </a:t>
            </a:r>
            <a:r>
              <a:rPr lang="en-US" sz="2800" dirty="0"/>
              <a:t>are considered to have obesity (BMI&gt;30)</a:t>
            </a:r>
          </a:p>
          <a:p>
            <a:pPr hangingPunct="1"/>
            <a:endParaRPr lang="en-US" sz="2800" dirty="0"/>
          </a:p>
          <a:p>
            <a:pPr hangingPunct="1"/>
            <a:r>
              <a:rPr lang="en-US" sz="2800" dirty="0"/>
              <a:t>500K people die every year from medical complications related to Obesity</a:t>
            </a:r>
          </a:p>
        </p:txBody>
      </p:sp>
      <p:pic>
        <p:nvPicPr>
          <p:cNvPr id="5" name="Picture 4" descr="Prevalence¶ of Self-Reported Obesity Among U.S. Adults by State and Territory, BRFSS, 2020">
            <a:extLst>
              <a:ext uri="{FF2B5EF4-FFF2-40B4-BE49-F238E27FC236}">
                <a16:creationId xmlns:a16="http://schemas.microsoft.com/office/drawing/2014/main" id="{6913E8EE-F1F7-4E14-BD1D-B403E517E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085" y="3581401"/>
            <a:ext cx="4276390" cy="286902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5477371"/>
            <a:ext cx="3276600" cy="743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CDC: Prevalence of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Obesity Among U.S. Adults by State and Territory</a:t>
            </a:r>
            <a:r>
              <a:rPr lang="en-US" sz="2400" kern="0" dirty="0">
                <a:latin typeface="Verdana"/>
              </a:rPr>
              <a:t>, BRFSS,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75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26" y="685800"/>
            <a:ext cx="4572000" cy="4191000"/>
          </a:xfrm>
        </p:spPr>
        <p:txBody>
          <a:bodyPr>
            <a:noAutofit/>
          </a:bodyPr>
          <a:lstStyle/>
          <a:p>
            <a:r>
              <a:rPr lang="en-US" sz="4800" dirty="0"/>
              <a:t>Obesity Related </a:t>
            </a:r>
            <a:br>
              <a:rPr lang="en-US" sz="4800" dirty="0"/>
            </a:br>
            <a:r>
              <a:rPr lang="en-US" sz="4800" dirty="0"/>
              <a:t>Health</a:t>
            </a:r>
            <a:br>
              <a:rPr lang="en-US" sz="4800" dirty="0"/>
            </a:br>
            <a:r>
              <a:rPr lang="en-US" sz="4800" dirty="0"/>
              <a:t>Conditions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9137-A376-4017-AD3C-B922E09C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81000"/>
            <a:ext cx="4572000" cy="646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6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109728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Obesity Encounter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36643"/>
            <a:ext cx="10972800" cy="4525963"/>
          </a:xfrm>
        </p:spPr>
        <p:txBody>
          <a:bodyPr anchor="ctr">
            <a:normAutofit/>
          </a:bodyPr>
          <a:lstStyle/>
          <a:p>
            <a:r>
              <a:rPr lang="en-US" dirty="0"/>
              <a:t>Assess insight and readiness to change</a:t>
            </a:r>
          </a:p>
          <a:p>
            <a:r>
              <a:rPr lang="en-US" dirty="0"/>
              <a:t>Motivational interviewing key</a:t>
            </a:r>
          </a:p>
          <a:p>
            <a:r>
              <a:rPr lang="en-US" dirty="0"/>
              <a:t>Avoid bias and leading questions</a:t>
            </a:r>
          </a:p>
          <a:p>
            <a:endParaRPr lang="en-US" dirty="0"/>
          </a:p>
          <a:p>
            <a:pPr lvl="1"/>
            <a:r>
              <a:rPr lang="en-US" dirty="0"/>
              <a:t>Ask permission to discuss weight!</a:t>
            </a:r>
          </a:p>
          <a:p>
            <a:pPr lvl="1"/>
            <a:r>
              <a:rPr lang="en-US" dirty="0"/>
              <a:t>Beware of stigmas, sensitive topic for most.</a:t>
            </a:r>
          </a:p>
          <a:p>
            <a:pPr lvl="1"/>
            <a:r>
              <a:rPr lang="en-US" dirty="0"/>
              <a:t>Patients want to be “heard”</a:t>
            </a:r>
          </a:p>
          <a:p>
            <a:pPr lvl="1"/>
            <a:r>
              <a:rPr lang="en-US" dirty="0"/>
              <a:t>Have you considered trying to lose weight before? </a:t>
            </a:r>
          </a:p>
          <a:p>
            <a:pPr lvl="1"/>
            <a:r>
              <a:rPr lang="en-US" dirty="0"/>
              <a:t>What positive changes do you think you would see?</a:t>
            </a:r>
          </a:p>
          <a:p>
            <a:pPr lvl="1"/>
            <a:r>
              <a:rPr lang="en-US" dirty="0"/>
              <a:t>What are your motivators?</a:t>
            </a:r>
          </a:p>
        </p:txBody>
      </p:sp>
    </p:spTree>
    <p:extLst>
      <p:ext uri="{BB962C8B-B14F-4D97-AF65-F5344CB8AC3E}">
        <p14:creationId xmlns:p14="http://schemas.microsoft.com/office/powerpoint/2010/main" val="297867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pole&#10;&#10;Description automatically generated">
            <a:extLst>
              <a:ext uri="{FF2B5EF4-FFF2-40B4-BE49-F238E27FC236}">
                <a16:creationId xmlns:a16="http://schemas.microsoft.com/office/drawing/2014/main" id="{C730BCA0-A172-4F90-A9A3-F713A84103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2500"/>
          <a:stretch/>
        </p:blipFill>
        <p:spPr>
          <a:xfrm>
            <a:off x="6522959" y="1873602"/>
            <a:ext cx="5315702" cy="425256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09600" y="160337"/>
            <a:ext cx="10972800" cy="114300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Focus on Benefits of Weight Loss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742122" y="2014331"/>
            <a:ext cx="5208104" cy="4403380"/>
          </a:xfrm>
        </p:spPr>
        <p:txBody>
          <a:bodyPr anchor="t">
            <a:normAutofit/>
          </a:bodyPr>
          <a:lstStyle/>
          <a:p>
            <a:r>
              <a:rPr lang="en-US" sz="2400" dirty="0"/>
              <a:t>Fewer Medical Problems</a:t>
            </a:r>
          </a:p>
          <a:p>
            <a:r>
              <a:rPr lang="en-US" sz="2400" dirty="0"/>
              <a:t>Less Prescription Medications</a:t>
            </a:r>
          </a:p>
          <a:p>
            <a:r>
              <a:rPr lang="en-US" sz="2400" dirty="0"/>
              <a:t>Better Mobility</a:t>
            </a:r>
          </a:p>
          <a:p>
            <a:r>
              <a:rPr lang="en-US" sz="2400" dirty="0"/>
              <a:t>Increased Life Expectancy</a:t>
            </a:r>
          </a:p>
          <a:p>
            <a:r>
              <a:rPr lang="en-US" sz="2400" dirty="0"/>
              <a:t>Better Quality of Life</a:t>
            </a:r>
          </a:p>
          <a:p>
            <a:r>
              <a:rPr lang="en-US" sz="2400" dirty="0"/>
              <a:t>Decreased Cancer Risk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910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109728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Obesity Encounter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E03E89-D1AF-FD7C-16B4-E2124CC639A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345197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562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Weight Effect of Medications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t="27741" r="33410" b="6054"/>
          <a:stretch/>
        </p:blipFill>
        <p:spPr bwMode="auto">
          <a:xfrm>
            <a:off x="2126974" y="1127386"/>
            <a:ext cx="7938052" cy="54559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397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HN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2542</Words>
  <Application>Microsoft Office PowerPoint</Application>
  <PresentationFormat>Widescreen</PresentationFormat>
  <Paragraphs>340</Paragraphs>
  <Slides>35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Apis For Office</vt:lpstr>
      <vt:lpstr>Arial</vt:lpstr>
      <vt:lpstr>Calibri</vt:lpstr>
      <vt:lpstr>Times New Roman</vt:lpstr>
      <vt:lpstr>Verdana</vt:lpstr>
      <vt:lpstr>1_Office Theme</vt:lpstr>
      <vt:lpstr>AHN PP TEMPLATE</vt:lpstr>
      <vt:lpstr>PowerPoint Presentation</vt:lpstr>
      <vt:lpstr>Disclosure</vt:lpstr>
      <vt:lpstr>What is Obesity</vt:lpstr>
      <vt:lpstr>PowerPoint Presentation</vt:lpstr>
      <vt:lpstr>Obesity Related  Health Conditions</vt:lpstr>
      <vt:lpstr>Obesity Encounter</vt:lpstr>
      <vt:lpstr>Focus on Benefits of Weight Loss</vt:lpstr>
      <vt:lpstr>Obesity Encounter</vt:lpstr>
      <vt:lpstr>Weight Effect of Medications</vt:lpstr>
      <vt:lpstr>Physical Exam</vt:lpstr>
      <vt:lpstr>Work Up</vt:lpstr>
      <vt:lpstr>Treatment Plan</vt:lpstr>
      <vt:lpstr>PowerPoint Presentation</vt:lpstr>
      <vt:lpstr>Diet Basics</vt:lpstr>
      <vt:lpstr>Exercise</vt:lpstr>
      <vt:lpstr>Pharmacotherapy for Obesity Management</vt:lpstr>
      <vt:lpstr>Choosing an AOM: The 5 C’s</vt:lpstr>
      <vt:lpstr>FDA-approved* Options</vt:lpstr>
      <vt:lpstr>Phentermine</vt:lpstr>
      <vt:lpstr>Qsymia</vt:lpstr>
      <vt:lpstr>Contrave</vt:lpstr>
      <vt:lpstr>GLP-Receptor Agonists</vt:lpstr>
      <vt:lpstr>Tirzepatide*</vt:lpstr>
      <vt:lpstr>Setmelanotide</vt:lpstr>
      <vt:lpstr>Plenity</vt:lpstr>
      <vt:lpstr>Orlistat</vt:lpstr>
      <vt:lpstr>Current Pharmacotherapy Overview</vt:lpstr>
      <vt:lpstr>Follow Up</vt:lpstr>
      <vt:lpstr>PowerPoint Presentation</vt:lpstr>
      <vt:lpstr> Most Common Surgical Options </vt:lpstr>
      <vt:lpstr>Efficacy of Existing Weight Loss Interventions</vt:lpstr>
      <vt:lpstr>Tips to Remember and Relay</vt:lpstr>
      <vt:lpstr>AHN Bariatric and Metabolic Institute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SCHULTZ, Melissa (AHN)</dc:creator>
  <cp:lastModifiedBy>SCHULTZ, Melissa (AHN)</cp:lastModifiedBy>
  <cp:revision>49</cp:revision>
  <dcterms:created xsi:type="dcterms:W3CDTF">2023-05-10T00:35:41Z</dcterms:created>
  <dcterms:modified xsi:type="dcterms:W3CDTF">2023-09-13T19:11:26Z</dcterms:modified>
</cp:coreProperties>
</file>