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D46"/>
    <a:srgbClr val="2F3B55"/>
    <a:srgbClr val="F75562"/>
    <a:srgbClr val="F961AE"/>
    <a:srgbClr val="F89689"/>
    <a:srgbClr val="0C1C41"/>
    <a:srgbClr val="0E2455"/>
    <a:srgbClr val="F56367"/>
    <a:srgbClr val="1D3F98"/>
    <a:srgbClr val="F7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0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7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4767-AC0A-4ACC-841F-A9CBFEA827A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3BF4-2E62-497F-94F2-DB5B05A6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472646/#:~:text=Individuals%20can%20increase%20their%20sense,their%20social%20networks%20%5B7%5D" TargetMode="External"/><Relationship Id="rId2" Type="http://schemas.openxmlformats.org/officeDocument/2006/relationships/hyperlink" Target="https://art4healing.org/reports/special-report-art-and-the-brain/?gad=1&amp;gclid=EAIaIQobChMIp57akemsgQMVLiSzAB2hUgYrEAAYAiAAEgIzXPD_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iatry.org/news-room/apa-blogs/healing-through-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0"/>
              </a:rPr>
              <a:t>How Art Making Builds Resilience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Bell MT" panose="02020503060305020303" pitchFamily="18" charset="0"/>
              </a:rPr>
              <a:t>Lakin McSorley, ATR-BC, LPC &amp; Melinda Massella, ATR-BC, LPC</a:t>
            </a:r>
          </a:p>
        </p:txBody>
      </p:sp>
    </p:spTree>
    <p:extLst>
      <p:ext uri="{BB962C8B-B14F-4D97-AF65-F5344CB8AC3E}">
        <p14:creationId xmlns:p14="http://schemas.microsoft.com/office/powerpoint/2010/main" val="15209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80843" y="1553392"/>
            <a:ext cx="5376767" cy="4809744"/>
          </a:xfrm>
          <a:prstGeom prst="roundRect">
            <a:avLst/>
          </a:prstGeom>
          <a:solidFill>
            <a:srgbClr val="F59B2C"/>
          </a:solidFill>
          <a:ln w="57150">
            <a:solidFill>
              <a:srgbClr val="1D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6701" y="1553392"/>
            <a:ext cx="5376767" cy="4809744"/>
          </a:xfrm>
          <a:prstGeom prst="roundRect">
            <a:avLst/>
          </a:prstGeom>
          <a:solidFill>
            <a:srgbClr val="F59B2C"/>
          </a:solidFill>
          <a:ln w="57150">
            <a:solidFill>
              <a:srgbClr val="1D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766" y="481584"/>
            <a:ext cx="8596668" cy="8534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What‘s the Difference?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4285" y="2294877"/>
            <a:ext cx="5181600" cy="435133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by a professionally trained Art Therapist.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a non-judgmental, therapeutic relationship.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goal is for self expression.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focus is on the creative process rather than the final product.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right or wrong way to create or use any art materials.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 not have to have any skill in art or consider yourself an artist.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Artwork is seen as a reflection of the creator and used for communication.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3792" y="2373335"/>
            <a:ext cx="5030867" cy="388077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by an Art Teacher.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a teacher – student relationship.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goal is to learn a technique and make something.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focus is on the end product for a grade.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specific techniques and correct ways to use art materials.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Artwork is evaluated based on technique and overall quality of artistic element, styles, and principles of design.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7766" y="1693302"/>
            <a:ext cx="226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Art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7957" y="1771657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Art Class</a:t>
            </a:r>
          </a:p>
        </p:txBody>
      </p:sp>
    </p:spTree>
    <p:extLst>
      <p:ext uri="{BB962C8B-B14F-4D97-AF65-F5344CB8AC3E}">
        <p14:creationId xmlns:p14="http://schemas.microsoft.com/office/powerpoint/2010/main" val="213534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How Art Helps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04" y="2093024"/>
            <a:ext cx="10515600" cy="296360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stress – tap into the state of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coping skill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Outlet for emotions – encourages self-expression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self-esteem and improves self-worth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Self-care strategy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1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98"/>
            <a:ext cx="10515600" cy="115277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How You Can Use 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3024" y="2273681"/>
            <a:ext cx="7601712" cy="404482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art making as a tool to relax and reduce stress.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emotional expression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creativity</a:t>
            </a:r>
          </a:p>
        </p:txBody>
      </p:sp>
      <p:pic>
        <p:nvPicPr>
          <p:cNvPr id="1026" name="Picture 2" descr="Adult coloring books are selling like crazy. Here's why. - V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20276"/>
            <a:ext cx="3904615" cy="292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Easy Ways To Teach Your Kids To Dr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39" y="3888222"/>
            <a:ext cx="3380534" cy="262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98"/>
            <a:ext cx="10515600" cy="115277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How You Can Use 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89" y="949002"/>
            <a:ext cx="3283646" cy="2462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1763" y="3655009"/>
            <a:ext cx="3274647" cy="24559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1" r="1575"/>
          <a:stretch/>
        </p:blipFill>
        <p:spPr>
          <a:xfrm>
            <a:off x="4579624" y="1185443"/>
            <a:ext cx="3716586" cy="2771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306003"/>
            <a:ext cx="4450423" cy="3337818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 rot="5400000">
            <a:off x="2686666" y="2418193"/>
            <a:ext cx="1398268" cy="11938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961AE"/>
          </a:solidFill>
          <a:ln w="28575">
            <a:solidFill>
              <a:srgbClr val="0E1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7597076" y="2418192"/>
            <a:ext cx="1398268" cy="11938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961AE"/>
          </a:solidFill>
          <a:ln w="28575">
            <a:solidFill>
              <a:srgbClr val="0E1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4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Let’s Try It!</a:t>
            </a:r>
          </a:p>
        </p:txBody>
      </p:sp>
      <p:pic>
        <p:nvPicPr>
          <p:cNvPr id="4" name="Picture 2" descr="Meme Paintings | Fine Art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05" y="1770381"/>
            <a:ext cx="3625789" cy="483438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8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218817"/>
            <a:ext cx="10515600" cy="4351338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hlinkClick r:id="rId2"/>
              </a:rPr>
              <a:t>https://art4healing.org/reports/special-report-art-and-the-brain/?gad=1&amp;gclid=EAIaIQobChMIp57akemsgQMVLiSzAB2hUgYrEAAYAiAAEgIzXPD_BwE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https://www.ncbi.nlm.nih.gov/pmc/articles/PMC9472646/#:~:text=Individuals%20can%20increase%20their%20sense,their%20social%20networks%20%5B7%5D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https://www.psychiatry.org/news-room/apa-blogs/healing-through-art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305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Bell MT</vt:lpstr>
      <vt:lpstr>Book Antiqua</vt:lpstr>
      <vt:lpstr>Calibri</vt:lpstr>
      <vt:lpstr>Calibri Light</vt:lpstr>
      <vt:lpstr>Times New Roman</vt:lpstr>
      <vt:lpstr>Office Theme</vt:lpstr>
      <vt:lpstr>How Art Making Builds Resilience </vt:lpstr>
      <vt:lpstr>What‘s the Difference?</vt:lpstr>
      <vt:lpstr>How Art Helps</vt:lpstr>
      <vt:lpstr>How You Can Use It</vt:lpstr>
      <vt:lpstr>How You Can Use It</vt:lpstr>
      <vt:lpstr>Let’s Try It!</vt:lpstr>
      <vt:lpstr>Resources</vt:lpstr>
    </vt:vector>
  </TitlesOfParts>
  <Company>AHN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Art Making Builds Resilience</dc:title>
  <dc:creator>Massella, Melinda She/Her (AHN)</dc:creator>
  <cp:lastModifiedBy>Nymick, Emily (AHN)</cp:lastModifiedBy>
  <cp:revision>11</cp:revision>
  <dcterms:created xsi:type="dcterms:W3CDTF">2023-09-14T14:27:47Z</dcterms:created>
  <dcterms:modified xsi:type="dcterms:W3CDTF">2023-10-06T14:25:51Z</dcterms:modified>
</cp:coreProperties>
</file>