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86"/>
  </p:notesMasterIdLst>
  <p:sldIdLst>
    <p:sldId id="257" r:id="rId2"/>
    <p:sldId id="299" r:id="rId3"/>
    <p:sldId id="338" r:id="rId4"/>
    <p:sldId id="264" r:id="rId5"/>
    <p:sldId id="265" r:id="rId6"/>
    <p:sldId id="360" r:id="rId7"/>
    <p:sldId id="361" r:id="rId8"/>
    <p:sldId id="267" r:id="rId9"/>
    <p:sldId id="347" r:id="rId10"/>
    <p:sldId id="348" r:id="rId11"/>
    <p:sldId id="268" r:id="rId12"/>
    <p:sldId id="339" r:id="rId13"/>
    <p:sldId id="260" r:id="rId14"/>
    <p:sldId id="261" r:id="rId15"/>
    <p:sldId id="300" r:id="rId16"/>
    <p:sldId id="301" r:id="rId17"/>
    <p:sldId id="304" r:id="rId18"/>
    <p:sldId id="359" r:id="rId19"/>
    <p:sldId id="279" r:id="rId20"/>
    <p:sldId id="315" r:id="rId21"/>
    <p:sldId id="412" r:id="rId22"/>
    <p:sldId id="410" r:id="rId23"/>
    <p:sldId id="341" r:id="rId24"/>
    <p:sldId id="411" r:id="rId25"/>
    <p:sldId id="413" r:id="rId26"/>
    <p:sldId id="414" r:id="rId27"/>
    <p:sldId id="415" r:id="rId28"/>
    <p:sldId id="416" r:id="rId29"/>
    <p:sldId id="417" r:id="rId30"/>
    <p:sldId id="342" r:id="rId31"/>
    <p:sldId id="269" r:id="rId32"/>
    <p:sldId id="302" r:id="rId33"/>
    <p:sldId id="303" r:id="rId34"/>
    <p:sldId id="281" r:id="rId35"/>
    <p:sldId id="282" r:id="rId36"/>
    <p:sldId id="284" r:id="rId37"/>
    <p:sldId id="308" r:id="rId38"/>
    <p:sldId id="349" r:id="rId39"/>
    <p:sldId id="346" r:id="rId40"/>
    <p:sldId id="285" r:id="rId41"/>
    <p:sldId id="305" r:id="rId42"/>
    <p:sldId id="286" r:id="rId43"/>
    <p:sldId id="350" r:id="rId44"/>
    <p:sldId id="287" r:id="rId45"/>
    <p:sldId id="310" r:id="rId46"/>
    <p:sldId id="312" r:id="rId47"/>
    <p:sldId id="288" r:id="rId48"/>
    <p:sldId id="351" r:id="rId49"/>
    <p:sldId id="289" r:id="rId50"/>
    <p:sldId id="290" r:id="rId51"/>
    <p:sldId id="330" r:id="rId52"/>
    <p:sldId id="313" r:id="rId53"/>
    <p:sldId id="352" r:id="rId54"/>
    <p:sldId id="331" r:id="rId55"/>
    <p:sldId id="353" r:id="rId56"/>
    <p:sldId id="332" r:id="rId57"/>
    <p:sldId id="293" r:id="rId58"/>
    <p:sldId id="321" r:id="rId59"/>
    <p:sldId id="272" r:id="rId60"/>
    <p:sldId id="324" r:id="rId61"/>
    <p:sldId id="318" r:id="rId62"/>
    <p:sldId id="357" r:id="rId63"/>
    <p:sldId id="358" r:id="rId64"/>
    <p:sldId id="316" r:id="rId65"/>
    <p:sldId id="317" r:id="rId66"/>
    <p:sldId id="323" r:id="rId67"/>
    <p:sldId id="322" r:id="rId68"/>
    <p:sldId id="294" r:id="rId69"/>
    <p:sldId id="418" r:id="rId70"/>
    <p:sldId id="273" r:id="rId71"/>
    <p:sldId id="354" r:id="rId72"/>
    <p:sldId id="274" r:id="rId73"/>
    <p:sldId id="355" r:id="rId74"/>
    <p:sldId id="275" r:id="rId75"/>
    <p:sldId id="276" r:id="rId76"/>
    <p:sldId id="356" r:id="rId77"/>
    <p:sldId id="333" r:id="rId78"/>
    <p:sldId id="336" r:id="rId79"/>
    <p:sldId id="335" r:id="rId80"/>
    <p:sldId id="334" r:id="rId81"/>
    <p:sldId id="325" r:id="rId82"/>
    <p:sldId id="258" r:id="rId83"/>
    <p:sldId id="320" r:id="rId84"/>
    <p:sldId id="337" r:id="rId8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E7C163"/>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9" autoAdjust="0"/>
    <p:restoredTop sz="78849" autoAdjust="0"/>
  </p:normalViewPr>
  <p:slideViewPr>
    <p:cSldViewPr snapToGrid="0">
      <p:cViewPr varScale="1">
        <p:scale>
          <a:sx n="52" d="100"/>
          <a:sy n="52" d="100"/>
        </p:scale>
        <p:origin x="1040" y="60"/>
      </p:cViewPr>
      <p:guideLst>
        <p:guide orient="horz" pos="2160"/>
        <p:guide pos="3840"/>
      </p:guideLst>
    </p:cSldViewPr>
  </p:slideViewPr>
  <p:notesTextViewPr>
    <p:cViewPr>
      <p:scale>
        <a:sx n="1" d="1"/>
        <a:sy n="1" d="1"/>
      </p:scale>
      <p:origin x="0" y="0"/>
    </p:cViewPr>
  </p:notesTextViewPr>
  <p:sorterViewPr>
    <p:cViewPr>
      <p:scale>
        <a:sx n="75" d="100"/>
        <a:sy n="75" d="100"/>
      </p:scale>
      <p:origin x="0" y="-55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DD4636-A82D-47E3-9275-6E7F0F2DB3F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3DD4E5B-2F70-4491-88B6-70DE052B40BB}">
      <dgm:prSet phldrT="[Text]"/>
      <dgm:spPr/>
      <dgm:t>
        <a:bodyPr/>
        <a:lstStyle/>
        <a:p>
          <a:r>
            <a:rPr lang="en-US" dirty="0">
              <a:latin typeface="Arial" panose="020B0604020202020204" pitchFamily="34" charset="0"/>
              <a:cs typeface="Arial" panose="020B0604020202020204" pitchFamily="34" charset="0"/>
            </a:rPr>
            <a:t>Gender Identity</a:t>
          </a:r>
        </a:p>
      </dgm:t>
    </dgm:pt>
    <dgm:pt modelId="{43452476-5C21-48A3-8568-DBA6CC18FF70}" type="parTrans" cxnId="{3821F1A3-2B28-41C3-BDF8-4F139E680A84}">
      <dgm:prSet/>
      <dgm:spPr/>
      <dgm:t>
        <a:bodyPr/>
        <a:lstStyle/>
        <a:p>
          <a:endParaRPr lang="en-US">
            <a:latin typeface="Arial" panose="020B0604020202020204" pitchFamily="34" charset="0"/>
            <a:cs typeface="Arial" panose="020B0604020202020204" pitchFamily="34" charset="0"/>
          </a:endParaRPr>
        </a:p>
      </dgm:t>
    </dgm:pt>
    <dgm:pt modelId="{D476CFF2-25AB-4136-BC61-98E01366EE44}" type="sibTrans" cxnId="{3821F1A3-2B28-41C3-BDF8-4F139E680A84}">
      <dgm:prSet/>
      <dgm:spPr/>
      <dgm:t>
        <a:bodyPr/>
        <a:lstStyle/>
        <a:p>
          <a:endParaRPr lang="en-US">
            <a:latin typeface="Arial" panose="020B0604020202020204" pitchFamily="34" charset="0"/>
            <a:cs typeface="Arial" panose="020B0604020202020204" pitchFamily="34" charset="0"/>
          </a:endParaRPr>
        </a:p>
      </dgm:t>
    </dgm:pt>
    <dgm:pt modelId="{5236122E-7688-4AA8-9A76-E344A6231687}">
      <dgm:prSet phldrT="[Text]"/>
      <dgm:spPr/>
      <dgm:t>
        <a:bodyPr/>
        <a:lstStyle/>
        <a:p>
          <a:r>
            <a:rPr lang="en-US" dirty="0">
              <a:latin typeface="Arial" panose="020B0604020202020204" pitchFamily="34" charset="0"/>
              <a:cs typeface="Arial" panose="020B0604020202020204" pitchFamily="34" charset="0"/>
            </a:rPr>
            <a:t>Health Disparities</a:t>
          </a:r>
        </a:p>
      </dgm:t>
    </dgm:pt>
    <dgm:pt modelId="{8EF9E546-1B5F-42A0-B2E1-EFF0718FEEAD}" type="parTrans" cxnId="{D85095F4-7151-4177-B46A-EAFB8E5986D8}">
      <dgm:prSet/>
      <dgm:spPr/>
      <dgm:t>
        <a:bodyPr/>
        <a:lstStyle/>
        <a:p>
          <a:endParaRPr lang="en-US">
            <a:latin typeface="Arial" panose="020B0604020202020204" pitchFamily="34" charset="0"/>
            <a:cs typeface="Arial" panose="020B0604020202020204" pitchFamily="34" charset="0"/>
          </a:endParaRPr>
        </a:p>
      </dgm:t>
    </dgm:pt>
    <dgm:pt modelId="{6E87E68E-F5E9-47C5-B762-92EACF4F3B64}" type="sibTrans" cxnId="{D85095F4-7151-4177-B46A-EAFB8E5986D8}">
      <dgm:prSet/>
      <dgm:spPr/>
      <dgm:t>
        <a:bodyPr/>
        <a:lstStyle/>
        <a:p>
          <a:endParaRPr lang="en-US">
            <a:latin typeface="Arial" panose="020B0604020202020204" pitchFamily="34" charset="0"/>
            <a:cs typeface="Arial" panose="020B0604020202020204" pitchFamily="34" charset="0"/>
          </a:endParaRPr>
        </a:p>
      </dgm:t>
    </dgm:pt>
    <dgm:pt modelId="{8D9E6319-22BA-46DD-A60E-DDA8F8DEBAC8}">
      <dgm:prSet phldrT="[Text]"/>
      <dgm:spPr/>
      <dgm:t>
        <a:bodyPr/>
        <a:lstStyle/>
        <a:p>
          <a:r>
            <a:rPr lang="en-US" dirty="0">
              <a:latin typeface="Arial" panose="020B0604020202020204" pitchFamily="34" charset="0"/>
              <a:cs typeface="Arial" panose="020B0604020202020204" pitchFamily="34" charset="0"/>
            </a:rPr>
            <a:t>Medical Care</a:t>
          </a:r>
        </a:p>
      </dgm:t>
    </dgm:pt>
    <dgm:pt modelId="{F8E8E113-9EA2-45B6-A4A2-07A0479F52C4}" type="parTrans" cxnId="{63B0A5B0-AAE6-4565-8606-399939946256}">
      <dgm:prSet/>
      <dgm:spPr/>
      <dgm:t>
        <a:bodyPr/>
        <a:lstStyle/>
        <a:p>
          <a:endParaRPr lang="en-US">
            <a:latin typeface="Arial" panose="020B0604020202020204" pitchFamily="34" charset="0"/>
            <a:cs typeface="Arial" panose="020B0604020202020204" pitchFamily="34" charset="0"/>
          </a:endParaRPr>
        </a:p>
      </dgm:t>
    </dgm:pt>
    <dgm:pt modelId="{74054837-7A4D-41F2-A7DD-42FDCD4AB3CC}" type="sibTrans" cxnId="{63B0A5B0-AAE6-4565-8606-399939946256}">
      <dgm:prSet/>
      <dgm:spPr/>
      <dgm:t>
        <a:bodyPr/>
        <a:lstStyle/>
        <a:p>
          <a:endParaRPr lang="en-US">
            <a:latin typeface="Arial" panose="020B0604020202020204" pitchFamily="34" charset="0"/>
            <a:cs typeface="Arial" panose="020B0604020202020204" pitchFamily="34" charset="0"/>
          </a:endParaRPr>
        </a:p>
      </dgm:t>
    </dgm:pt>
    <dgm:pt modelId="{AB4ABDFA-5ABF-42EE-AD46-727A9F081512}">
      <dgm:prSet/>
      <dgm:spPr/>
      <dgm:t>
        <a:bodyPr/>
        <a:lstStyle/>
        <a:p>
          <a:r>
            <a:rPr lang="en-US" dirty="0">
              <a:latin typeface="Arial" panose="020B0604020202020204" pitchFamily="34" charset="0"/>
              <a:cs typeface="Arial" panose="020B0604020202020204" pitchFamily="34" charset="0"/>
            </a:rPr>
            <a:t>Case Reviews</a:t>
          </a:r>
        </a:p>
      </dgm:t>
    </dgm:pt>
    <dgm:pt modelId="{CFC36C56-3322-4117-AF78-E57460C6F5FA}" type="parTrans" cxnId="{6267859B-A701-4BA0-AC5A-4821EAD30A44}">
      <dgm:prSet/>
      <dgm:spPr/>
      <dgm:t>
        <a:bodyPr/>
        <a:lstStyle/>
        <a:p>
          <a:endParaRPr lang="en-US">
            <a:latin typeface="Arial" panose="020B0604020202020204" pitchFamily="34" charset="0"/>
            <a:cs typeface="Arial" panose="020B0604020202020204" pitchFamily="34" charset="0"/>
          </a:endParaRPr>
        </a:p>
      </dgm:t>
    </dgm:pt>
    <dgm:pt modelId="{1ECDBAC1-3AF9-4900-9B56-BB29B04DFAE0}" type="sibTrans" cxnId="{6267859B-A701-4BA0-AC5A-4821EAD30A44}">
      <dgm:prSet/>
      <dgm:spPr/>
      <dgm:t>
        <a:bodyPr/>
        <a:lstStyle/>
        <a:p>
          <a:endParaRPr lang="en-US">
            <a:latin typeface="Arial" panose="020B0604020202020204" pitchFamily="34" charset="0"/>
            <a:cs typeface="Arial" panose="020B0604020202020204" pitchFamily="34" charset="0"/>
          </a:endParaRPr>
        </a:p>
      </dgm:t>
    </dgm:pt>
    <dgm:pt modelId="{5FA93F0B-02FE-40F9-959E-D23ACB49DFCA}" type="pres">
      <dgm:prSet presAssocID="{08DD4636-A82D-47E3-9275-6E7F0F2DB3F5}" presName="CompostProcess" presStyleCnt="0">
        <dgm:presLayoutVars>
          <dgm:dir/>
          <dgm:resizeHandles val="exact"/>
        </dgm:presLayoutVars>
      </dgm:prSet>
      <dgm:spPr/>
    </dgm:pt>
    <dgm:pt modelId="{F2F0EFF5-452D-4540-999E-72B82BAB06A2}" type="pres">
      <dgm:prSet presAssocID="{08DD4636-A82D-47E3-9275-6E7F0F2DB3F5}" presName="arrow" presStyleLbl="bgShp" presStyleIdx="0" presStyleCnt="1"/>
      <dgm:spPr/>
    </dgm:pt>
    <dgm:pt modelId="{BA58176F-F679-4E1C-8A01-26CBAE92B20B}" type="pres">
      <dgm:prSet presAssocID="{08DD4636-A82D-47E3-9275-6E7F0F2DB3F5}" presName="linearProcess" presStyleCnt="0"/>
      <dgm:spPr/>
    </dgm:pt>
    <dgm:pt modelId="{86134B20-027C-4A9C-8F9A-4239F5B26D27}" type="pres">
      <dgm:prSet presAssocID="{13DD4E5B-2F70-4491-88B6-70DE052B40BB}" presName="textNode" presStyleLbl="node1" presStyleIdx="0" presStyleCnt="4">
        <dgm:presLayoutVars>
          <dgm:bulletEnabled val="1"/>
        </dgm:presLayoutVars>
      </dgm:prSet>
      <dgm:spPr/>
    </dgm:pt>
    <dgm:pt modelId="{23A4F99B-9955-4A1A-92B1-CC657384B3C0}" type="pres">
      <dgm:prSet presAssocID="{D476CFF2-25AB-4136-BC61-98E01366EE44}" presName="sibTrans" presStyleCnt="0"/>
      <dgm:spPr/>
    </dgm:pt>
    <dgm:pt modelId="{30E012F9-FEA0-483C-A07B-7EA9E1B65DFF}" type="pres">
      <dgm:prSet presAssocID="{5236122E-7688-4AA8-9A76-E344A6231687}" presName="textNode" presStyleLbl="node1" presStyleIdx="1" presStyleCnt="4">
        <dgm:presLayoutVars>
          <dgm:bulletEnabled val="1"/>
        </dgm:presLayoutVars>
      </dgm:prSet>
      <dgm:spPr/>
    </dgm:pt>
    <dgm:pt modelId="{BBF3FB18-15BF-4B00-9E51-1E3A1664BE4E}" type="pres">
      <dgm:prSet presAssocID="{6E87E68E-F5E9-47C5-B762-92EACF4F3B64}" presName="sibTrans" presStyleCnt="0"/>
      <dgm:spPr/>
    </dgm:pt>
    <dgm:pt modelId="{1AB70ADA-D193-47E2-96C6-218009AE9730}" type="pres">
      <dgm:prSet presAssocID="{8D9E6319-22BA-46DD-A60E-DDA8F8DEBAC8}" presName="textNode" presStyleLbl="node1" presStyleIdx="2" presStyleCnt="4">
        <dgm:presLayoutVars>
          <dgm:bulletEnabled val="1"/>
        </dgm:presLayoutVars>
      </dgm:prSet>
      <dgm:spPr/>
    </dgm:pt>
    <dgm:pt modelId="{92943871-1339-4900-90F8-3A28B768C0CF}" type="pres">
      <dgm:prSet presAssocID="{74054837-7A4D-41F2-A7DD-42FDCD4AB3CC}" presName="sibTrans" presStyleCnt="0"/>
      <dgm:spPr/>
    </dgm:pt>
    <dgm:pt modelId="{69B92861-FB43-4BE2-8D79-7523F71B6C25}" type="pres">
      <dgm:prSet presAssocID="{AB4ABDFA-5ABF-42EE-AD46-727A9F081512}" presName="textNode" presStyleLbl="node1" presStyleIdx="3" presStyleCnt="4">
        <dgm:presLayoutVars>
          <dgm:bulletEnabled val="1"/>
        </dgm:presLayoutVars>
      </dgm:prSet>
      <dgm:spPr/>
    </dgm:pt>
  </dgm:ptLst>
  <dgm:cxnLst>
    <dgm:cxn modelId="{ED3D9F5D-DDF2-4F83-A178-236D9296D8D5}" type="presOf" srcId="{5236122E-7688-4AA8-9A76-E344A6231687}" destId="{30E012F9-FEA0-483C-A07B-7EA9E1B65DFF}" srcOrd="0" destOrd="0" presId="urn:microsoft.com/office/officeart/2005/8/layout/hProcess9"/>
    <dgm:cxn modelId="{BA157B6D-668D-4AC0-A711-1A95919B9BC4}" type="presOf" srcId="{8D9E6319-22BA-46DD-A60E-DDA8F8DEBAC8}" destId="{1AB70ADA-D193-47E2-96C6-218009AE9730}" srcOrd="0" destOrd="0" presId="urn:microsoft.com/office/officeart/2005/8/layout/hProcess9"/>
    <dgm:cxn modelId="{32BD247F-223A-4BB5-866E-56635C06D842}" type="presOf" srcId="{13DD4E5B-2F70-4491-88B6-70DE052B40BB}" destId="{86134B20-027C-4A9C-8F9A-4239F5B26D27}" srcOrd="0" destOrd="0" presId="urn:microsoft.com/office/officeart/2005/8/layout/hProcess9"/>
    <dgm:cxn modelId="{6267859B-A701-4BA0-AC5A-4821EAD30A44}" srcId="{08DD4636-A82D-47E3-9275-6E7F0F2DB3F5}" destId="{AB4ABDFA-5ABF-42EE-AD46-727A9F081512}" srcOrd="3" destOrd="0" parTransId="{CFC36C56-3322-4117-AF78-E57460C6F5FA}" sibTransId="{1ECDBAC1-3AF9-4900-9B56-BB29B04DFAE0}"/>
    <dgm:cxn modelId="{3821F1A3-2B28-41C3-BDF8-4F139E680A84}" srcId="{08DD4636-A82D-47E3-9275-6E7F0F2DB3F5}" destId="{13DD4E5B-2F70-4491-88B6-70DE052B40BB}" srcOrd="0" destOrd="0" parTransId="{43452476-5C21-48A3-8568-DBA6CC18FF70}" sibTransId="{D476CFF2-25AB-4136-BC61-98E01366EE44}"/>
    <dgm:cxn modelId="{63B0A5B0-AAE6-4565-8606-399939946256}" srcId="{08DD4636-A82D-47E3-9275-6E7F0F2DB3F5}" destId="{8D9E6319-22BA-46DD-A60E-DDA8F8DEBAC8}" srcOrd="2" destOrd="0" parTransId="{F8E8E113-9EA2-45B6-A4A2-07A0479F52C4}" sibTransId="{74054837-7A4D-41F2-A7DD-42FDCD4AB3CC}"/>
    <dgm:cxn modelId="{E1BFD2EA-339B-46FD-829C-6A1645EB2BFD}" type="presOf" srcId="{AB4ABDFA-5ABF-42EE-AD46-727A9F081512}" destId="{69B92861-FB43-4BE2-8D79-7523F71B6C25}" srcOrd="0" destOrd="0" presId="urn:microsoft.com/office/officeart/2005/8/layout/hProcess9"/>
    <dgm:cxn modelId="{E76A3AF0-C9AD-4DA7-8BE2-85D07AB6964B}" type="presOf" srcId="{08DD4636-A82D-47E3-9275-6E7F0F2DB3F5}" destId="{5FA93F0B-02FE-40F9-959E-D23ACB49DFCA}" srcOrd="0" destOrd="0" presId="urn:microsoft.com/office/officeart/2005/8/layout/hProcess9"/>
    <dgm:cxn modelId="{D85095F4-7151-4177-B46A-EAFB8E5986D8}" srcId="{08DD4636-A82D-47E3-9275-6E7F0F2DB3F5}" destId="{5236122E-7688-4AA8-9A76-E344A6231687}" srcOrd="1" destOrd="0" parTransId="{8EF9E546-1B5F-42A0-B2E1-EFF0718FEEAD}" sibTransId="{6E87E68E-F5E9-47C5-B762-92EACF4F3B64}"/>
    <dgm:cxn modelId="{63C2F283-78CE-4C98-A6BA-BDB65AB139A2}" type="presParOf" srcId="{5FA93F0B-02FE-40F9-959E-D23ACB49DFCA}" destId="{F2F0EFF5-452D-4540-999E-72B82BAB06A2}" srcOrd="0" destOrd="0" presId="urn:microsoft.com/office/officeart/2005/8/layout/hProcess9"/>
    <dgm:cxn modelId="{9342EDD5-AAAB-4B11-9A6B-E31FC3266089}" type="presParOf" srcId="{5FA93F0B-02FE-40F9-959E-D23ACB49DFCA}" destId="{BA58176F-F679-4E1C-8A01-26CBAE92B20B}" srcOrd="1" destOrd="0" presId="urn:microsoft.com/office/officeart/2005/8/layout/hProcess9"/>
    <dgm:cxn modelId="{05ABBDDA-0740-41D7-9EF8-A8A2F48CC9C8}" type="presParOf" srcId="{BA58176F-F679-4E1C-8A01-26CBAE92B20B}" destId="{86134B20-027C-4A9C-8F9A-4239F5B26D27}" srcOrd="0" destOrd="0" presId="urn:microsoft.com/office/officeart/2005/8/layout/hProcess9"/>
    <dgm:cxn modelId="{229E9833-0B6B-4D9B-A064-64048734360A}" type="presParOf" srcId="{BA58176F-F679-4E1C-8A01-26CBAE92B20B}" destId="{23A4F99B-9955-4A1A-92B1-CC657384B3C0}" srcOrd="1" destOrd="0" presId="urn:microsoft.com/office/officeart/2005/8/layout/hProcess9"/>
    <dgm:cxn modelId="{65999F03-1E17-42B0-89CB-4F620799768C}" type="presParOf" srcId="{BA58176F-F679-4E1C-8A01-26CBAE92B20B}" destId="{30E012F9-FEA0-483C-A07B-7EA9E1B65DFF}" srcOrd="2" destOrd="0" presId="urn:microsoft.com/office/officeart/2005/8/layout/hProcess9"/>
    <dgm:cxn modelId="{A60D9C11-E2D0-462C-9177-0935A25B009D}" type="presParOf" srcId="{BA58176F-F679-4E1C-8A01-26CBAE92B20B}" destId="{BBF3FB18-15BF-4B00-9E51-1E3A1664BE4E}" srcOrd="3" destOrd="0" presId="urn:microsoft.com/office/officeart/2005/8/layout/hProcess9"/>
    <dgm:cxn modelId="{B8C2E9A8-7935-47CA-8839-C9F9FD694200}" type="presParOf" srcId="{BA58176F-F679-4E1C-8A01-26CBAE92B20B}" destId="{1AB70ADA-D193-47E2-96C6-218009AE9730}" srcOrd="4" destOrd="0" presId="urn:microsoft.com/office/officeart/2005/8/layout/hProcess9"/>
    <dgm:cxn modelId="{FC496A00-650D-4120-8A24-51F3922E1272}" type="presParOf" srcId="{BA58176F-F679-4E1C-8A01-26CBAE92B20B}" destId="{92943871-1339-4900-90F8-3A28B768C0CF}" srcOrd="5" destOrd="0" presId="urn:microsoft.com/office/officeart/2005/8/layout/hProcess9"/>
    <dgm:cxn modelId="{1D76C673-DC8B-4D39-9037-2FB1C2029D9E}" type="presParOf" srcId="{BA58176F-F679-4E1C-8A01-26CBAE92B20B}" destId="{69B92861-FB43-4BE2-8D79-7523F71B6C25}"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A164E1-A984-4177-86C2-187CA09A1663}"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254E6143-1E4D-43B2-9580-919774935107}">
      <dgm:prSet phldrT="[Text]" custT="1"/>
      <dgm:spPr/>
      <dgm:t>
        <a:bodyPr/>
        <a:lstStyle/>
        <a:p>
          <a:r>
            <a:rPr lang="en-US" sz="2800" dirty="0"/>
            <a:t>Transgender </a:t>
          </a:r>
          <a:r>
            <a:rPr lang="en-US" sz="2800" u="sng" dirty="0"/>
            <a:t>Man</a:t>
          </a:r>
          <a:r>
            <a:rPr lang="en-US" sz="2800" dirty="0"/>
            <a:t>: </a:t>
          </a:r>
        </a:p>
        <a:p>
          <a:endParaRPr lang="en-US" sz="2800" dirty="0"/>
        </a:p>
        <a:p>
          <a:r>
            <a:rPr lang="en-US" sz="2800" dirty="0"/>
            <a:t>A </a:t>
          </a:r>
          <a:r>
            <a:rPr lang="en-US" sz="2800" b="1" u="sng" dirty="0"/>
            <a:t>male person</a:t>
          </a:r>
          <a:r>
            <a:rPr lang="en-US" sz="2800" dirty="0"/>
            <a:t> </a:t>
          </a:r>
        </a:p>
        <a:p>
          <a:r>
            <a:rPr lang="en-US" sz="2800" dirty="0"/>
            <a:t>who was assigned female at birth (AFAB)</a:t>
          </a:r>
        </a:p>
      </dgm:t>
    </dgm:pt>
    <dgm:pt modelId="{4FC53D29-05C0-4D04-9038-60D77B99D744}" type="parTrans" cxnId="{FF7A9EF6-3C6F-46BC-9E3C-0A9065122DC5}">
      <dgm:prSet/>
      <dgm:spPr/>
      <dgm:t>
        <a:bodyPr/>
        <a:lstStyle/>
        <a:p>
          <a:endParaRPr lang="en-US"/>
        </a:p>
      </dgm:t>
    </dgm:pt>
    <dgm:pt modelId="{F9A0CA4B-C2E9-401F-AE88-76BF256FF9EE}" type="sibTrans" cxnId="{FF7A9EF6-3C6F-46BC-9E3C-0A9065122DC5}">
      <dgm:prSet/>
      <dgm:spPr/>
      <dgm:t>
        <a:bodyPr/>
        <a:lstStyle/>
        <a:p>
          <a:endParaRPr lang="en-US"/>
        </a:p>
      </dgm:t>
    </dgm:pt>
    <dgm:pt modelId="{9AC82B08-D31E-49E2-B6A0-6A263430F21E}">
      <dgm:prSet phldrT="[Text]" custT="1"/>
      <dgm:spPr/>
      <dgm:t>
        <a:bodyPr/>
        <a:lstStyle/>
        <a:p>
          <a:r>
            <a:rPr lang="en-US" sz="2800" dirty="0"/>
            <a:t>Transgender </a:t>
          </a:r>
          <a:r>
            <a:rPr lang="en-US" sz="2800" u="sng" dirty="0"/>
            <a:t>Woman</a:t>
          </a:r>
          <a:r>
            <a:rPr lang="en-US" sz="2800" dirty="0"/>
            <a:t>: </a:t>
          </a:r>
        </a:p>
        <a:p>
          <a:endParaRPr lang="en-US" sz="2800" dirty="0"/>
        </a:p>
        <a:p>
          <a:r>
            <a:rPr lang="en-US" sz="2800" dirty="0"/>
            <a:t>A </a:t>
          </a:r>
          <a:r>
            <a:rPr lang="en-US" sz="2800" b="1" u="sng" dirty="0"/>
            <a:t>female person </a:t>
          </a:r>
        </a:p>
        <a:p>
          <a:r>
            <a:rPr lang="en-US" sz="2800" dirty="0"/>
            <a:t>who was assigned male at birth (AMAB)</a:t>
          </a:r>
        </a:p>
      </dgm:t>
    </dgm:pt>
    <dgm:pt modelId="{94F6472B-5A87-4272-9F4F-45246AA40A46}" type="parTrans" cxnId="{1346D4BE-C013-4D4B-B1E6-21C17885504C}">
      <dgm:prSet/>
      <dgm:spPr/>
      <dgm:t>
        <a:bodyPr/>
        <a:lstStyle/>
        <a:p>
          <a:endParaRPr lang="en-US"/>
        </a:p>
      </dgm:t>
    </dgm:pt>
    <dgm:pt modelId="{30D58F31-36CB-4CB6-8BEF-81BBFF531255}" type="sibTrans" cxnId="{1346D4BE-C013-4D4B-B1E6-21C17885504C}">
      <dgm:prSet/>
      <dgm:spPr/>
      <dgm:t>
        <a:bodyPr/>
        <a:lstStyle/>
        <a:p>
          <a:endParaRPr lang="en-US"/>
        </a:p>
      </dgm:t>
    </dgm:pt>
    <dgm:pt modelId="{A2AA6429-A249-45B8-BF61-28BED00991C3}" type="pres">
      <dgm:prSet presAssocID="{98A164E1-A984-4177-86C2-187CA09A1663}" presName="diagram" presStyleCnt="0">
        <dgm:presLayoutVars>
          <dgm:dir/>
          <dgm:resizeHandles val="exact"/>
        </dgm:presLayoutVars>
      </dgm:prSet>
      <dgm:spPr/>
    </dgm:pt>
    <dgm:pt modelId="{BC97B1B7-81EB-4375-9771-CD7F09D48BC2}" type="pres">
      <dgm:prSet presAssocID="{254E6143-1E4D-43B2-9580-919774935107}" presName="node" presStyleLbl="node1" presStyleIdx="0" presStyleCnt="2" custScaleY="131671" custLinFactNeighborX="1838" custLinFactNeighborY="24532">
        <dgm:presLayoutVars>
          <dgm:bulletEnabled val="1"/>
        </dgm:presLayoutVars>
      </dgm:prSet>
      <dgm:spPr/>
    </dgm:pt>
    <dgm:pt modelId="{3FB1A053-4B0D-4C8B-8754-1169C510FC74}" type="pres">
      <dgm:prSet presAssocID="{F9A0CA4B-C2E9-401F-AE88-76BF256FF9EE}" presName="sibTrans" presStyleCnt="0"/>
      <dgm:spPr/>
    </dgm:pt>
    <dgm:pt modelId="{842BB018-7181-4D93-95C8-D16ECC2873DD}" type="pres">
      <dgm:prSet presAssocID="{9AC82B08-D31E-49E2-B6A0-6A263430F21E}" presName="node" presStyleLbl="node1" presStyleIdx="1" presStyleCnt="2" custScaleY="131671" custLinFactNeighborX="26" custLinFactNeighborY="24532">
        <dgm:presLayoutVars>
          <dgm:bulletEnabled val="1"/>
        </dgm:presLayoutVars>
      </dgm:prSet>
      <dgm:spPr/>
    </dgm:pt>
  </dgm:ptLst>
  <dgm:cxnLst>
    <dgm:cxn modelId="{498A7372-6C67-4E9B-B8A5-9425564EE380}" type="presOf" srcId="{254E6143-1E4D-43B2-9580-919774935107}" destId="{BC97B1B7-81EB-4375-9771-CD7F09D48BC2}" srcOrd="0" destOrd="0" presId="urn:microsoft.com/office/officeart/2005/8/layout/default"/>
    <dgm:cxn modelId="{9AF82DAA-E013-43F1-93B4-3A6A2BAEBDED}" type="presOf" srcId="{9AC82B08-D31E-49E2-B6A0-6A263430F21E}" destId="{842BB018-7181-4D93-95C8-D16ECC2873DD}" srcOrd="0" destOrd="0" presId="urn:microsoft.com/office/officeart/2005/8/layout/default"/>
    <dgm:cxn modelId="{0F5338B4-9A7B-449C-BAD6-AE0859D6A0D3}" type="presOf" srcId="{98A164E1-A984-4177-86C2-187CA09A1663}" destId="{A2AA6429-A249-45B8-BF61-28BED00991C3}" srcOrd="0" destOrd="0" presId="urn:microsoft.com/office/officeart/2005/8/layout/default"/>
    <dgm:cxn modelId="{1346D4BE-C013-4D4B-B1E6-21C17885504C}" srcId="{98A164E1-A984-4177-86C2-187CA09A1663}" destId="{9AC82B08-D31E-49E2-B6A0-6A263430F21E}" srcOrd="1" destOrd="0" parTransId="{94F6472B-5A87-4272-9F4F-45246AA40A46}" sibTransId="{30D58F31-36CB-4CB6-8BEF-81BBFF531255}"/>
    <dgm:cxn modelId="{FF7A9EF6-3C6F-46BC-9E3C-0A9065122DC5}" srcId="{98A164E1-A984-4177-86C2-187CA09A1663}" destId="{254E6143-1E4D-43B2-9580-919774935107}" srcOrd="0" destOrd="0" parTransId="{4FC53D29-05C0-4D04-9038-60D77B99D744}" sibTransId="{F9A0CA4B-C2E9-401F-AE88-76BF256FF9EE}"/>
    <dgm:cxn modelId="{78D85041-1126-4D44-8206-97D1AA51265A}" type="presParOf" srcId="{A2AA6429-A249-45B8-BF61-28BED00991C3}" destId="{BC97B1B7-81EB-4375-9771-CD7F09D48BC2}" srcOrd="0" destOrd="0" presId="urn:microsoft.com/office/officeart/2005/8/layout/default"/>
    <dgm:cxn modelId="{11D0B73E-8F6E-474B-837C-A5A69819FAC5}" type="presParOf" srcId="{A2AA6429-A249-45B8-BF61-28BED00991C3}" destId="{3FB1A053-4B0D-4C8B-8754-1169C510FC74}" srcOrd="1" destOrd="0" presId="urn:microsoft.com/office/officeart/2005/8/layout/default"/>
    <dgm:cxn modelId="{FA6E80D5-8E85-42C2-89DD-31F0CE4601C4}" type="presParOf" srcId="{A2AA6429-A249-45B8-BF61-28BED00991C3}" destId="{842BB018-7181-4D93-95C8-D16ECC2873DD}"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C9F5E5-2A00-4B87-ACAF-5F71B3EF708A}"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2E6DD625-43A1-4F1A-84D4-D9CEA80038DE}">
      <dgm:prSet/>
      <dgm:spPr/>
      <dgm:t>
        <a:bodyPr/>
        <a:lstStyle/>
        <a:p>
          <a:pPr rtl="0"/>
          <a:r>
            <a:rPr lang="en-US" u="none" dirty="0"/>
            <a:t>Masculinizing surgery</a:t>
          </a:r>
        </a:p>
      </dgm:t>
    </dgm:pt>
    <dgm:pt modelId="{68B57E1D-AD4A-4665-B33B-C9CCE21B4A06}" type="parTrans" cxnId="{C64E750E-FD15-4303-A975-8DF5BA001CB6}">
      <dgm:prSet/>
      <dgm:spPr/>
      <dgm:t>
        <a:bodyPr/>
        <a:lstStyle/>
        <a:p>
          <a:endParaRPr lang="en-US"/>
        </a:p>
      </dgm:t>
    </dgm:pt>
    <dgm:pt modelId="{C9E4454C-E4BF-4ED1-8B9D-EF86A13F2B4F}" type="sibTrans" cxnId="{C64E750E-FD15-4303-A975-8DF5BA001CB6}">
      <dgm:prSet/>
      <dgm:spPr/>
      <dgm:t>
        <a:bodyPr/>
        <a:lstStyle/>
        <a:p>
          <a:endParaRPr lang="en-US"/>
        </a:p>
      </dgm:t>
    </dgm:pt>
    <dgm:pt modelId="{DE805B77-B699-4BA0-A70F-45CAF9F1C4EB}">
      <dgm:prSet/>
      <dgm:spPr/>
      <dgm:t>
        <a:bodyPr/>
        <a:lstStyle/>
        <a:p>
          <a:pPr rtl="0"/>
          <a:r>
            <a:rPr lang="en-US"/>
            <a:t>Chest or “top” surgery</a:t>
          </a:r>
        </a:p>
      </dgm:t>
    </dgm:pt>
    <dgm:pt modelId="{8513115B-5A1B-425B-B625-47EB1225AD4E}" type="parTrans" cxnId="{571D5FAD-0E7C-4775-BBA6-BEBC0EFA9A26}">
      <dgm:prSet/>
      <dgm:spPr/>
      <dgm:t>
        <a:bodyPr/>
        <a:lstStyle/>
        <a:p>
          <a:endParaRPr lang="en-US"/>
        </a:p>
      </dgm:t>
    </dgm:pt>
    <dgm:pt modelId="{5DBA9B73-76E4-453B-BBB8-9F42123A10AD}" type="sibTrans" cxnId="{571D5FAD-0E7C-4775-BBA6-BEBC0EFA9A26}">
      <dgm:prSet/>
      <dgm:spPr/>
      <dgm:t>
        <a:bodyPr/>
        <a:lstStyle/>
        <a:p>
          <a:endParaRPr lang="en-US"/>
        </a:p>
      </dgm:t>
    </dgm:pt>
    <dgm:pt modelId="{E27D1B6E-787A-45D4-9ED5-42BBA57304ED}">
      <dgm:prSet/>
      <dgm:spPr/>
      <dgm:t>
        <a:bodyPr/>
        <a:lstStyle/>
        <a:p>
          <a:pPr rtl="0"/>
          <a:r>
            <a:rPr lang="en-US"/>
            <a:t>Hysterectomy, oophorectomy</a:t>
          </a:r>
        </a:p>
      </dgm:t>
    </dgm:pt>
    <dgm:pt modelId="{7A1951FE-7314-4EDA-A8C4-DD03CF01B595}" type="parTrans" cxnId="{D1E745CE-482D-4264-97B7-F332E5431CAF}">
      <dgm:prSet/>
      <dgm:spPr/>
      <dgm:t>
        <a:bodyPr/>
        <a:lstStyle/>
        <a:p>
          <a:endParaRPr lang="en-US"/>
        </a:p>
      </dgm:t>
    </dgm:pt>
    <dgm:pt modelId="{8439FDFB-7391-4B42-93B4-FBE05E403817}" type="sibTrans" cxnId="{D1E745CE-482D-4264-97B7-F332E5431CAF}">
      <dgm:prSet/>
      <dgm:spPr/>
      <dgm:t>
        <a:bodyPr/>
        <a:lstStyle/>
        <a:p>
          <a:endParaRPr lang="en-US"/>
        </a:p>
      </dgm:t>
    </dgm:pt>
    <dgm:pt modelId="{F85BF54B-E18E-4A6A-816A-4C80C0B0C3D1}">
      <dgm:prSet/>
      <dgm:spPr/>
      <dgm:t>
        <a:bodyPr/>
        <a:lstStyle/>
        <a:p>
          <a:pPr rtl="0"/>
          <a:r>
            <a:rPr lang="en-US"/>
            <a:t>Metoidioplasty (clitoral release/enlargement)</a:t>
          </a:r>
        </a:p>
      </dgm:t>
    </dgm:pt>
    <dgm:pt modelId="{6C596876-D480-403C-8CB6-04E716C7B9F5}" type="parTrans" cxnId="{36B5816B-88E2-4B80-8BB1-F65ABA3BBE13}">
      <dgm:prSet/>
      <dgm:spPr/>
      <dgm:t>
        <a:bodyPr/>
        <a:lstStyle/>
        <a:p>
          <a:endParaRPr lang="en-US"/>
        </a:p>
      </dgm:t>
    </dgm:pt>
    <dgm:pt modelId="{68558635-6721-403E-91BB-4A4B43B5CAEE}" type="sibTrans" cxnId="{36B5816B-88E2-4B80-8BB1-F65ABA3BBE13}">
      <dgm:prSet/>
      <dgm:spPr/>
      <dgm:t>
        <a:bodyPr/>
        <a:lstStyle/>
        <a:p>
          <a:endParaRPr lang="en-US"/>
        </a:p>
      </dgm:t>
    </dgm:pt>
    <dgm:pt modelId="{8A4BECF1-AC4D-4E8F-8937-F1459EFEEF3C}">
      <dgm:prSet/>
      <dgm:spPr/>
      <dgm:t>
        <a:bodyPr/>
        <a:lstStyle/>
        <a:p>
          <a:pPr rtl="0"/>
          <a:r>
            <a:rPr lang="en-US"/>
            <a:t>Phalloplasty/scrotoplasty</a:t>
          </a:r>
        </a:p>
      </dgm:t>
    </dgm:pt>
    <dgm:pt modelId="{BA1C3A6D-26AC-46D2-9C60-0391EB9A6EED}" type="parTrans" cxnId="{A23AECB5-EFD7-497B-BA5A-763BBE678555}">
      <dgm:prSet/>
      <dgm:spPr/>
      <dgm:t>
        <a:bodyPr/>
        <a:lstStyle/>
        <a:p>
          <a:endParaRPr lang="en-US"/>
        </a:p>
      </dgm:t>
    </dgm:pt>
    <dgm:pt modelId="{1BF27F60-63A9-4EB5-BDA7-61F1829CB896}" type="sibTrans" cxnId="{A23AECB5-EFD7-497B-BA5A-763BBE678555}">
      <dgm:prSet/>
      <dgm:spPr/>
      <dgm:t>
        <a:bodyPr/>
        <a:lstStyle/>
        <a:p>
          <a:endParaRPr lang="en-US"/>
        </a:p>
      </dgm:t>
    </dgm:pt>
    <dgm:pt modelId="{54C24E0B-1495-4E7A-A6EB-E51AE2CF03EC}">
      <dgm:prSet/>
      <dgm:spPr/>
      <dgm:t>
        <a:bodyPr/>
        <a:lstStyle/>
        <a:p>
          <a:pPr rtl="0"/>
          <a:r>
            <a:rPr lang="en-US" u="none" dirty="0"/>
            <a:t>Feminizing</a:t>
          </a:r>
          <a:r>
            <a:rPr lang="en-US" u="sng" dirty="0"/>
            <a:t> surgery</a:t>
          </a:r>
          <a:endParaRPr lang="en-US" dirty="0"/>
        </a:p>
      </dgm:t>
    </dgm:pt>
    <dgm:pt modelId="{9D0C5F10-60A6-4387-9030-71A082EE7587}" type="parTrans" cxnId="{8F0E9343-0992-451D-9FD2-A668875798B8}">
      <dgm:prSet/>
      <dgm:spPr/>
      <dgm:t>
        <a:bodyPr/>
        <a:lstStyle/>
        <a:p>
          <a:endParaRPr lang="en-US"/>
        </a:p>
      </dgm:t>
    </dgm:pt>
    <dgm:pt modelId="{EACC13DE-D118-45B0-853C-A5693BED3EB1}" type="sibTrans" cxnId="{8F0E9343-0992-451D-9FD2-A668875798B8}">
      <dgm:prSet/>
      <dgm:spPr/>
      <dgm:t>
        <a:bodyPr/>
        <a:lstStyle/>
        <a:p>
          <a:endParaRPr lang="en-US"/>
        </a:p>
      </dgm:t>
    </dgm:pt>
    <dgm:pt modelId="{C0CA1E20-EA58-440E-A48B-4C2E7A057119}">
      <dgm:prSet/>
      <dgm:spPr/>
      <dgm:t>
        <a:bodyPr/>
        <a:lstStyle/>
        <a:p>
          <a:pPr rtl="0"/>
          <a:r>
            <a:rPr lang="en-US"/>
            <a:t>Breast augmentation</a:t>
          </a:r>
        </a:p>
      </dgm:t>
    </dgm:pt>
    <dgm:pt modelId="{C386B9B7-181C-4CD2-928D-5D9BF85C3F0D}" type="parTrans" cxnId="{D7FC19E7-FEEC-4DA3-A2B9-82F046265A73}">
      <dgm:prSet/>
      <dgm:spPr/>
      <dgm:t>
        <a:bodyPr/>
        <a:lstStyle/>
        <a:p>
          <a:endParaRPr lang="en-US"/>
        </a:p>
      </dgm:t>
    </dgm:pt>
    <dgm:pt modelId="{56358987-1D9D-4E4F-9FEC-1592037A78F7}" type="sibTrans" cxnId="{D7FC19E7-FEEC-4DA3-A2B9-82F046265A73}">
      <dgm:prSet/>
      <dgm:spPr/>
      <dgm:t>
        <a:bodyPr/>
        <a:lstStyle/>
        <a:p>
          <a:endParaRPr lang="en-US"/>
        </a:p>
      </dgm:t>
    </dgm:pt>
    <dgm:pt modelId="{D4F2AE75-F631-44C2-9A50-563D88898282}">
      <dgm:prSet/>
      <dgm:spPr/>
      <dgm:t>
        <a:bodyPr/>
        <a:lstStyle/>
        <a:p>
          <a:pPr rtl="0"/>
          <a:r>
            <a:rPr lang="en-US"/>
            <a:t>Orchiectomy</a:t>
          </a:r>
        </a:p>
      </dgm:t>
    </dgm:pt>
    <dgm:pt modelId="{260C6DFC-6E08-4AD1-8C52-253DBDFD6BC7}" type="parTrans" cxnId="{9B344E17-CFAD-402C-BFA3-CAD5E9DE391E}">
      <dgm:prSet/>
      <dgm:spPr/>
      <dgm:t>
        <a:bodyPr/>
        <a:lstStyle/>
        <a:p>
          <a:endParaRPr lang="en-US"/>
        </a:p>
      </dgm:t>
    </dgm:pt>
    <dgm:pt modelId="{576BDAFD-DFBA-454D-86E3-CDE7BB598036}" type="sibTrans" cxnId="{9B344E17-CFAD-402C-BFA3-CAD5E9DE391E}">
      <dgm:prSet/>
      <dgm:spPr/>
      <dgm:t>
        <a:bodyPr/>
        <a:lstStyle/>
        <a:p>
          <a:endParaRPr lang="en-US"/>
        </a:p>
      </dgm:t>
    </dgm:pt>
    <dgm:pt modelId="{6FB83D39-8AFE-4C7D-A155-3ED144916040}">
      <dgm:prSet/>
      <dgm:spPr/>
      <dgm:t>
        <a:bodyPr/>
        <a:lstStyle/>
        <a:p>
          <a:pPr rtl="0"/>
          <a:r>
            <a:rPr lang="en-US"/>
            <a:t>Facial feminization </a:t>
          </a:r>
        </a:p>
      </dgm:t>
    </dgm:pt>
    <dgm:pt modelId="{F41BF48B-C01B-4E53-9423-AA64EBF3BD99}" type="parTrans" cxnId="{296E6156-09BC-4BD8-BAB2-09A5137595A2}">
      <dgm:prSet/>
      <dgm:spPr/>
      <dgm:t>
        <a:bodyPr/>
        <a:lstStyle/>
        <a:p>
          <a:endParaRPr lang="en-US"/>
        </a:p>
      </dgm:t>
    </dgm:pt>
    <dgm:pt modelId="{ACB5D647-557F-4C68-84AF-A46A23075992}" type="sibTrans" cxnId="{296E6156-09BC-4BD8-BAB2-09A5137595A2}">
      <dgm:prSet/>
      <dgm:spPr/>
      <dgm:t>
        <a:bodyPr/>
        <a:lstStyle/>
        <a:p>
          <a:endParaRPr lang="en-US"/>
        </a:p>
      </dgm:t>
    </dgm:pt>
    <dgm:pt modelId="{97604984-8D4B-415D-A4DB-014C49651C87}">
      <dgm:prSet/>
      <dgm:spPr/>
      <dgm:t>
        <a:bodyPr/>
        <a:lstStyle/>
        <a:p>
          <a:pPr rtl="0"/>
          <a:r>
            <a:rPr lang="en-US"/>
            <a:t>Vaginoplasty</a:t>
          </a:r>
        </a:p>
      </dgm:t>
    </dgm:pt>
    <dgm:pt modelId="{8EA5DF4D-1A51-42D5-B351-DFA980151A34}" type="parTrans" cxnId="{4CE52254-8E8A-406E-A22F-9BD22091C20B}">
      <dgm:prSet/>
      <dgm:spPr/>
      <dgm:t>
        <a:bodyPr/>
        <a:lstStyle/>
        <a:p>
          <a:endParaRPr lang="en-US"/>
        </a:p>
      </dgm:t>
    </dgm:pt>
    <dgm:pt modelId="{FC37D4E3-12C4-498F-A439-F2D5BE0944D2}" type="sibTrans" cxnId="{4CE52254-8E8A-406E-A22F-9BD22091C20B}">
      <dgm:prSet/>
      <dgm:spPr/>
      <dgm:t>
        <a:bodyPr/>
        <a:lstStyle/>
        <a:p>
          <a:endParaRPr lang="en-US"/>
        </a:p>
      </dgm:t>
    </dgm:pt>
    <dgm:pt modelId="{D501952C-55E8-41A4-A9E5-BA3078A62A33}">
      <dgm:prSet/>
      <dgm:spPr/>
      <dgm:t>
        <a:bodyPr/>
        <a:lstStyle/>
        <a:p>
          <a:pPr rtl="0"/>
          <a:r>
            <a:rPr lang="en-US"/>
            <a:t>Voice surgery</a:t>
          </a:r>
        </a:p>
      </dgm:t>
    </dgm:pt>
    <dgm:pt modelId="{AB79679F-1A8E-44CD-818B-2E2C213F8C40}" type="parTrans" cxnId="{40D1F36B-8194-48FB-889B-10F7BF490F36}">
      <dgm:prSet/>
      <dgm:spPr/>
      <dgm:t>
        <a:bodyPr/>
        <a:lstStyle/>
        <a:p>
          <a:endParaRPr lang="en-US"/>
        </a:p>
      </dgm:t>
    </dgm:pt>
    <dgm:pt modelId="{187C32BB-3AF5-4E14-AC93-5F126F839784}" type="sibTrans" cxnId="{40D1F36B-8194-48FB-889B-10F7BF490F36}">
      <dgm:prSet/>
      <dgm:spPr/>
      <dgm:t>
        <a:bodyPr/>
        <a:lstStyle/>
        <a:p>
          <a:endParaRPr lang="en-US"/>
        </a:p>
      </dgm:t>
    </dgm:pt>
    <dgm:pt modelId="{F4BB803D-46E0-4DBE-9181-378CA7AC91C4}" type="pres">
      <dgm:prSet presAssocID="{64C9F5E5-2A00-4B87-ACAF-5F71B3EF708A}" presName="Name0" presStyleCnt="0">
        <dgm:presLayoutVars>
          <dgm:dir/>
          <dgm:animLvl val="lvl"/>
          <dgm:resizeHandles val="exact"/>
        </dgm:presLayoutVars>
      </dgm:prSet>
      <dgm:spPr/>
    </dgm:pt>
    <dgm:pt modelId="{1C2CC459-9672-446F-BB34-C332C80B06C1}" type="pres">
      <dgm:prSet presAssocID="{2E6DD625-43A1-4F1A-84D4-D9CEA80038DE}" presName="composite" presStyleCnt="0"/>
      <dgm:spPr/>
    </dgm:pt>
    <dgm:pt modelId="{E74E7F40-6DAC-4B31-8040-374452406E7E}" type="pres">
      <dgm:prSet presAssocID="{2E6DD625-43A1-4F1A-84D4-D9CEA80038DE}" presName="parTx" presStyleLbl="alignNode1" presStyleIdx="0" presStyleCnt="2">
        <dgm:presLayoutVars>
          <dgm:chMax val="0"/>
          <dgm:chPref val="0"/>
          <dgm:bulletEnabled val="1"/>
        </dgm:presLayoutVars>
      </dgm:prSet>
      <dgm:spPr/>
    </dgm:pt>
    <dgm:pt modelId="{D161DC5C-FC17-4745-9D43-56B5DB6D8E7C}" type="pres">
      <dgm:prSet presAssocID="{2E6DD625-43A1-4F1A-84D4-D9CEA80038DE}" presName="desTx" presStyleLbl="alignAccFollowNode1" presStyleIdx="0" presStyleCnt="2">
        <dgm:presLayoutVars>
          <dgm:bulletEnabled val="1"/>
        </dgm:presLayoutVars>
      </dgm:prSet>
      <dgm:spPr/>
    </dgm:pt>
    <dgm:pt modelId="{2AB487B0-386B-4E0E-90F5-5D6C3CF74894}" type="pres">
      <dgm:prSet presAssocID="{C9E4454C-E4BF-4ED1-8B9D-EF86A13F2B4F}" presName="space" presStyleCnt="0"/>
      <dgm:spPr/>
    </dgm:pt>
    <dgm:pt modelId="{385E5171-AE09-4A30-9698-BA46B2610EF8}" type="pres">
      <dgm:prSet presAssocID="{54C24E0B-1495-4E7A-A6EB-E51AE2CF03EC}" presName="composite" presStyleCnt="0"/>
      <dgm:spPr/>
    </dgm:pt>
    <dgm:pt modelId="{B9DB0B82-DFB1-4FC5-8459-971BEC880794}" type="pres">
      <dgm:prSet presAssocID="{54C24E0B-1495-4E7A-A6EB-E51AE2CF03EC}" presName="parTx" presStyleLbl="alignNode1" presStyleIdx="1" presStyleCnt="2">
        <dgm:presLayoutVars>
          <dgm:chMax val="0"/>
          <dgm:chPref val="0"/>
          <dgm:bulletEnabled val="1"/>
        </dgm:presLayoutVars>
      </dgm:prSet>
      <dgm:spPr/>
    </dgm:pt>
    <dgm:pt modelId="{DA278413-BA77-401C-B7CF-4C4E7A70F5DA}" type="pres">
      <dgm:prSet presAssocID="{54C24E0B-1495-4E7A-A6EB-E51AE2CF03EC}" presName="desTx" presStyleLbl="alignAccFollowNode1" presStyleIdx="1" presStyleCnt="2">
        <dgm:presLayoutVars>
          <dgm:bulletEnabled val="1"/>
        </dgm:presLayoutVars>
      </dgm:prSet>
      <dgm:spPr/>
    </dgm:pt>
  </dgm:ptLst>
  <dgm:cxnLst>
    <dgm:cxn modelId="{C64E750E-FD15-4303-A975-8DF5BA001CB6}" srcId="{64C9F5E5-2A00-4B87-ACAF-5F71B3EF708A}" destId="{2E6DD625-43A1-4F1A-84D4-D9CEA80038DE}" srcOrd="0" destOrd="0" parTransId="{68B57E1D-AD4A-4665-B33B-C9CCE21B4A06}" sibTransId="{C9E4454C-E4BF-4ED1-8B9D-EF86A13F2B4F}"/>
    <dgm:cxn modelId="{97215B0F-7A30-47C1-B450-DD6A7DF45B91}" type="presOf" srcId="{64C9F5E5-2A00-4B87-ACAF-5F71B3EF708A}" destId="{F4BB803D-46E0-4DBE-9181-378CA7AC91C4}" srcOrd="0" destOrd="0" presId="urn:microsoft.com/office/officeart/2005/8/layout/hList1"/>
    <dgm:cxn modelId="{05274012-F9D6-4B48-83A2-158D22DCC9F9}" type="presOf" srcId="{8A4BECF1-AC4D-4E8F-8937-F1459EFEEF3C}" destId="{D161DC5C-FC17-4745-9D43-56B5DB6D8E7C}" srcOrd="0" destOrd="3" presId="urn:microsoft.com/office/officeart/2005/8/layout/hList1"/>
    <dgm:cxn modelId="{9B344E17-CFAD-402C-BFA3-CAD5E9DE391E}" srcId="{54C24E0B-1495-4E7A-A6EB-E51AE2CF03EC}" destId="{D4F2AE75-F631-44C2-9A50-563D88898282}" srcOrd="1" destOrd="0" parTransId="{260C6DFC-6E08-4AD1-8C52-253DBDFD6BC7}" sibTransId="{576BDAFD-DFBA-454D-86E3-CDE7BB598036}"/>
    <dgm:cxn modelId="{2550023E-01D1-4E38-BBB7-1FB4862F6019}" type="presOf" srcId="{DE805B77-B699-4BA0-A70F-45CAF9F1C4EB}" destId="{D161DC5C-FC17-4745-9D43-56B5DB6D8E7C}" srcOrd="0" destOrd="0" presId="urn:microsoft.com/office/officeart/2005/8/layout/hList1"/>
    <dgm:cxn modelId="{A8D67D43-B10E-46E0-91AA-5B856F1E06C6}" type="presOf" srcId="{D501952C-55E8-41A4-A9E5-BA3078A62A33}" destId="{DA278413-BA77-401C-B7CF-4C4E7A70F5DA}" srcOrd="0" destOrd="4" presId="urn:microsoft.com/office/officeart/2005/8/layout/hList1"/>
    <dgm:cxn modelId="{8F0E9343-0992-451D-9FD2-A668875798B8}" srcId="{64C9F5E5-2A00-4B87-ACAF-5F71B3EF708A}" destId="{54C24E0B-1495-4E7A-A6EB-E51AE2CF03EC}" srcOrd="1" destOrd="0" parTransId="{9D0C5F10-60A6-4387-9030-71A082EE7587}" sibTransId="{EACC13DE-D118-45B0-853C-A5693BED3EB1}"/>
    <dgm:cxn modelId="{36B5816B-88E2-4B80-8BB1-F65ABA3BBE13}" srcId="{2E6DD625-43A1-4F1A-84D4-D9CEA80038DE}" destId="{F85BF54B-E18E-4A6A-816A-4C80C0B0C3D1}" srcOrd="2" destOrd="0" parTransId="{6C596876-D480-403C-8CB6-04E716C7B9F5}" sibTransId="{68558635-6721-403E-91BB-4A4B43B5CAEE}"/>
    <dgm:cxn modelId="{40D1F36B-8194-48FB-889B-10F7BF490F36}" srcId="{54C24E0B-1495-4E7A-A6EB-E51AE2CF03EC}" destId="{D501952C-55E8-41A4-A9E5-BA3078A62A33}" srcOrd="4" destOrd="0" parTransId="{AB79679F-1A8E-44CD-818B-2E2C213F8C40}" sibTransId="{187C32BB-3AF5-4E14-AC93-5F126F839784}"/>
    <dgm:cxn modelId="{EA3DD050-4CE2-40E3-9C11-33747AD73FF4}" type="presOf" srcId="{6FB83D39-8AFE-4C7D-A155-3ED144916040}" destId="{DA278413-BA77-401C-B7CF-4C4E7A70F5DA}" srcOrd="0" destOrd="2" presId="urn:microsoft.com/office/officeart/2005/8/layout/hList1"/>
    <dgm:cxn modelId="{4CE52254-8E8A-406E-A22F-9BD22091C20B}" srcId="{54C24E0B-1495-4E7A-A6EB-E51AE2CF03EC}" destId="{97604984-8D4B-415D-A4DB-014C49651C87}" srcOrd="3" destOrd="0" parTransId="{8EA5DF4D-1A51-42D5-B351-DFA980151A34}" sibTransId="{FC37D4E3-12C4-498F-A439-F2D5BE0944D2}"/>
    <dgm:cxn modelId="{296E6156-09BC-4BD8-BAB2-09A5137595A2}" srcId="{54C24E0B-1495-4E7A-A6EB-E51AE2CF03EC}" destId="{6FB83D39-8AFE-4C7D-A155-3ED144916040}" srcOrd="2" destOrd="0" parTransId="{F41BF48B-C01B-4E53-9423-AA64EBF3BD99}" sibTransId="{ACB5D647-557F-4C68-84AF-A46A23075992}"/>
    <dgm:cxn modelId="{4B33E98F-2AE3-43E4-885B-B5778DB4DE9A}" type="presOf" srcId="{C0CA1E20-EA58-440E-A48B-4C2E7A057119}" destId="{DA278413-BA77-401C-B7CF-4C4E7A70F5DA}" srcOrd="0" destOrd="0" presId="urn:microsoft.com/office/officeart/2005/8/layout/hList1"/>
    <dgm:cxn modelId="{C9364399-4A6F-4F46-8269-D91EA254A3FB}" type="presOf" srcId="{F85BF54B-E18E-4A6A-816A-4C80C0B0C3D1}" destId="{D161DC5C-FC17-4745-9D43-56B5DB6D8E7C}" srcOrd="0" destOrd="2" presId="urn:microsoft.com/office/officeart/2005/8/layout/hList1"/>
    <dgm:cxn modelId="{C1361AA1-08D7-4CAD-915E-3E4260BAF681}" type="presOf" srcId="{D4F2AE75-F631-44C2-9A50-563D88898282}" destId="{DA278413-BA77-401C-B7CF-4C4E7A70F5DA}" srcOrd="0" destOrd="1" presId="urn:microsoft.com/office/officeart/2005/8/layout/hList1"/>
    <dgm:cxn modelId="{571D5FAD-0E7C-4775-BBA6-BEBC0EFA9A26}" srcId="{2E6DD625-43A1-4F1A-84D4-D9CEA80038DE}" destId="{DE805B77-B699-4BA0-A70F-45CAF9F1C4EB}" srcOrd="0" destOrd="0" parTransId="{8513115B-5A1B-425B-B625-47EB1225AD4E}" sibTransId="{5DBA9B73-76E4-453B-BBB8-9F42123A10AD}"/>
    <dgm:cxn modelId="{A23AECB5-EFD7-497B-BA5A-763BBE678555}" srcId="{2E6DD625-43A1-4F1A-84D4-D9CEA80038DE}" destId="{8A4BECF1-AC4D-4E8F-8937-F1459EFEEF3C}" srcOrd="3" destOrd="0" parTransId="{BA1C3A6D-26AC-46D2-9C60-0391EB9A6EED}" sibTransId="{1BF27F60-63A9-4EB5-BDA7-61F1829CB896}"/>
    <dgm:cxn modelId="{C30BFFC5-9207-4B16-AE9D-E30458EE9A2F}" type="presOf" srcId="{97604984-8D4B-415D-A4DB-014C49651C87}" destId="{DA278413-BA77-401C-B7CF-4C4E7A70F5DA}" srcOrd="0" destOrd="3" presId="urn:microsoft.com/office/officeart/2005/8/layout/hList1"/>
    <dgm:cxn modelId="{D1E745CE-482D-4264-97B7-F332E5431CAF}" srcId="{2E6DD625-43A1-4F1A-84D4-D9CEA80038DE}" destId="{E27D1B6E-787A-45D4-9ED5-42BBA57304ED}" srcOrd="1" destOrd="0" parTransId="{7A1951FE-7314-4EDA-A8C4-DD03CF01B595}" sibTransId="{8439FDFB-7391-4B42-93B4-FBE05E403817}"/>
    <dgm:cxn modelId="{F1979CD9-A7BB-4AB3-9BAE-18E7762E4B88}" type="presOf" srcId="{E27D1B6E-787A-45D4-9ED5-42BBA57304ED}" destId="{D161DC5C-FC17-4745-9D43-56B5DB6D8E7C}" srcOrd="0" destOrd="1" presId="urn:microsoft.com/office/officeart/2005/8/layout/hList1"/>
    <dgm:cxn modelId="{FA1344DC-C156-4E1C-A476-7C9AD39BD4D9}" type="presOf" srcId="{54C24E0B-1495-4E7A-A6EB-E51AE2CF03EC}" destId="{B9DB0B82-DFB1-4FC5-8459-971BEC880794}" srcOrd="0" destOrd="0" presId="urn:microsoft.com/office/officeart/2005/8/layout/hList1"/>
    <dgm:cxn modelId="{D7FC19E7-FEEC-4DA3-A2B9-82F046265A73}" srcId="{54C24E0B-1495-4E7A-A6EB-E51AE2CF03EC}" destId="{C0CA1E20-EA58-440E-A48B-4C2E7A057119}" srcOrd="0" destOrd="0" parTransId="{C386B9B7-181C-4CD2-928D-5D9BF85C3F0D}" sibTransId="{56358987-1D9D-4E4F-9FEC-1592037A78F7}"/>
    <dgm:cxn modelId="{B5E909F5-8FB7-4FF9-AE29-16AABEDAE448}" type="presOf" srcId="{2E6DD625-43A1-4F1A-84D4-D9CEA80038DE}" destId="{E74E7F40-6DAC-4B31-8040-374452406E7E}" srcOrd="0" destOrd="0" presId="urn:microsoft.com/office/officeart/2005/8/layout/hList1"/>
    <dgm:cxn modelId="{8531C6EE-4A7E-4AB6-8345-C4A398B27A87}" type="presParOf" srcId="{F4BB803D-46E0-4DBE-9181-378CA7AC91C4}" destId="{1C2CC459-9672-446F-BB34-C332C80B06C1}" srcOrd="0" destOrd="0" presId="urn:microsoft.com/office/officeart/2005/8/layout/hList1"/>
    <dgm:cxn modelId="{E0C9746E-52A5-4BF0-9FEB-2CD9590E6BA1}" type="presParOf" srcId="{1C2CC459-9672-446F-BB34-C332C80B06C1}" destId="{E74E7F40-6DAC-4B31-8040-374452406E7E}" srcOrd="0" destOrd="0" presId="urn:microsoft.com/office/officeart/2005/8/layout/hList1"/>
    <dgm:cxn modelId="{4E4000DB-35A0-4670-BAA8-13785CB91CCF}" type="presParOf" srcId="{1C2CC459-9672-446F-BB34-C332C80B06C1}" destId="{D161DC5C-FC17-4745-9D43-56B5DB6D8E7C}" srcOrd="1" destOrd="0" presId="urn:microsoft.com/office/officeart/2005/8/layout/hList1"/>
    <dgm:cxn modelId="{09BA3EEB-F57F-4E07-8A63-3728F85F0F56}" type="presParOf" srcId="{F4BB803D-46E0-4DBE-9181-378CA7AC91C4}" destId="{2AB487B0-386B-4E0E-90F5-5D6C3CF74894}" srcOrd="1" destOrd="0" presId="urn:microsoft.com/office/officeart/2005/8/layout/hList1"/>
    <dgm:cxn modelId="{4242A80C-01E4-4CE7-8E80-F94DC2D37E44}" type="presParOf" srcId="{F4BB803D-46E0-4DBE-9181-378CA7AC91C4}" destId="{385E5171-AE09-4A30-9698-BA46B2610EF8}" srcOrd="2" destOrd="0" presId="urn:microsoft.com/office/officeart/2005/8/layout/hList1"/>
    <dgm:cxn modelId="{68699A4F-BEAC-44A8-AC82-23E03B5B75E9}" type="presParOf" srcId="{385E5171-AE09-4A30-9698-BA46B2610EF8}" destId="{B9DB0B82-DFB1-4FC5-8459-971BEC880794}" srcOrd="0" destOrd="0" presId="urn:microsoft.com/office/officeart/2005/8/layout/hList1"/>
    <dgm:cxn modelId="{BCA3442B-6CD1-4F02-B9D7-2BD07E74D483}" type="presParOf" srcId="{385E5171-AE09-4A30-9698-BA46B2610EF8}" destId="{DA278413-BA77-401C-B7CF-4C4E7A70F5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56CCC2-C9CC-473B-95D7-E00892D42F95}"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D727E872-DC73-467F-8990-51D169620715}">
      <dgm:prSet phldrT="[Text]" custT="1"/>
      <dgm:spPr>
        <a:solidFill>
          <a:srgbClr val="FF0000"/>
        </a:solidFill>
      </dgm:spPr>
      <dgm:t>
        <a:bodyPr/>
        <a:lstStyle/>
        <a:p>
          <a:r>
            <a:rPr lang="en-US" sz="2000" b="1" dirty="0"/>
            <a:t>Likely Increased Risk</a:t>
          </a:r>
        </a:p>
      </dgm:t>
    </dgm:pt>
    <dgm:pt modelId="{0ACEA5D2-7F34-4FF9-AEF0-C9D470AE67A0}" type="parTrans" cxnId="{AF65A5B3-8674-40D3-87F8-C2581909DDF1}">
      <dgm:prSet/>
      <dgm:spPr/>
      <dgm:t>
        <a:bodyPr/>
        <a:lstStyle/>
        <a:p>
          <a:endParaRPr lang="en-US" sz="2000"/>
        </a:p>
      </dgm:t>
    </dgm:pt>
    <dgm:pt modelId="{FA567C15-A6E5-4955-AFB6-3B03E789B656}" type="sibTrans" cxnId="{AF65A5B3-8674-40D3-87F8-C2581909DDF1}">
      <dgm:prSet/>
      <dgm:spPr/>
      <dgm:t>
        <a:bodyPr/>
        <a:lstStyle/>
        <a:p>
          <a:endParaRPr lang="en-US" sz="2000"/>
        </a:p>
      </dgm:t>
    </dgm:pt>
    <dgm:pt modelId="{41B41EA4-B748-449E-9E06-F04338F7E7EC}">
      <dgm:prSet phldrT="[Text]" custT="1"/>
      <dgm:spPr>
        <a:solidFill>
          <a:schemeClr val="bg1">
            <a:lumMod val="95000"/>
            <a:alpha val="90000"/>
          </a:schemeClr>
        </a:solidFill>
      </dgm:spPr>
      <dgm:t>
        <a:bodyPr/>
        <a:lstStyle/>
        <a:p>
          <a:r>
            <a:rPr lang="en-US" sz="2000" b="1" dirty="0"/>
            <a:t>VTE </a:t>
          </a:r>
          <a:r>
            <a:rPr lang="en-US" sz="1600" dirty="0"/>
            <a:t>(less with transdermal)</a:t>
          </a:r>
        </a:p>
      </dgm:t>
    </dgm:pt>
    <dgm:pt modelId="{CF35456D-E74E-43E7-A42A-8D7D8EFAE760}" type="parTrans" cxnId="{F464EF0C-BA6D-4F01-89FE-E4CA1EE6B508}">
      <dgm:prSet/>
      <dgm:spPr/>
      <dgm:t>
        <a:bodyPr/>
        <a:lstStyle/>
        <a:p>
          <a:endParaRPr lang="en-US" sz="2000"/>
        </a:p>
      </dgm:t>
    </dgm:pt>
    <dgm:pt modelId="{868C18E4-1BDD-42DE-8FF7-4E8CB05C5239}" type="sibTrans" cxnId="{F464EF0C-BA6D-4F01-89FE-E4CA1EE6B508}">
      <dgm:prSet/>
      <dgm:spPr/>
      <dgm:t>
        <a:bodyPr/>
        <a:lstStyle/>
        <a:p>
          <a:endParaRPr lang="en-US" sz="2000"/>
        </a:p>
      </dgm:t>
    </dgm:pt>
    <dgm:pt modelId="{B3817202-FB64-42FD-82CC-B6D588907807}">
      <dgm:prSet phldrT="[Text]" custT="1"/>
      <dgm:spPr>
        <a:solidFill>
          <a:schemeClr val="accent2"/>
        </a:solidFill>
      </dgm:spPr>
      <dgm:t>
        <a:bodyPr/>
        <a:lstStyle/>
        <a:p>
          <a:r>
            <a:rPr lang="en-US" sz="2000" b="1" dirty="0"/>
            <a:t>Likely Increased Risk with Presence of Additional Risk Factors</a:t>
          </a:r>
        </a:p>
      </dgm:t>
    </dgm:pt>
    <dgm:pt modelId="{FC5EEBD4-FC7C-4CDB-A6ED-AC7ED7A8C0B8}" type="parTrans" cxnId="{5040CE3C-4334-4FD1-91C6-4D4235EA0DBB}">
      <dgm:prSet/>
      <dgm:spPr/>
      <dgm:t>
        <a:bodyPr/>
        <a:lstStyle/>
        <a:p>
          <a:endParaRPr lang="en-US" sz="2000"/>
        </a:p>
      </dgm:t>
    </dgm:pt>
    <dgm:pt modelId="{08EBB5AB-E7D9-4E41-83E8-6D7447383143}" type="sibTrans" cxnId="{5040CE3C-4334-4FD1-91C6-4D4235EA0DBB}">
      <dgm:prSet/>
      <dgm:spPr/>
      <dgm:t>
        <a:bodyPr/>
        <a:lstStyle/>
        <a:p>
          <a:endParaRPr lang="en-US" sz="2000"/>
        </a:p>
      </dgm:t>
    </dgm:pt>
    <dgm:pt modelId="{BB9FB8C9-1390-4276-B7DB-EA14CA736435}">
      <dgm:prSet phldrT="[Text]" custT="1"/>
      <dgm:spPr>
        <a:solidFill>
          <a:schemeClr val="bg1">
            <a:lumMod val="95000"/>
            <a:alpha val="90000"/>
          </a:schemeClr>
        </a:solidFill>
      </dgm:spPr>
      <dgm:t>
        <a:bodyPr/>
        <a:lstStyle/>
        <a:p>
          <a:r>
            <a:rPr lang="en-US" sz="2000" dirty="0"/>
            <a:t>Cardiovascular disease</a:t>
          </a:r>
        </a:p>
      </dgm:t>
    </dgm:pt>
    <dgm:pt modelId="{BADA07DE-E472-4DE0-8FF7-ABB999523E02}" type="parTrans" cxnId="{97AE7A7C-6B5C-4212-BFB8-060D55AE7719}">
      <dgm:prSet/>
      <dgm:spPr/>
      <dgm:t>
        <a:bodyPr/>
        <a:lstStyle/>
        <a:p>
          <a:endParaRPr lang="en-US" sz="2000"/>
        </a:p>
      </dgm:t>
    </dgm:pt>
    <dgm:pt modelId="{890CB9A3-CA2F-462E-A7BD-918063CA0D6F}" type="sibTrans" cxnId="{97AE7A7C-6B5C-4212-BFB8-060D55AE7719}">
      <dgm:prSet/>
      <dgm:spPr/>
      <dgm:t>
        <a:bodyPr/>
        <a:lstStyle/>
        <a:p>
          <a:endParaRPr lang="en-US" sz="2000"/>
        </a:p>
      </dgm:t>
    </dgm:pt>
    <dgm:pt modelId="{0618A5DA-7E0A-41E5-B7EA-9ECDFB2C77FF}">
      <dgm:prSet phldrT="[Text]" custT="1"/>
      <dgm:spPr>
        <a:solidFill>
          <a:srgbClr val="E7C163"/>
        </a:solidFill>
      </dgm:spPr>
      <dgm:t>
        <a:bodyPr/>
        <a:lstStyle/>
        <a:p>
          <a:r>
            <a:rPr lang="en-US" sz="2000" b="1" dirty="0"/>
            <a:t>Possible Increased Risk</a:t>
          </a:r>
        </a:p>
      </dgm:t>
    </dgm:pt>
    <dgm:pt modelId="{9B2AC77A-DE59-4FA7-B4E5-32209BB82D85}" type="parTrans" cxnId="{0BB7E252-2F34-417F-B455-610C475904F1}">
      <dgm:prSet/>
      <dgm:spPr/>
      <dgm:t>
        <a:bodyPr/>
        <a:lstStyle/>
        <a:p>
          <a:endParaRPr lang="en-US" sz="2000"/>
        </a:p>
      </dgm:t>
    </dgm:pt>
    <dgm:pt modelId="{57EB2C34-BD8F-409F-9782-3DAF83D6D165}" type="sibTrans" cxnId="{0BB7E252-2F34-417F-B455-610C475904F1}">
      <dgm:prSet/>
      <dgm:spPr/>
      <dgm:t>
        <a:bodyPr/>
        <a:lstStyle/>
        <a:p>
          <a:endParaRPr lang="en-US" sz="2000"/>
        </a:p>
      </dgm:t>
    </dgm:pt>
    <dgm:pt modelId="{410195DB-27E9-4B9E-BD8D-87D681217C4C}">
      <dgm:prSet phldrT="[Text]" custT="1"/>
      <dgm:spPr>
        <a:solidFill>
          <a:schemeClr val="bg1">
            <a:lumMod val="95000"/>
            <a:alpha val="90000"/>
          </a:schemeClr>
        </a:solidFill>
      </dgm:spPr>
      <dgm:t>
        <a:bodyPr/>
        <a:lstStyle/>
        <a:p>
          <a:r>
            <a:rPr lang="en-US" sz="2000" dirty="0"/>
            <a:t>Hypertension</a:t>
          </a:r>
        </a:p>
      </dgm:t>
    </dgm:pt>
    <dgm:pt modelId="{1ADD43BF-1E66-4A17-AC2A-0FBE6BB0D603}" type="parTrans" cxnId="{A4E667E7-1224-44BF-8DD1-4797B55BC5A4}">
      <dgm:prSet/>
      <dgm:spPr/>
      <dgm:t>
        <a:bodyPr/>
        <a:lstStyle/>
        <a:p>
          <a:endParaRPr lang="en-US" sz="2000"/>
        </a:p>
      </dgm:t>
    </dgm:pt>
    <dgm:pt modelId="{FA529055-F9B3-4B32-9A1F-DEB65CFA34B2}" type="sibTrans" cxnId="{A4E667E7-1224-44BF-8DD1-4797B55BC5A4}">
      <dgm:prSet/>
      <dgm:spPr/>
      <dgm:t>
        <a:bodyPr/>
        <a:lstStyle/>
        <a:p>
          <a:endParaRPr lang="en-US" sz="2000"/>
        </a:p>
      </dgm:t>
    </dgm:pt>
    <dgm:pt modelId="{20BE987E-D15F-4E4E-B032-8E147E037E7B}">
      <dgm:prSet phldrT="[Text]" custT="1"/>
      <dgm:spPr>
        <a:solidFill>
          <a:schemeClr val="bg1">
            <a:lumMod val="95000"/>
            <a:alpha val="90000"/>
          </a:schemeClr>
        </a:solidFill>
      </dgm:spPr>
      <dgm:t>
        <a:bodyPr/>
        <a:lstStyle/>
        <a:p>
          <a:r>
            <a:rPr lang="en-US" sz="2000" dirty="0"/>
            <a:t>Weight gain</a:t>
          </a:r>
        </a:p>
      </dgm:t>
    </dgm:pt>
    <dgm:pt modelId="{25E90626-1C6A-4CE9-8173-8E86EEDC640E}" type="parTrans" cxnId="{E7015E6E-4B28-4AC9-827F-625232691010}">
      <dgm:prSet/>
      <dgm:spPr/>
      <dgm:t>
        <a:bodyPr/>
        <a:lstStyle/>
        <a:p>
          <a:endParaRPr lang="en-US" sz="2000"/>
        </a:p>
      </dgm:t>
    </dgm:pt>
    <dgm:pt modelId="{C965FA4D-6901-49AA-ADDE-1D0B51F03D3E}" type="sibTrans" cxnId="{E7015E6E-4B28-4AC9-827F-625232691010}">
      <dgm:prSet/>
      <dgm:spPr/>
      <dgm:t>
        <a:bodyPr/>
        <a:lstStyle/>
        <a:p>
          <a:endParaRPr lang="en-US" sz="2000"/>
        </a:p>
      </dgm:t>
    </dgm:pt>
    <dgm:pt modelId="{21B39E5B-943A-4142-AE91-49F0813EFA9E}">
      <dgm:prSet phldrT="[Text]" custT="1"/>
      <dgm:spPr>
        <a:solidFill>
          <a:schemeClr val="bg1">
            <a:lumMod val="95000"/>
            <a:alpha val="90000"/>
          </a:schemeClr>
        </a:solidFill>
      </dgm:spPr>
      <dgm:t>
        <a:bodyPr/>
        <a:lstStyle/>
        <a:p>
          <a:r>
            <a:rPr lang="en-US" sz="2000" dirty="0"/>
            <a:t>Hypertriglyceridemia</a:t>
          </a:r>
        </a:p>
      </dgm:t>
    </dgm:pt>
    <dgm:pt modelId="{B0E3FD4A-269A-439E-B2B5-FFEC694E56BD}" type="parTrans" cxnId="{9F6DF412-5637-4104-8996-94B5DA773C94}">
      <dgm:prSet/>
      <dgm:spPr/>
      <dgm:t>
        <a:bodyPr/>
        <a:lstStyle/>
        <a:p>
          <a:endParaRPr lang="en-US" sz="2000"/>
        </a:p>
      </dgm:t>
    </dgm:pt>
    <dgm:pt modelId="{C51C0898-F3C1-4BFC-B7BE-A686487A32AF}" type="sibTrans" cxnId="{9F6DF412-5637-4104-8996-94B5DA773C94}">
      <dgm:prSet/>
      <dgm:spPr/>
      <dgm:t>
        <a:bodyPr/>
        <a:lstStyle/>
        <a:p>
          <a:endParaRPr lang="en-US" sz="2000"/>
        </a:p>
      </dgm:t>
    </dgm:pt>
    <dgm:pt modelId="{40BE8B13-A7A9-48F9-84D2-360C97D4162F}">
      <dgm:prSet phldrT="[Text]" custT="1"/>
      <dgm:spPr>
        <a:solidFill>
          <a:schemeClr val="bg1">
            <a:lumMod val="95000"/>
            <a:alpha val="90000"/>
          </a:schemeClr>
        </a:solidFill>
      </dgm:spPr>
      <dgm:t>
        <a:bodyPr/>
        <a:lstStyle/>
        <a:p>
          <a:r>
            <a:rPr lang="en-US" sz="2000" dirty="0"/>
            <a:t>Hyperkalemia</a:t>
          </a:r>
        </a:p>
      </dgm:t>
    </dgm:pt>
    <dgm:pt modelId="{5B6BB36F-5D46-4DAC-92F0-0C3230E3592F}" type="parTrans" cxnId="{FDE58086-6CCB-4CC5-A4AD-81FB07717FD1}">
      <dgm:prSet/>
      <dgm:spPr/>
      <dgm:t>
        <a:bodyPr/>
        <a:lstStyle/>
        <a:p>
          <a:endParaRPr lang="en-US"/>
        </a:p>
      </dgm:t>
    </dgm:pt>
    <dgm:pt modelId="{E90096BC-3BBD-4E9E-8C37-1F731492B102}" type="sibTrans" cxnId="{FDE58086-6CCB-4CC5-A4AD-81FB07717FD1}">
      <dgm:prSet/>
      <dgm:spPr/>
      <dgm:t>
        <a:bodyPr/>
        <a:lstStyle/>
        <a:p>
          <a:endParaRPr lang="en-US"/>
        </a:p>
      </dgm:t>
    </dgm:pt>
    <dgm:pt modelId="{DC3CEA1E-D5B0-42DD-BCA6-5CE129C0FD9E}">
      <dgm:prSet phldrT="[Text]" custT="1"/>
      <dgm:spPr>
        <a:solidFill>
          <a:schemeClr val="bg1">
            <a:lumMod val="95000"/>
            <a:alpha val="90000"/>
          </a:schemeClr>
        </a:solidFill>
      </dgm:spPr>
      <dgm:t>
        <a:bodyPr/>
        <a:lstStyle/>
        <a:p>
          <a:r>
            <a:rPr lang="en-US" sz="2000" dirty="0"/>
            <a:t>Cerebrovascular disease</a:t>
          </a:r>
        </a:p>
      </dgm:t>
    </dgm:pt>
    <dgm:pt modelId="{A472E642-DC23-4938-8484-6F280CB7D62B}" type="parTrans" cxnId="{A268EAD6-343E-402C-9340-56FFF8894302}">
      <dgm:prSet/>
      <dgm:spPr/>
      <dgm:t>
        <a:bodyPr/>
        <a:lstStyle/>
        <a:p>
          <a:endParaRPr lang="en-US"/>
        </a:p>
      </dgm:t>
    </dgm:pt>
    <dgm:pt modelId="{816B4386-8639-4DEF-8EF7-71944ADB932B}" type="sibTrans" cxnId="{A268EAD6-343E-402C-9340-56FFF8894302}">
      <dgm:prSet/>
      <dgm:spPr/>
      <dgm:t>
        <a:bodyPr/>
        <a:lstStyle/>
        <a:p>
          <a:endParaRPr lang="en-US"/>
        </a:p>
      </dgm:t>
    </dgm:pt>
    <dgm:pt modelId="{82265DB6-1FCD-4934-9D84-86E96C6132DD}">
      <dgm:prSet phldrT="[Text]" custT="1"/>
      <dgm:spPr>
        <a:solidFill>
          <a:schemeClr val="bg1">
            <a:lumMod val="95000"/>
            <a:alpha val="90000"/>
          </a:schemeClr>
        </a:solidFill>
      </dgm:spPr>
      <dgm:t>
        <a:bodyPr/>
        <a:lstStyle/>
        <a:p>
          <a:r>
            <a:rPr lang="en-US" sz="2000" dirty="0"/>
            <a:t>Gall stones</a:t>
          </a:r>
        </a:p>
      </dgm:t>
    </dgm:pt>
    <dgm:pt modelId="{6230661C-9D51-449F-8C77-1FBFA90CE085}" type="parTrans" cxnId="{2C0B86A0-DFE9-46A2-B000-4F61F51780FF}">
      <dgm:prSet/>
      <dgm:spPr/>
      <dgm:t>
        <a:bodyPr/>
        <a:lstStyle/>
        <a:p>
          <a:endParaRPr lang="en-US"/>
        </a:p>
      </dgm:t>
    </dgm:pt>
    <dgm:pt modelId="{88FFFE10-D1E3-4016-B7C8-7256789FCA36}" type="sibTrans" cxnId="{2C0B86A0-DFE9-46A2-B000-4F61F51780FF}">
      <dgm:prSet/>
      <dgm:spPr/>
      <dgm:t>
        <a:bodyPr/>
        <a:lstStyle/>
        <a:p>
          <a:endParaRPr lang="en-US"/>
        </a:p>
      </dgm:t>
    </dgm:pt>
    <dgm:pt modelId="{879C0192-C14D-4CB9-A25B-BCA0ADDDA9B8}">
      <dgm:prSet phldrT="[Text]" custT="1"/>
      <dgm:spPr>
        <a:solidFill>
          <a:schemeClr val="bg1">
            <a:lumMod val="95000"/>
            <a:alpha val="90000"/>
          </a:schemeClr>
        </a:solidFill>
      </dgm:spPr>
      <dgm:t>
        <a:bodyPr/>
        <a:lstStyle/>
        <a:p>
          <a:endParaRPr lang="en-US" sz="2000" dirty="0"/>
        </a:p>
      </dgm:t>
    </dgm:pt>
    <dgm:pt modelId="{0BBBE09E-6621-4631-B6EB-BD14BCF38998}" type="parTrans" cxnId="{C4511CA8-DEF5-49AF-9734-ED96316C13C3}">
      <dgm:prSet/>
      <dgm:spPr/>
      <dgm:t>
        <a:bodyPr/>
        <a:lstStyle/>
        <a:p>
          <a:endParaRPr lang="en-US"/>
        </a:p>
      </dgm:t>
    </dgm:pt>
    <dgm:pt modelId="{B71EA801-A050-4FF7-8495-16DD1969BA42}" type="sibTrans" cxnId="{C4511CA8-DEF5-49AF-9734-ED96316C13C3}">
      <dgm:prSet/>
      <dgm:spPr/>
      <dgm:t>
        <a:bodyPr/>
        <a:lstStyle/>
        <a:p>
          <a:endParaRPr lang="en-US"/>
        </a:p>
      </dgm:t>
    </dgm:pt>
    <dgm:pt modelId="{00E14375-354E-456E-A697-D85EA3FB790A}">
      <dgm:prSet phldrT="[Text]" custT="1"/>
      <dgm:spPr>
        <a:solidFill>
          <a:schemeClr val="bg1">
            <a:lumMod val="95000"/>
            <a:alpha val="90000"/>
          </a:schemeClr>
        </a:solidFill>
      </dgm:spPr>
      <dgm:t>
        <a:bodyPr/>
        <a:lstStyle/>
        <a:p>
          <a:r>
            <a:rPr lang="en-US" sz="2000" dirty="0"/>
            <a:t>Polyuria/dehydration</a:t>
          </a:r>
        </a:p>
      </dgm:t>
    </dgm:pt>
    <dgm:pt modelId="{4A9FAE06-D796-4DA9-8BEF-D26B935A078C}" type="parTrans" cxnId="{FDF416A2-676B-4E43-9F12-F292E4977CF3}">
      <dgm:prSet/>
      <dgm:spPr/>
      <dgm:t>
        <a:bodyPr/>
        <a:lstStyle/>
        <a:p>
          <a:endParaRPr lang="en-US"/>
        </a:p>
      </dgm:t>
    </dgm:pt>
    <dgm:pt modelId="{E3A28B8F-3492-4621-BEC6-554F1E456023}" type="sibTrans" cxnId="{FDF416A2-676B-4E43-9F12-F292E4977CF3}">
      <dgm:prSet/>
      <dgm:spPr/>
      <dgm:t>
        <a:bodyPr/>
        <a:lstStyle/>
        <a:p>
          <a:endParaRPr lang="en-US"/>
        </a:p>
      </dgm:t>
    </dgm:pt>
    <dgm:pt modelId="{849F67C8-0560-4773-A621-676A374EA60E}">
      <dgm:prSet phldrT="[Text]" custT="1"/>
      <dgm:spPr>
        <a:solidFill>
          <a:schemeClr val="bg1">
            <a:lumMod val="95000"/>
            <a:alpha val="90000"/>
          </a:schemeClr>
        </a:solidFill>
      </dgm:spPr>
      <dgm:t>
        <a:bodyPr/>
        <a:lstStyle/>
        <a:p>
          <a:r>
            <a:rPr lang="en-US" sz="2000" dirty="0"/>
            <a:t>Erectile dysfunction</a:t>
          </a:r>
        </a:p>
      </dgm:t>
    </dgm:pt>
    <dgm:pt modelId="{4CDBE125-DDC8-4194-866C-1064E5DD6154}" type="parTrans" cxnId="{D14B8424-C9CB-40C6-A96F-DB806FBC3384}">
      <dgm:prSet/>
      <dgm:spPr/>
      <dgm:t>
        <a:bodyPr/>
        <a:lstStyle/>
        <a:p>
          <a:endParaRPr lang="en-US"/>
        </a:p>
      </dgm:t>
    </dgm:pt>
    <dgm:pt modelId="{780F5820-1F84-4CFC-A881-ED1C2E82D40B}" type="sibTrans" cxnId="{D14B8424-C9CB-40C6-A96F-DB806FBC3384}">
      <dgm:prSet/>
      <dgm:spPr/>
      <dgm:t>
        <a:bodyPr/>
        <a:lstStyle/>
        <a:p>
          <a:endParaRPr lang="en-US"/>
        </a:p>
      </dgm:t>
    </dgm:pt>
    <dgm:pt modelId="{403A4CE7-9B17-4EF5-9A58-D1CD9877F9C5}">
      <dgm:prSet phldrT="[Text]" custT="1"/>
      <dgm:spPr>
        <a:solidFill>
          <a:schemeClr val="bg1">
            <a:lumMod val="95000"/>
            <a:alpha val="90000"/>
          </a:schemeClr>
        </a:solidFill>
      </dgm:spPr>
      <dgm:t>
        <a:bodyPr/>
        <a:lstStyle/>
        <a:p>
          <a:r>
            <a:rPr lang="en-US" sz="2000" b="1" dirty="0"/>
            <a:t>Infertility</a:t>
          </a:r>
        </a:p>
      </dgm:t>
    </dgm:pt>
    <dgm:pt modelId="{6D906C4A-0DFB-48A0-9555-B5580464E69C}" type="parTrans" cxnId="{6958037D-94CB-4DEA-9030-C9F938307D38}">
      <dgm:prSet/>
      <dgm:spPr/>
      <dgm:t>
        <a:bodyPr/>
        <a:lstStyle/>
        <a:p>
          <a:endParaRPr lang="en-US"/>
        </a:p>
      </dgm:t>
    </dgm:pt>
    <dgm:pt modelId="{493A1280-3BCB-4F11-811C-948CB9D1FF5C}" type="sibTrans" cxnId="{6958037D-94CB-4DEA-9030-C9F938307D38}">
      <dgm:prSet/>
      <dgm:spPr/>
      <dgm:t>
        <a:bodyPr/>
        <a:lstStyle/>
        <a:p>
          <a:endParaRPr lang="en-US"/>
        </a:p>
      </dgm:t>
    </dgm:pt>
    <dgm:pt modelId="{82A7944F-D0ED-4DC5-83A7-A63DAC987E40}" type="pres">
      <dgm:prSet presAssocID="{6756CCC2-C9CC-473B-95D7-E00892D42F95}" presName="Name0" presStyleCnt="0">
        <dgm:presLayoutVars>
          <dgm:dir/>
          <dgm:animLvl val="lvl"/>
          <dgm:resizeHandles val="exact"/>
        </dgm:presLayoutVars>
      </dgm:prSet>
      <dgm:spPr/>
    </dgm:pt>
    <dgm:pt modelId="{91EAC25E-D7BD-4445-81C9-A3EABFD2DFC8}" type="pres">
      <dgm:prSet presAssocID="{D727E872-DC73-467F-8990-51D169620715}" presName="composite" presStyleCnt="0"/>
      <dgm:spPr/>
    </dgm:pt>
    <dgm:pt modelId="{29A46D73-5B51-46CB-A428-6099F48538F7}" type="pres">
      <dgm:prSet presAssocID="{D727E872-DC73-467F-8990-51D169620715}" presName="parTx" presStyleLbl="alignNode1" presStyleIdx="0" presStyleCnt="3">
        <dgm:presLayoutVars>
          <dgm:chMax val="0"/>
          <dgm:chPref val="0"/>
          <dgm:bulletEnabled val="1"/>
        </dgm:presLayoutVars>
      </dgm:prSet>
      <dgm:spPr/>
    </dgm:pt>
    <dgm:pt modelId="{1FABBE55-A29A-475B-98BD-C4DEF8948C49}" type="pres">
      <dgm:prSet presAssocID="{D727E872-DC73-467F-8990-51D169620715}" presName="desTx" presStyleLbl="alignAccFollowNode1" presStyleIdx="0" presStyleCnt="3">
        <dgm:presLayoutVars>
          <dgm:bulletEnabled val="1"/>
        </dgm:presLayoutVars>
      </dgm:prSet>
      <dgm:spPr/>
    </dgm:pt>
    <dgm:pt modelId="{1318A2C7-327E-49FA-B510-CCC52EBE7703}" type="pres">
      <dgm:prSet presAssocID="{FA567C15-A6E5-4955-AFB6-3B03E789B656}" presName="space" presStyleCnt="0"/>
      <dgm:spPr/>
    </dgm:pt>
    <dgm:pt modelId="{4B33E1F2-D27D-4E92-A27C-57BD2DB148A7}" type="pres">
      <dgm:prSet presAssocID="{B3817202-FB64-42FD-82CC-B6D588907807}" presName="composite" presStyleCnt="0"/>
      <dgm:spPr/>
    </dgm:pt>
    <dgm:pt modelId="{1026FE78-4C6B-4648-9A9E-50AE3A29FDFE}" type="pres">
      <dgm:prSet presAssocID="{B3817202-FB64-42FD-82CC-B6D588907807}" presName="parTx" presStyleLbl="alignNode1" presStyleIdx="1" presStyleCnt="3">
        <dgm:presLayoutVars>
          <dgm:chMax val="0"/>
          <dgm:chPref val="0"/>
          <dgm:bulletEnabled val="1"/>
        </dgm:presLayoutVars>
      </dgm:prSet>
      <dgm:spPr/>
    </dgm:pt>
    <dgm:pt modelId="{CF4AEDC6-BD07-4DE3-B936-16A8C49800B7}" type="pres">
      <dgm:prSet presAssocID="{B3817202-FB64-42FD-82CC-B6D588907807}" presName="desTx" presStyleLbl="alignAccFollowNode1" presStyleIdx="1" presStyleCnt="3">
        <dgm:presLayoutVars>
          <dgm:bulletEnabled val="1"/>
        </dgm:presLayoutVars>
      </dgm:prSet>
      <dgm:spPr/>
    </dgm:pt>
    <dgm:pt modelId="{63F3D176-388F-4DEA-86C9-49A14C89837F}" type="pres">
      <dgm:prSet presAssocID="{08EBB5AB-E7D9-4E41-83E8-6D7447383143}" presName="space" presStyleCnt="0"/>
      <dgm:spPr/>
    </dgm:pt>
    <dgm:pt modelId="{F7665B4E-25D1-461A-9EB4-B7BD8E12ED22}" type="pres">
      <dgm:prSet presAssocID="{0618A5DA-7E0A-41E5-B7EA-9ECDFB2C77FF}" presName="composite" presStyleCnt="0"/>
      <dgm:spPr/>
    </dgm:pt>
    <dgm:pt modelId="{C2CB4DDD-C4CD-4980-94E3-14A52DD73127}" type="pres">
      <dgm:prSet presAssocID="{0618A5DA-7E0A-41E5-B7EA-9ECDFB2C77FF}" presName="parTx" presStyleLbl="alignNode1" presStyleIdx="2" presStyleCnt="3" custLinFactNeighborX="103" custLinFactNeighborY="1806">
        <dgm:presLayoutVars>
          <dgm:chMax val="0"/>
          <dgm:chPref val="0"/>
          <dgm:bulletEnabled val="1"/>
        </dgm:presLayoutVars>
      </dgm:prSet>
      <dgm:spPr/>
    </dgm:pt>
    <dgm:pt modelId="{09A17CDF-A3EE-4991-9769-3E72197A69F2}" type="pres">
      <dgm:prSet presAssocID="{0618A5DA-7E0A-41E5-B7EA-9ECDFB2C77FF}" presName="desTx" presStyleLbl="alignAccFollowNode1" presStyleIdx="2" presStyleCnt="3">
        <dgm:presLayoutVars>
          <dgm:bulletEnabled val="1"/>
        </dgm:presLayoutVars>
      </dgm:prSet>
      <dgm:spPr/>
    </dgm:pt>
  </dgm:ptLst>
  <dgm:cxnLst>
    <dgm:cxn modelId="{E368B809-614D-4D2B-9AC0-5576DECF9141}" type="presOf" srcId="{D727E872-DC73-467F-8990-51D169620715}" destId="{29A46D73-5B51-46CB-A428-6099F48538F7}" srcOrd="0" destOrd="0" presId="urn:microsoft.com/office/officeart/2005/8/layout/hList1"/>
    <dgm:cxn modelId="{D19CB50B-51AB-45E9-B79B-51763F1FD37E}" type="presOf" srcId="{879C0192-C14D-4CB9-A25B-BCA0ADDDA9B8}" destId="{CF4AEDC6-BD07-4DE3-B936-16A8C49800B7}" srcOrd="0" destOrd="4" presId="urn:microsoft.com/office/officeart/2005/8/layout/hList1"/>
    <dgm:cxn modelId="{F464EF0C-BA6D-4F01-89FE-E4CA1EE6B508}" srcId="{D727E872-DC73-467F-8990-51D169620715}" destId="{41B41EA4-B748-449E-9E06-F04338F7E7EC}" srcOrd="0" destOrd="0" parTransId="{CF35456D-E74E-43E7-A42A-8D7D8EFAE760}" sibTransId="{868C18E4-1BDD-42DE-8FF7-4E8CB05C5239}"/>
    <dgm:cxn modelId="{9F6DF412-5637-4104-8996-94B5DA773C94}" srcId="{D727E872-DC73-467F-8990-51D169620715}" destId="{21B39E5B-943A-4142-AE91-49F0813EFA9E}" srcOrd="4" destOrd="0" parTransId="{B0E3FD4A-269A-439E-B2B5-FFEC694E56BD}" sibTransId="{C51C0898-F3C1-4BFC-B7BE-A686487A32AF}"/>
    <dgm:cxn modelId="{E0A34A16-56AB-4D76-8E1C-B6AE082ABDCD}" type="presOf" srcId="{BB9FB8C9-1390-4276-B7DB-EA14CA736435}" destId="{CF4AEDC6-BD07-4DE3-B936-16A8C49800B7}" srcOrd="0" destOrd="0" presId="urn:microsoft.com/office/officeart/2005/8/layout/hList1"/>
    <dgm:cxn modelId="{2ADE5E17-BB47-45DA-AED1-F6910B687623}" type="presOf" srcId="{40BE8B13-A7A9-48F9-84D2-360C97D4162F}" destId="{1FABBE55-A29A-475B-98BD-C4DEF8948C49}" srcOrd="0" destOrd="3" presId="urn:microsoft.com/office/officeart/2005/8/layout/hList1"/>
    <dgm:cxn modelId="{2613DA1C-0BCF-43CC-A721-86D7CE18A228}" type="presOf" srcId="{DC3CEA1E-D5B0-42DD-BCA6-5CE129C0FD9E}" destId="{CF4AEDC6-BD07-4DE3-B936-16A8C49800B7}" srcOrd="0" destOrd="1" presId="urn:microsoft.com/office/officeart/2005/8/layout/hList1"/>
    <dgm:cxn modelId="{D14B8424-C9CB-40C6-A96F-DB806FBC3384}" srcId="{0618A5DA-7E0A-41E5-B7EA-9ECDFB2C77FF}" destId="{849F67C8-0560-4773-A621-676A374EA60E}" srcOrd="1" destOrd="0" parTransId="{4CDBE125-DDC8-4194-866C-1064E5DD6154}" sibTransId="{780F5820-1F84-4CFC-A881-ED1C2E82D40B}"/>
    <dgm:cxn modelId="{5040CE3C-4334-4FD1-91C6-4D4235EA0DBB}" srcId="{6756CCC2-C9CC-473B-95D7-E00892D42F95}" destId="{B3817202-FB64-42FD-82CC-B6D588907807}" srcOrd="1" destOrd="0" parTransId="{FC5EEBD4-FC7C-4CDB-A6ED-AC7ED7A8C0B8}" sibTransId="{08EBB5AB-E7D9-4E41-83E8-6D7447383143}"/>
    <dgm:cxn modelId="{E7015E6E-4B28-4AC9-827F-625232691010}" srcId="{D727E872-DC73-467F-8990-51D169620715}" destId="{20BE987E-D15F-4E4E-B032-8E147E037E7B}" srcOrd="2" destOrd="0" parTransId="{25E90626-1C6A-4CE9-8173-8E86EEDC640E}" sibTransId="{C965FA4D-6901-49AA-ADDE-1D0B51F03D3E}"/>
    <dgm:cxn modelId="{0BB7E252-2F34-417F-B455-610C475904F1}" srcId="{6756CCC2-C9CC-473B-95D7-E00892D42F95}" destId="{0618A5DA-7E0A-41E5-B7EA-9ECDFB2C77FF}" srcOrd="2" destOrd="0" parTransId="{9B2AC77A-DE59-4FA7-B4E5-32209BB82D85}" sibTransId="{57EB2C34-BD8F-409F-9782-3DAF83D6D165}"/>
    <dgm:cxn modelId="{7A464357-E848-4F5C-BCB2-757DE5775057}" type="presOf" srcId="{B3817202-FB64-42FD-82CC-B6D588907807}" destId="{1026FE78-4C6B-4648-9A9E-50AE3A29FDFE}" srcOrd="0" destOrd="0" presId="urn:microsoft.com/office/officeart/2005/8/layout/hList1"/>
    <dgm:cxn modelId="{97AE7A7C-6B5C-4212-BFB8-060D55AE7719}" srcId="{B3817202-FB64-42FD-82CC-B6D588907807}" destId="{BB9FB8C9-1390-4276-B7DB-EA14CA736435}" srcOrd="0" destOrd="0" parTransId="{BADA07DE-E472-4DE0-8FF7-ABB999523E02}" sibTransId="{890CB9A3-CA2F-462E-A7BD-918063CA0D6F}"/>
    <dgm:cxn modelId="{6958037D-94CB-4DEA-9030-C9F938307D38}" srcId="{D727E872-DC73-467F-8990-51D169620715}" destId="{403A4CE7-9B17-4EF5-9A58-D1CD9877F9C5}" srcOrd="1" destOrd="0" parTransId="{6D906C4A-0DFB-48A0-9555-B5580464E69C}" sibTransId="{493A1280-3BCB-4F11-811C-948CB9D1FF5C}"/>
    <dgm:cxn modelId="{FDE58086-6CCB-4CC5-A4AD-81FB07717FD1}" srcId="{D727E872-DC73-467F-8990-51D169620715}" destId="{40BE8B13-A7A9-48F9-84D2-360C97D4162F}" srcOrd="3" destOrd="0" parTransId="{5B6BB36F-5D46-4DAC-92F0-0C3230E3592F}" sibTransId="{E90096BC-3BBD-4E9E-8C37-1F731492B102}"/>
    <dgm:cxn modelId="{B7FCB189-3B54-4156-8A8D-60B30728BD58}" type="presOf" srcId="{849F67C8-0560-4773-A621-676A374EA60E}" destId="{09A17CDF-A3EE-4991-9769-3E72197A69F2}" srcOrd="0" destOrd="1" presId="urn:microsoft.com/office/officeart/2005/8/layout/hList1"/>
    <dgm:cxn modelId="{9D5AB08D-2438-48FA-A8AB-8B2222527E95}" type="presOf" srcId="{41B41EA4-B748-449E-9E06-F04338F7E7EC}" destId="{1FABBE55-A29A-475B-98BD-C4DEF8948C49}" srcOrd="0" destOrd="0" presId="urn:microsoft.com/office/officeart/2005/8/layout/hList1"/>
    <dgm:cxn modelId="{79530E90-7459-48AD-B139-AFF610749347}" type="presOf" srcId="{0618A5DA-7E0A-41E5-B7EA-9ECDFB2C77FF}" destId="{C2CB4DDD-C4CD-4980-94E3-14A52DD73127}" srcOrd="0" destOrd="0" presId="urn:microsoft.com/office/officeart/2005/8/layout/hList1"/>
    <dgm:cxn modelId="{10EF6290-54E6-4FE3-9CA1-B5925A22E604}" type="presOf" srcId="{20BE987E-D15F-4E4E-B032-8E147E037E7B}" destId="{1FABBE55-A29A-475B-98BD-C4DEF8948C49}" srcOrd="0" destOrd="2" presId="urn:microsoft.com/office/officeart/2005/8/layout/hList1"/>
    <dgm:cxn modelId="{2C0B86A0-DFE9-46A2-B000-4F61F51780FF}" srcId="{B3817202-FB64-42FD-82CC-B6D588907807}" destId="{82265DB6-1FCD-4934-9D84-86E96C6132DD}" srcOrd="2" destOrd="0" parTransId="{6230661C-9D51-449F-8C77-1FBFA90CE085}" sibTransId="{88FFFE10-D1E3-4016-B7C8-7256789FCA36}"/>
    <dgm:cxn modelId="{FDF416A2-676B-4E43-9F12-F292E4977CF3}" srcId="{B3817202-FB64-42FD-82CC-B6D588907807}" destId="{00E14375-354E-456E-A697-D85EA3FB790A}" srcOrd="3" destOrd="0" parTransId="{4A9FAE06-D796-4DA9-8BEF-D26B935A078C}" sibTransId="{E3A28B8F-3492-4621-BEC6-554F1E456023}"/>
    <dgm:cxn modelId="{516FC7A7-C96E-4C07-8377-E27047C3B06A}" type="presOf" srcId="{6756CCC2-C9CC-473B-95D7-E00892D42F95}" destId="{82A7944F-D0ED-4DC5-83A7-A63DAC987E40}" srcOrd="0" destOrd="0" presId="urn:microsoft.com/office/officeart/2005/8/layout/hList1"/>
    <dgm:cxn modelId="{C4511CA8-DEF5-49AF-9734-ED96316C13C3}" srcId="{B3817202-FB64-42FD-82CC-B6D588907807}" destId="{879C0192-C14D-4CB9-A25B-BCA0ADDDA9B8}" srcOrd="4" destOrd="0" parTransId="{0BBBE09E-6621-4631-B6EB-BD14BCF38998}" sibTransId="{B71EA801-A050-4FF7-8495-16DD1969BA42}"/>
    <dgm:cxn modelId="{AF65A5B3-8674-40D3-87F8-C2581909DDF1}" srcId="{6756CCC2-C9CC-473B-95D7-E00892D42F95}" destId="{D727E872-DC73-467F-8990-51D169620715}" srcOrd="0" destOrd="0" parTransId="{0ACEA5D2-7F34-4FF9-AEF0-C9D470AE67A0}" sibTransId="{FA567C15-A6E5-4955-AFB6-3B03E789B656}"/>
    <dgm:cxn modelId="{DBAE9ECD-E777-4DC7-90DA-8BC699061827}" type="presOf" srcId="{403A4CE7-9B17-4EF5-9A58-D1CD9877F9C5}" destId="{1FABBE55-A29A-475B-98BD-C4DEF8948C49}" srcOrd="0" destOrd="1" presId="urn:microsoft.com/office/officeart/2005/8/layout/hList1"/>
    <dgm:cxn modelId="{A268EAD6-343E-402C-9340-56FFF8894302}" srcId="{B3817202-FB64-42FD-82CC-B6D588907807}" destId="{DC3CEA1E-D5B0-42DD-BCA6-5CE129C0FD9E}" srcOrd="1" destOrd="0" parTransId="{A472E642-DC23-4938-8484-6F280CB7D62B}" sibTransId="{816B4386-8639-4DEF-8EF7-71944ADB932B}"/>
    <dgm:cxn modelId="{48DBC8DE-502E-4BC0-BF0D-4942F7B559B3}" type="presOf" srcId="{00E14375-354E-456E-A697-D85EA3FB790A}" destId="{CF4AEDC6-BD07-4DE3-B936-16A8C49800B7}" srcOrd="0" destOrd="3" presId="urn:microsoft.com/office/officeart/2005/8/layout/hList1"/>
    <dgm:cxn modelId="{178256E6-FA8C-4D27-919C-A112CCDFD70B}" type="presOf" srcId="{82265DB6-1FCD-4934-9D84-86E96C6132DD}" destId="{CF4AEDC6-BD07-4DE3-B936-16A8C49800B7}" srcOrd="0" destOrd="2" presId="urn:microsoft.com/office/officeart/2005/8/layout/hList1"/>
    <dgm:cxn modelId="{A4E667E7-1224-44BF-8DD1-4797B55BC5A4}" srcId="{0618A5DA-7E0A-41E5-B7EA-9ECDFB2C77FF}" destId="{410195DB-27E9-4B9E-BD8D-87D681217C4C}" srcOrd="0" destOrd="0" parTransId="{1ADD43BF-1E66-4A17-AC2A-0FBE6BB0D603}" sibTransId="{FA529055-F9B3-4B32-9A1F-DEB65CFA34B2}"/>
    <dgm:cxn modelId="{D9955CE9-4380-428B-A354-6689425D7534}" type="presOf" srcId="{410195DB-27E9-4B9E-BD8D-87D681217C4C}" destId="{09A17CDF-A3EE-4991-9769-3E72197A69F2}" srcOrd="0" destOrd="0" presId="urn:microsoft.com/office/officeart/2005/8/layout/hList1"/>
    <dgm:cxn modelId="{93539FEB-53E8-4327-9970-E8D5262B7775}" type="presOf" srcId="{21B39E5B-943A-4142-AE91-49F0813EFA9E}" destId="{1FABBE55-A29A-475B-98BD-C4DEF8948C49}" srcOrd="0" destOrd="4" presId="urn:microsoft.com/office/officeart/2005/8/layout/hList1"/>
    <dgm:cxn modelId="{07FA9045-1607-49F6-9E18-E59E42D83E93}" type="presParOf" srcId="{82A7944F-D0ED-4DC5-83A7-A63DAC987E40}" destId="{91EAC25E-D7BD-4445-81C9-A3EABFD2DFC8}" srcOrd="0" destOrd="0" presId="urn:microsoft.com/office/officeart/2005/8/layout/hList1"/>
    <dgm:cxn modelId="{1C092CF8-CFC7-469D-8B9C-968AC7EF36E5}" type="presParOf" srcId="{91EAC25E-D7BD-4445-81C9-A3EABFD2DFC8}" destId="{29A46D73-5B51-46CB-A428-6099F48538F7}" srcOrd="0" destOrd="0" presId="urn:microsoft.com/office/officeart/2005/8/layout/hList1"/>
    <dgm:cxn modelId="{1413EDE8-1840-4B1D-AAB7-230738DED878}" type="presParOf" srcId="{91EAC25E-D7BD-4445-81C9-A3EABFD2DFC8}" destId="{1FABBE55-A29A-475B-98BD-C4DEF8948C49}" srcOrd="1" destOrd="0" presId="urn:microsoft.com/office/officeart/2005/8/layout/hList1"/>
    <dgm:cxn modelId="{B5EDDCE3-C715-426D-BF94-E34DD047E58C}" type="presParOf" srcId="{82A7944F-D0ED-4DC5-83A7-A63DAC987E40}" destId="{1318A2C7-327E-49FA-B510-CCC52EBE7703}" srcOrd="1" destOrd="0" presId="urn:microsoft.com/office/officeart/2005/8/layout/hList1"/>
    <dgm:cxn modelId="{F0EC3C10-370B-4084-ADD2-65370CF470E9}" type="presParOf" srcId="{82A7944F-D0ED-4DC5-83A7-A63DAC987E40}" destId="{4B33E1F2-D27D-4E92-A27C-57BD2DB148A7}" srcOrd="2" destOrd="0" presId="urn:microsoft.com/office/officeart/2005/8/layout/hList1"/>
    <dgm:cxn modelId="{A59C4F6A-131B-41B5-81A2-EF1F2EEA75DA}" type="presParOf" srcId="{4B33E1F2-D27D-4E92-A27C-57BD2DB148A7}" destId="{1026FE78-4C6B-4648-9A9E-50AE3A29FDFE}" srcOrd="0" destOrd="0" presId="urn:microsoft.com/office/officeart/2005/8/layout/hList1"/>
    <dgm:cxn modelId="{44B233F4-19F8-401D-9756-76A4686462B7}" type="presParOf" srcId="{4B33E1F2-D27D-4E92-A27C-57BD2DB148A7}" destId="{CF4AEDC6-BD07-4DE3-B936-16A8C49800B7}" srcOrd="1" destOrd="0" presId="urn:microsoft.com/office/officeart/2005/8/layout/hList1"/>
    <dgm:cxn modelId="{B3FE2201-60FE-42BC-9563-613DDDD0870C}" type="presParOf" srcId="{82A7944F-D0ED-4DC5-83A7-A63DAC987E40}" destId="{63F3D176-388F-4DEA-86C9-49A14C89837F}" srcOrd="3" destOrd="0" presId="urn:microsoft.com/office/officeart/2005/8/layout/hList1"/>
    <dgm:cxn modelId="{8BAEC78E-BCA3-4D7D-BEBA-DEA86E91C128}" type="presParOf" srcId="{82A7944F-D0ED-4DC5-83A7-A63DAC987E40}" destId="{F7665B4E-25D1-461A-9EB4-B7BD8E12ED22}" srcOrd="4" destOrd="0" presId="urn:microsoft.com/office/officeart/2005/8/layout/hList1"/>
    <dgm:cxn modelId="{108205E1-B595-4252-9DB8-F429917655C2}" type="presParOf" srcId="{F7665B4E-25D1-461A-9EB4-B7BD8E12ED22}" destId="{C2CB4DDD-C4CD-4980-94E3-14A52DD73127}" srcOrd="0" destOrd="0" presId="urn:microsoft.com/office/officeart/2005/8/layout/hList1"/>
    <dgm:cxn modelId="{D97F3883-0776-4E96-86F2-24A9A6EB6FD3}" type="presParOf" srcId="{F7665B4E-25D1-461A-9EB4-B7BD8E12ED22}" destId="{09A17CDF-A3EE-4991-9769-3E72197A69F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56CCC2-C9CC-473B-95D7-E00892D42F95}"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B3817202-FB64-42FD-82CC-B6D588907807}">
      <dgm:prSet phldrT="[Text]" custT="1"/>
      <dgm:spPr>
        <a:solidFill>
          <a:schemeClr val="accent6">
            <a:lumMod val="40000"/>
            <a:lumOff val="60000"/>
          </a:schemeClr>
        </a:solidFill>
      </dgm:spPr>
      <dgm:t>
        <a:bodyPr/>
        <a:lstStyle/>
        <a:p>
          <a:r>
            <a:rPr lang="en-US" sz="2000" b="1" dirty="0">
              <a:solidFill>
                <a:schemeClr val="tx1"/>
              </a:solidFill>
            </a:rPr>
            <a:t>Possible Increased Risk with Presence of Additional Factors</a:t>
          </a:r>
        </a:p>
      </dgm:t>
    </dgm:pt>
    <dgm:pt modelId="{FC5EEBD4-FC7C-4CDB-A6ED-AC7ED7A8C0B8}" type="parTrans" cxnId="{5040CE3C-4334-4FD1-91C6-4D4235EA0DBB}">
      <dgm:prSet/>
      <dgm:spPr/>
      <dgm:t>
        <a:bodyPr/>
        <a:lstStyle/>
        <a:p>
          <a:endParaRPr lang="en-US" sz="2000"/>
        </a:p>
      </dgm:t>
    </dgm:pt>
    <dgm:pt modelId="{08EBB5AB-E7D9-4E41-83E8-6D7447383143}" type="sibTrans" cxnId="{5040CE3C-4334-4FD1-91C6-4D4235EA0DBB}">
      <dgm:prSet/>
      <dgm:spPr/>
      <dgm:t>
        <a:bodyPr/>
        <a:lstStyle/>
        <a:p>
          <a:endParaRPr lang="en-US" sz="2000"/>
        </a:p>
      </dgm:t>
    </dgm:pt>
    <dgm:pt modelId="{BB9FB8C9-1390-4276-B7DB-EA14CA736435}">
      <dgm:prSet phldrT="[Text]" custT="1"/>
      <dgm:spPr>
        <a:solidFill>
          <a:schemeClr val="bg1">
            <a:lumMod val="95000"/>
            <a:alpha val="90000"/>
          </a:schemeClr>
        </a:solidFill>
      </dgm:spPr>
      <dgm:t>
        <a:bodyPr/>
        <a:lstStyle/>
        <a:p>
          <a:r>
            <a:rPr lang="en-US" sz="2000" dirty="0"/>
            <a:t>Type 2 Diabetes.</a:t>
          </a:r>
        </a:p>
      </dgm:t>
    </dgm:pt>
    <dgm:pt modelId="{BADA07DE-E472-4DE0-8FF7-ABB999523E02}" type="parTrans" cxnId="{97AE7A7C-6B5C-4212-BFB8-060D55AE7719}">
      <dgm:prSet/>
      <dgm:spPr/>
      <dgm:t>
        <a:bodyPr/>
        <a:lstStyle/>
        <a:p>
          <a:endParaRPr lang="en-US" sz="2000"/>
        </a:p>
      </dgm:t>
    </dgm:pt>
    <dgm:pt modelId="{890CB9A3-CA2F-462E-A7BD-918063CA0D6F}" type="sibTrans" cxnId="{97AE7A7C-6B5C-4212-BFB8-060D55AE7719}">
      <dgm:prSet/>
      <dgm:spPr/>
      <dgm:t>
        <a:bodyPr/>
        <a:lstStyle/>
        <a:p>
          <a:endParaRPr lang="en-US" sz="2000"/>
        </a:p>
      </dgm:t>
    </dgm:pt>
    <dgm:pt modelId="{0618A5DA-7E0A-41E5-B7EA-9ECDFB2C77FF}">
      <dgm:prSet phldrT="[Text]" custT="1"/>
      <dgm:spPr/>
      <dgm:t>
        <a:bodyPr/>
        <a:lstStyle/>
        <a:p>
          <a:r>
            <a:rPr lang="en-US" sz="2000" b="1" dirty="0">
              <a:solidFill>
                <a:schemeClr val="tx1"/>
              </a:solidFill>
            </a:rPr>
            <a:t>Not Increased or Inconclusive</a:t>
          </a:r>
        </a:p>
      </dgm:t>
    </dgm:pt>
    <dgm:pt modelId="{9B2AC77A-DE59-4FA7-B4E5-32209BB82D85}" type="parTrans" cxnId="{0BB7E252-2F34-417F-B455-610C475904F1}">
      <dgm:prSet/>
      <dgm:spPr/>
      <dgm:t>
        <a:bodyPr/>
        <a:lstStyle/>
        <a:p>
          <a:endParaRPr lang="en-US" sz="2000"/>
        </a:p>
      </dgm:t>
    </dgm:pt>
    <dgm:pt modelId="{57EB2C34-BD8F-409F-9782-3DAF83D6D165}" type="sibTrans" cxnId="{0BB7E252-2F34-417F-B455-610C475904F1}">
      <dgm:prSet/>
      <dgm:spPr/>
      <dgm:t>
        <a:bodyPr/>
        <a:lstStyle/>
        <a:p>
          <a:endParaRPr lang="en-US" sz="2000"/>
        </a:p>
      </dgm:t>
    </dgm:pt>
    <dgm:pt modelId="{410195DB-27E9-4B9E-BD8D-87D681217C4C}">
      <dgm:prSet phldrT="[Text]" custT="1"/>
      <dgm:spPr>
        <a:solidFill>
          <a:schemeClr val="bg1">
            <a:lumMod val="95000"/>
            <a:alpha val="90000"/>
          </a:schemeClr>
        </a:solidFill>
      </dgm:spPr>
      <dgm:t>
        <a:bodyPr/>
        <a:lstStyle/>
        <a:p>
          <a:r>
            <a:rPr lang="en-US" sz="2000" dirty="0"/>
            <a:t>Breast Cancer</a:t>
          </a:r>
        </a:p>
      </dgm:t>
    </dgm:pt>
    <dgm:pt modelId="{1ADD43BF-1E66-4A17-AC2A-0FBE6BB0D603}" type="parTrans" cxnId="{A4E667E7-1224-44BF-8DD1-4797B55BC5A4}">
      <dgm:prSet/>
      <dgm:spPr/>
      <dgm:t>
        <a:bodyPr/>
        <a:lstStyle/>
        <a:p>
          <a:endParaRPr lang="en-US" sz="2000"/>
        </a:p>
      </dgm:t>
    </dgm:pt>
    <dgm:pt modelId="{FA529055-F9B3-4B32-9A1F-DEB65CFA34B2}" type="sibTrans" cxnId="{A4E667E7-1224-44BF-8DD1-4797B55BC5A4}">
      <dgm:prSet/>
      <dgm:spPr/>
      <dgm:t>
        <a:bodyPr/>
        <a:lstStyle/>
        <a:p>
          <a:endParaRPr lang="en-US" sz="2000"/>
        </a:p>
      </dgm:t>
    </dgm:pt>
    <dgm:pt modelId="{CE99B618-56D8-4E0A-8321-0169902BD82F}">
      <dgm:prSet phldrT="[Text]" custT="1"/>
      <dgm:spPr>
        <a:solidFill>
          <a:schemeClr val="bg1">
            <a:lumMod val="95000"/>
            <a:alpha val="90000"/>
          </a:schemeClr>
        </a:solidFill>
      </dgm:spPr>
      <dgm:t>
        <a:bodyPr/>
        <a:lstStyle/>
        <a:p>
          <a:r>
            <a:rPr lang="en-US" sz="2000" dirty="0"/>
            <a:t>Low bone mass/osteoporosis</a:t>
          </a:r>
        </a:p>
      </dgm:t>
    </dgm:pt>
    <dgm:pt modelId="{27A1E403-083F-4EBE-83C7-51EBD06A3C57}" type="parTrans" cxnId="{97475444-3182-4341-A957-933424AA92DF}">
      <dgm:prSet/>
      <dgm:spPr/>
      <dgm:t>
        <a:bodyPr/>
        <a:lstStyle/>
        <a:p>
          <a:endParaRPr lang="en-US"/>
        </a:p>
      </dgm:t>
    </dgm:pt>
    <dgm:pt modelId="{AD258B6D-3BAB-4A90-A323-C148E3D5FCF1}" type="sibTrans" cxnId="{97475444-3182-4341-A957-933424AA92DF}">
      <dgm:prSet/>
      <dgm:spPr/>
      <dgm:t>
        <a:bodyPr/>
        <a:lstStyle/>
        <a:p>
          <a:endParaRPr lang="en-US"/>
        </a:p>
      </dgm:t>
    </dgm:pt>
    <dgm:pt modelId="{9B8777C8-F127-4E75-800D-9E31C6DE186E}">
      <dgm:prSet phldrT="[Text]" custT="1"/>
      <dgm:spPr>
        <a:solidFill>
          <a:schemeClr val="bg1">
            <a:lumMod val="95000"/>
            <a:alpha val="90000"/>
          </a:schemeClr>
        </a:solidFill>
      </dgm:spPr>
      <dgm:t>
        <a:bodyPr/>
        <a:lstStyle/>
        <a:p>
          <a:r>
            <a:rPr lang="en-US" sz="2000" dirty="0"/>
            <a:t>Hyperprolactinemia</a:t>
          </a:r>
        </a:p>
      </dgm:t>
    </dgm:pt>
    <dgm:pt modelId="{87B573DE-8D90-4948-AAEA-2DD33C96936D}" type="parTrans" cxnId="{9A987D50-0AF8-4064-B59B-5BDEA1DDA4C5}">
      <dgm:prSet/>
      <dgm:spPr/>
      <dgm:t>
        <a:bodyPr/>
        <a:lstStyle/>
        <a:p>
          <a:endParaRPr lang="en-US"/>
        </a:p>
      </dgm:t>
    </dgm:pt>
    <dgm:pt modelId="{F2918AB3-EF95-4633-BBED-CD5A5138603D}" type="sibTrans" cxnId="{9A987D50-0AF8-4064-B59B-5BDEA1DDA4C5}">
      <dgm:prSet/>
      <dgm:spPr/>
      <dgm:t>
        <a:bodyPr/>
        <a:lstStyle/>
        <a:p>
          <a:endParaRPr lang="en-US"/>
        </a:p>
      </dgm:t>
    </dgm:pt>
    <dgm:pt modelId="{440D5727-760C-4C4A-84D0-6324A1D0255F}">
      <dgm:prSet phldrT="[Text]" custT="1"/>
      <dgm:spPr>
        <a:solidFill>
          <a:schemeClr val="bg1">
            <a:lumMod val="95000"/>
            <a:alpha val="90000"/>
          </a:schemeClr>
        </a:solidFill>
      </dgm:spPr>
      <dgm:t>
        <a:bodyPr/>
        <a:lstStyle/>
        <a:p>
          <a:r>
            <a:rPr lang="en-US" sz="2000" dirty="0"/>
            <a:t>Prostate Cancer</a:t>
          </a:r>
        </a:p>
      </dgm:t>
    </dgm:pt>
    <dgm:pt modelId="{FFDA9870-52E0-423B-A9EB-E52891CBD9AC}" type="parTrans" cxnId="{28E0EA66-F144-4D3E-A9E2-946875AF498A}">
      <dgm:prSet/>
      <dgm:spPr/>
      <dgm:t>
        <a:bodyPr/>
        <a:lstStyle/>
        <a:p>
          <a:endParaRPr lang="en-US"/>
        </a:p>
      </dgm:t>
    </dgm:pt>
    <dgm:pt modelId="{CC6497CB-3D27-4273-97E9-FDC09234C285}" type="sibTrans" cxnId="{28E0EA66-F144-4D3E-A9E2-946875AF498A}">
      <dgm:prSet/>
      <dgm:spPr/>
      <dgm:t>
        <a:bodyPr/>
        <a:lstStyle/>
        <a:p>
          <a:endParaRPr lang="en-US"/>
        </a:p>
      </dgm:t>
    </dgm:pt>
    <dgm:pt modelId="{82A7944F-D0ED-4DC5-83A7-A63DAC987E40}" type="pres">
      <dgm:prSet presAssocID="{6756CCC2-C9CC-473B-95D7-E00892D42F95}" presName="Name0" presStyleCnt="0">
        <dgm:presLayoutVars>
          <dgm:dir/>
          <dgm:animLvl val="lvl"/>
          <dgm:resizeHandles val="exact"/>
        </dgm:presLayoutVars>
      </dgm:prSet>
      <dgm:spPr/>
    </dgm:pt>
    <dgm:pt modelId="{4B33E1F2-D27D-4E92-A27C-57BD2DB148A7}" type="pres">
      <dgm:prSet presAssocID="{B3817202-FB64-42FD-82CC-B6D588907807}" presName="composite" presStyleCnt="0"/>
      <dgm:spPr/>
    </dgm:pt>
    <dgm:pt modelId="{1026FE78-4C6B-4648-9A9E-50AE3A29FDFE}" type="pres">
      <dgm:prSet presAssocID="{B3817202-FB64-42FD-82CC-B6D588907807}" presName="parTx" presStyleLbl="alignNode1" presStyleIdx="0" presStyleCnt="2">
        <dgm:presLayoutVars>
          <dgm:chMax val="0"/>
          <dgm:chPref val="0"/>
          <dgm:bulletEnabled val="1"/>
        </dgm:presLayoutVars>
      </dgm:prSet>
      <dgm:spPr/>
    </dgm:pt>
    <dgm:pt modelId="{CF4AEDC6-BD07-4DE3-B936-16A8C49800B7}" type="pres">
      <dgm:prSet presAssocID="{B3817202-FB64-42FD-82CC-B6D588907807}" presName="desTx" presStyleLbl="alignAccFollowNode1" presStyleIdx="0" presStyleCnt="2">
        <dgm:presLayoutVars>
          <dgm:bulletEnabled val="1"/>
        </dgm:presLayoutVars>
      </dgm:prSet>
      <dgm:spPr/>
    </dgm:pt>
    <dgm:pt modelId="{63F3D176-388F-4DEA-86C9-49A14C89837F}" type="pres">
      <dgm:prSet presAssocID="{08EBB5AB-E7D9-4E41-83E8-6D7447383143}" presName="space" presStyleCnt="0"/>
      <dgm:spPr/>
    </dgm:pt>
    <dgm:pt modelId="{F7665B4E-25D1-461A-9EB4-B7BD8E12ED22}" type="pres">
      <dgm:prSet presAssocID="{0618A5DA-7E0A-41E5-B7EA-9ECDFB2C77FF}" presName="composite" presStyleCnt="0"/>
      <dgm:spPr/>
    </dgm:pt>
    <dgm:pt modelId="{C2CB4DDD-C4CD-4980-94E3-14A52DD73127}" type="pres">
      <dgm:prSet presAssocID="{0618A5DA-7E0A-41E5-B7EA-9ECDFB2C77FF}" presName="parTx" presStyleLbl="alignNode1" presStyleIdx="1" presStyleCnt="2">
        <dgm:presLayoutVars>
          <dgm:chMax val="0"/>
          <dgm:chPref val="0"/>
          <dgm:bulletEnabled val="1"/>
        </dgm:presLayoutVars>
      </dgm:prSet>
      <dgm:spPr/>
    </dgm:pt>
    <dgm:pt modelId="{09A17CDF-A3EE-4991-9769-3E72197A69F2}" type="pres">
      <dgm:prSet presAssocID="{0618A5DA-7E0A-41E5-B7EA-9ECDFB2C77FF}" presName="desTx" presStyleLbl="alignAccFollowNode1" presStyleIdx="1" presStyleCnt="2">
        <dgm:presLayoutVars>
          <dgm:bulletEnabled val="1"/>
        </dgm:presLayoutVars>
      </dgm:prSet>
      <dgm:spPr/>
    </dgm:pt>
  </dgm:ptLst>
  <dgm:cxnLst>
    <dgm:cxn modelId="{FD575104-A486-42D2-944C-218DD6FD7287}" type="presOf" srcId="{0618A5DA-7E0A-41E5-B7EA-9ECDFB2C77FF}" destId="{C2CB4DDD-C4CD-4980-94E3-14A52DD73127}" srcOrd="0" destOrd="0" presId="urn:microsoft.com/office/officeart/2005/8/layout/hList1"/>
    <dgm:cxn modelId="{20C06A07-0E5C-48DE-8B81-8A5475EAAF83}" type="presOf" srcId="{9B8777C8-F127-4E75-800D-9E31C6DE186E}" destId="{CF4AEDC6-BD07-4DE3-B936-16A8C49800B7}" srcOrd="0" destOrd="2" presId="urn:microsoft.com/office/officeart/2005/8/layout/hList1"/>
    <dgm:cxn modelId="{A0EE8A21-B9E8-4342-8238-41841A19CCF1}" type="presOf" srcId="{B3817202-FB64-42FD-82CC-B6D588907807}" destId="{1026FE78-4C6B-4648-9A9E-50AE3A29FDFE}" srcOrd="0" destOrd="0" presId="urn:microsoft.com/office/officeart/2005/8/layout/hList1"/>
    <dgm:cxn modelId="{2FF2B223-CD1E-429C-966C-21374076451D}" type="presOf" srcId="{BB9FB8C9-1390-4276-B7DB-EA14CA736435}" destId="{CF4AEDC6-BD07-4DE3-B936-16A8C49800B7}" srcOrd="0" destOrd="0" presId="urn:microsoft.com/office/officeart/2005/8/layout/hList1"/>
    <dgm:cxn modelId="{5040CE3C-4334-4FD1-91C6-4D4235EA0DBB}" srcId="{6756CCC2-C9CC-473B-95D7-E00892D42F95}" destId="{B3817202-FB64-42FD-82CC-B6D588907807}" srcOrd="0" destOrd="0" parTransId="{FC5EEBD4-FC7C-4CDB-A6ED-AC7ED7A8C0B8}" sibTransId="{08EBB5AB-E7D9-4E41-83E8-6D7447383143}"/>
    <dgm:cxn modelId="{B86E0260-2F0D-4D9E-BADE-F2A55DABD296}" type="presOf" srcId="{CE99B618-56D8-4E0A-8321-0169902BD82F}" destId="{CF4AEDC6-BD07-4DE3-B936-16A8C49800B7}" srcOrd="0" destOrd="1" presId="urn:microsoft.com/office/officeart/2005/8/layout/hList1"/>
    <dgm:cxn modelId="{97475444-3182-4341-A957-933424AA92DF}" srcId="{B3817202-FB64-42FD-82CC-B6D588907807}" destId="{CE99B618-56D8-4E0A-8321-0169902BD82F}" srcOrd="1" destOrd="0" parTransId="{27A1E403-083F-4EBE-83C7-51EBD06A3C57}" sibTransId="{AD258B6D-3BAB-4A90-A323-C148E3D5FCF1}"/>
    <dgm:cxn modelId="{28E0EA66-F144-4D3E-A9E2-946875AF498A}" srcId="{0618A5DA-7E0A-41E5-B7EA-9ECDFB2C77FF}" destId="{440D5727-760C-4C4A-84D0-6324A1D0255F}" srcOrd="1" destOrd="0" parTransId="{FFDA9870-52E0-423B-A9EB-E52891CBD9AC}" sibTransId="{CC6497CB-3D27-4273-97E9-FDC09234C285}"/>
    <dgm:cxn modelId="{9A987D50-0AF8-4064-B59B-5BDEA1DDA4C5}" srcId="{B3817202-FB64-42FD-82CC-B6D588907807}" destId="{9B8777C8-F127-4E75-800D-9E31C6DE186E}" srcOrd="2" destOrd="0" parTransId="{87B573DE-8D90-4948-AAEA-2DD33C96936D}" sibTransId="{F2918AB3-EF95-4633-BBED-CD5A5138603D}"/>
    <dgm:cxn modelId="{0BB7E252-2F34-417F-B455-610C475904F1}" srcId="{6756CCC2-C9CC-473B-95D7-E00892D42F95}" destId="{0618A5DA-7E0A-41E5-B7EA-9ECDFB2C77FF}" srcOrd="1" destOrd="0" parTransId="{9B2AC77A-DE59-4FA7-B4E5-32209BB82D85}" sibTransId="{57EB2C34-BD8F-409F-9782-3DAF83D6D165}"/>
    <dgm:cxn modelId="{97AE7A7C-6B5C-4212-BFB8-060D55AE7719}" srcId="{B3817202-FB64-42FD-82CC-B6D588907807}" destId="{BB9FB8C9-1390-4276-B7DB-EA14CA736435}" srcOrd="0" destOrd="0" parTransId="{BADA07DE-E472-4DE0-8FF7-ABB999523E02}" sibTransId="{890CB9A3-CA2F-462E-A7BD-918063CA0D6F}"/>
    <dgm:cxn modelId="{5C599187-2EF4-490D-B8DD-8A0048EBD3B5}" type="presOf" srcId="{410195DB-27E9-4B9E-BD8D-87D681217C4C}" destId="{09A17CDF-A3EE-4991-9769-3E72197A69F2}" srcOrd="0" destOrd="0" presId="urn:microsoft.com/office/officeart/2005/8/layout/hList1"/>
    <dgm:cxn modelId="{5FAD0B95-36E6-452C-ADAF-9246DFC97FA5}" type="presOf" srcId="{6756CCC2-C9CC-473B-95D7-E00892D42F95}" destId="{82A7944F-D0ED-4DC5-83A7-A63DAC987E40}" srcOrd="0" destOrd="0" presId="urn:microsoft.com/office/officeart/2005/8/layout/hList1"/>
    <dgm:cxn modelId="{00CD2EE4-EA95-41BF-B35A-6B03494BDD26}" type="presOf" srcId="{440D5727-760C-4C4A-84D0-6324A1D0255F}" destId="{09A17CDF-A3EE-4991-9769-3E72197A69F2}" srcOrd="0" destOrd="1" presId="urn:microsoft.com/office/officeart/2005/8/layout/hList1"/>
    <dgm:cxn modelId="{A4E667E7-1224-44BF-8DD1-4797B55BC5A4}" srcId="{0618A5DA-7E0A-41E5-B7EA-9ECDFB2C77FF}" destId="{410195DB-27E9-4B9E-BD8D-87D681217C4C}" srcOrd="0" destOrd="0" parTransId="{1ADD43BF-1E66-4A17-AC2A-0FBE6BB0D603}" sibTransId="{FA529055-F9B3-4B32-9A1F-DEB65CFA34B2}"/>
    <dgm:cxn modelId="{BEBFACFE-0B96-4136-B393-90335E4AC030}" type="presParOf" srcId="{82A7944F-D0ED-4DC5-83A7-A63DAC987E40}" destId="{4B33E1F2-D27D-4E92-A27C-57BD2DB148A7}" srcOrd="0" destOrd="0" presId="urn:microsoft.com/office/officeart/2005/8/layout/hList1"/>
    <dgm:cxn modelId="{D05EE1E7-AC85-48A6-B136-32565E1D4160}" type="presParOf" srcId="{4B33E1F2-D27D-4E92-A27C-57BD2DB148A7}" destId="{1026FE78-4C6B-4648-9A9E-50AE3A29FDFE}" srcOrd="0" destOrd="0" presId="urn:microsoft.com/office/officeart/2005/8/layout/hList1"/>
    <dgm:cxn modelId="{20EAF199-D76F-479E-B11B-9003C3F63C5B}" type="presParOf" srcId="{4B33E1F2-D27D-4E92-A27C-57BD2DB148A7}" destId="{CF4AEDC6-BD07-4DE3-B936-16A8C49800B7}" srcOrd="1" destOrd="0" presId="urn:microsoft.com/office/officeart/2005/8/layout/hList1"/>
    <dgm:cxn modelId="{523AD404-7E22-4EB8-9598-8DA7C777408D}" type="presParOf" srcId="{82A7944F-D0ED-4DC5-83A7-A63DAC987E40}" destId="{63F3D176-388F-4DEA-86C9-49A14C89837F}" srcOrd="1" destOrd="0" presId="urn:microsoft.com/office/officeart/2005/8/layout/hList1"/>
    <dgm:cxn modelId="{17E7DAE6-7F8F-4F15-8EBD-31372EB390BA}" type="presParOf" srcId="{82A7944F-D0ED-4DC5-83A7-A63DAC987E40}" destId="{F7665B4E-25D1-461A-9EB4-B7BD8E12ED22}" srcOrd="2" destOrd="0" presId="urn:microsoft.com/office/officeart/2005/8/layout/hList1"/>
    <dgm:cxn modelId="{90F58E6D-423C-41A9-9710-FBAFB81B13FD}" type="presParOf" srcId="{F7665B4E-25D1-461A-9EB4-B7BD8E12ED22}" destId="{C2CB4DDD-C4CD-4980-94E3-14A52DD73127}" srcOrd="0" destOrd="0" presId="urn:microsoft.com/office/officeart/2005/8/layout/hList1"/>
    <dgm:cxn modelId="{A40B073C-E1D0-414E-8991-B0C04528DCCB}" type="presParOf" srcId="{F7665B4E-25D1-461A-9EB4-B7BD8E12ED22}" destId="{09A17CDF-A3EE-4991-9769-3E72197A69F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56CCC2-C9CC-473B-95D7-E00892D42F95}"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D727E872-DC73-467F-8990-51D169620715}">
      <dgm:prSet phldrT="[Text]" custT="1"/>
      <dgm:spPr>
        <a:solidFill>
          <a:srgbClr val="FF0000"/>
        </a:solidFill>
      </dgm:spPr>
      <dgm:t>
        <a:bodyPr/>
        <a:lstStyle/>
        <a:p>
          <a:r>
            <a:rPr lang="en-US" sz="2000" b="1" dirty="0">
              <a:solidFill>
                <a:schemeClr val="tx1"/>
              </a:solidFill>
            </a:rPr>
            <a:t>Likely Increased</a:t>
          </a:r>
        </a:p>
      </dgm:t>
    </dgm:pt>
    <dgm:pt modelId="{0ACEA5D2-7F34-4FF9-AEF0-C9D470AE67A0}" type="parTrans" cxnId="{AF65A5B3-8674-40D3-87F8-C2581909DDF1}">
      <dgm:prSet/>
      <dgm:spPr/>
      <dgm:t>
        <a:bodyPr/>
        <a:lstStyle/>
        <a:p>
          <a:endParaRPr lang="en-US" sz="2000"/>
        </a:p>
      </dgm:t>
    </dgm:pt>
    <dgm:pt modelId="{FA567C15-A6E5-4955-AFB6-3B03E789B656}" type="sibTrans" cxnId="{AF65A5B3-8674-40D3-87F8-C2581909DDF1}">
      <dgm:prSet/>
      <dgm:spPr/>
      <dgm:t>
        <a:bodyPr/>
        <a:lstStyle/>
        <a:p>
          <a:endParaRPr lang="en-US" sz="2000"/>
        </a:p>
      </dgm:t>
    </dgm:pt>
    <dgm:pt modelId="{41B41EA4-B748-449E-9E06-F04338F7E7EC}">
      <dgm:prSet phldrT="[Text]" custT="1"/>
      <dgm:spPr>
        <a:solidFill>
          <a:schemeClr val="bg1">
            <a:lumMod val="95000"/>
            <a:alpha val="90000"/>
          </a:schemeClr>
        </a:solidFill>
      </dgm:spPr>
      <dgm:t>
        <a:bodyPr/>
        <a:lstStyle/>
        <a:p>
          <a:r>
            <a:rPr lang="en-US" sz="2000" b="1" dirty="0"/>
            <a:t>Polycythemia (Elevated Hgb)</a:t>
          </a:r>
        </a:p>
      </dgm:t>
    </dgm:pt>
    <dgm:pt modelId="{CF35456D-E74E-43E7-A42A-8D7D8EFAE760}" type="parTrans" cxnId="{F464EF0C-BA6D-4F01-89FE-E4CA1EE6B508}">
      <dgm:prSet/>
      <dgm:spPr/>
      <dgm:t>
        <a:bodyPr/>
        <a:lstStyle/>
        <a:p>
          <a:endParaRPr lang="en-US" sz="2000"/>
        </a:p>
      </dgm:t>
    </dgm:pt>
    <dgm:pt modelId="{868C18E4-1BDD-42DE-8FF7-4E8CB05C5239}" type="sibTrans" cxnId="{F464EF0C-BA6D-4F01-89FE-E4CA1EE6B508}">
      <dgm:prSet/>
      <dgm:spPr/>
      <dgm:t>
        <a:bodyPr/>
        <a:lstStyle/>
        <a:p>
          <a:endParaRPr lang="en-US" sz="2000"/>
        </a:p>
      </dgm:t>
    </dgm:pt>
    <dgm:pt modelId="{B3817202-FB64-42FD-82CC-B6D588907807}">
      <dgm:prSet phldrT="[Text]" custT="1"/>
      <dgm:spPr>
        <a:solidFill>
          <a:schemeClr val="accent2"/>
        </a:solidFill>
      </dgm:spPr>
      <dgm:t>
        <a:bodyPr/>
        <a:lstStyle/>
        <a:p>
          <a:r>
            <a:rPr lang="en-US" sz="2000" b="1" dirty="0">
              <a:solidFill>
                <a:schemeClr val="tx1"/>
              </a:solidFill>
            </a:rPr>
            <a:t>Likely Increased Risk with Presence of Additional Risk Factors</a:t>
          </a:r>
        </a:p>
      </dgm:t>
    </dgm:pt>
    <dgm:pt modelId="{FC5EEBD4-FC7C-4CDB-A6ED-AC7ED7A8C0B8}" type="parTrans" cxnId="{5040CE3C-4334-4FD1-91C6-4D4235EA0DBB}">
      <dgm:prSet/>
      <dgm:spPr/>
      <dgm:t>
        <a:bodyPr/>
        <a:lstStyle/>
        <a:p>
          <a:endParaRPr lang="en-US" sz="2000"/>
        </a:p>
      </dgm:t>
    </dgm:pt>
    <dgm:pt modelId="{08EBB5AB-E7D9-4E41-83E8-6D7447383143}" type="sibTrans" cxnId="{5040CE3C-4334-4FD1-91C6-4D4235EA0DBB}">
      <dgm:prSet/>
      <dgm:spPr/>
      <dgm:t>
        <a:bodyPr/>
        <a:lstStyle/>
        <a:p>
          <a:endParaRPr lang="en-US" sz="2000"/>
        </a:p>
      </dgm:t>
    </dgm:pt>
    <dgm:pt modelId="{0618A5DA-7E0A-41E5-B7EA-9ECDFB2C77FF}">
      <dgm:prSet phldrT="[Text]" custT="1"/>
      <dgm:spPr>
        <a:solidFill>
          <a:schemeClr val="bg1">
            <a:lumMod val="95000"/>
            <a:alpha val="90000"/>
          </a:schemeClr>
        </a:solidFill>
      </dgm:spPr>
      <dgm:t>
        <a:bodyPr/>
        <a:lstStyle/>
        <a:p>
          <a:r>
            <a:rPr lang="en-US" sz="2000" dirty="0"/>
            <a:t>Cardiovascular disease</a:t>
          </a:r>
        </a:p>
      </dgm:t>
    </dgm:pt>
    <dgm:pt modelId="{9B2AC77A-DE59-4FA7-B4E5-32209BB82D85}" type="parTrans" cxnId="{0BB7E252-2F34-417F-B455-610C475904F1}">
      <dgm:prSet/>
      <dgm:spPr/>
      <dgm:t>
        <a:bodyPr/>
        <a:lstStyle/>
        <a:p>
          <a:endParaRPr lang="en-US" sz="2000"/>
        </a:p>
      </dgm:t>
    </dgm:pt>
    <dgm:pt modelId="{57EB2C34-BD8F-409F-9782-3DAF83D6D165}" type="sibTrans" cxnId="{0BB7E252-2F34-417F-B455-610C475904F1}">
      <dgm:prSet/>
      <dgm:spPr/>
      <dgm:t>
        <a:bodyPr/>
        <a:lstStyle/>
        <a:p>
          <a:endParaRPr lang="en-US" sz="2000"/>
        </a:p>
      </dgm:t>
    </dgm:pt>
    <dgm:pt modelId="{54DDF646-2C1F-4EA4-BDB2-3383B22FA831}">
      <dgm:prSet custT="1"/>
      <dgm:spPr>
        <a:solidFill>
          <a:schemeClr val="bg1">
            <a:lumMod val="95000"/>
            <a:alpha val="90000"/>
          </a:schemeClr>
        </a:solidFill>
      </dgm:spPr>
      <dgm:t>
        <a:bodyPr/>
        <a:lstStyle/>
        <a:p>
          <a:r>
            <a:rPr lang="en-US" sz="2000" b="1" dirty="0"/>
            <a:t>Infertility</a:t>
          </a:r>
        </a:p>
      </dgm:t>
    </dgm:pt>
    <dgm:pt modelId="{409F6735-0752-4788-8824-C293179618DC}" type="parTrans" cxnId="{0FFD8A18-1668-406B-A8FD-1BC9E167D8D9}">
      <dgm:prSet/>
      <dgm:spPr/>
      <dgm:t>
        <a:bodyPr/>
        <a:lstStyle/>
        <a:p>
          <a:endParaRPr lang="en-US" sz="2000"/>
        </a:p>
      </dgm:t>
    </dgm:pt>
    <dgm:pt modelId="{BD4CC52F-3C19-45AD-A821-34D69612489D}" type="sibTrans" cxnId="{0FFD8A18-1668-406B-A8FD-1BC9E167D8D9}">
      <dgm:prSet/>
      <dgm:spPr/>
      <dgm:t>
        <a:bodyPr/>
        <a:lstStyle/>
        <a:p>
          <a:endParaRPr lang="en-US" sz="2000"/>
        </a:p>
      </dgm:t>
    </dgm:pt>
    <dgm:pt modelId="{BD9E7415-884A-4EE1-A27B-EBAC99193E13}">
      <dgm:prSet custT="1"/>
      <dgm:spPr>
        <a:solidFill>
          <a:schemeClr val="bg1">
            <a:lumMod val="95000"/>
            <a:alpha val="90000"/>
          </a:schemeClr>
        </a:solidFill>
      </dgm:spPr>
      <dgm:t>
        <a:bodyPr/>
        <a:lstStyle/>
        <a:p>
          <a:r>
            <a:rPr lang="en-US" sz="2000" dirty="0"/>
            <a:t>Acne</a:t>
          </a:r>
        </a:p>
      </dgm:t>
    </dgm:pt>
    <dgm:pt modelId="{12CF0C4F-37A0-4EFB-8DE2-F23E4191A046}" type="parTrans" cxnId="{CAAC8336-27E6-4884-AE9C-5FCCF20B5359}">
      <dgm:prSet/>
      <dgm:spPr/>
      <dgm:t>
        <a:bodyPr/>
        <a:lstStyle/>
        <a:p>
          <a:endParaRPr lang="en-US" sz="2000"/>
        </a:p>
      </dgm:t>
    </dgm:pt>
    <dgm:pt modelId="{7E559D91-3D90-446E-BB61-F2F5B3F9DEE2}" type="sibTrans" cxnId="{CAAC8336-27E6-4884-AE9C-5FCCF20B5359}">
      <dgm:prSet/>
      <dgm:spPr/>
      <dgm:t>
        <a:bodyPr/>
        <a:lstStyle/>
        <a:p>
          <a:endParaRPr lang="en-US" sz="2000"/>
        </a:p>
      </dgm:t>
    </dgm:pt>
    <dgm:pt modelId="{28C24D55-3CBE-4A36-94E4-76B3292D6260}">
      <dgm:prSet custT="1"/>
      <dgm:spPr>
        <a:solidFill>
          <a:schemeClr val="bg1">
            <a:lumMod val="95000"/>
            <a:alpha val="90000"/>
          </a:schemeClr>
        </a:solidFill>
      </dgm:spPr>
      <dgm:t>
        <a:bodyPr/>
        <a:lstStyle/>
        <a:p>
          <a:r>
            <a:rPr lang="en-US" sz="2000" dirty="0"/>
            <a:t>Androgenic alopecia</a:t>
          </a:r>
        </a:p>
      </dgm:t>
    </dgm:pt>
    <dgm:pt modelId="{F638472F-4239-498A-ABBF-EF9360B79C35}" type="parTrans" cxnId="{7CA4CFA6-8BCA-42B8-9529-0CC75D838D88}">
      <dgm:prSet/>
      <dgm:spPr/>
      <dgm:t>
        <a:bodyPr/>
        <a:lstStyle/>
        <a:p>
          <a:endParaRPr lang="en-US" sz="2000"/>
        </a:p>
      </dgm:t>
    </dgm:pt>
    <dgm:pt modelId="{EBF2C0DD-B3BF-4FC4-8AD3-CBFE18EFB069}" type="sibTrans" cxnId="{7CA4CFA6-8BCA-42B8-9529-0CC75D838D88}">
      <dgm:prSet/>
      <dgm:spPr/>
      <dgm:t>
        <a:bodyPr/>
        <a:lstStyle/>
        <a:p>
          <a:endParaRPr lang="en-US" sz="2000"/>
        </a:p>
      </dgm:t>
    </dgm:pt>
    <dgm:pt modelId="{FBBA5508-9595-4DC3-8121-F4F97C7BE21B}">
      <dgm:prSet custT="1"/>
      <dgm:spPr>
        <a:solidFill>
          <a:schemeClr val="bg1">
            <a:lumMod val="95000"/>
            <a:alpha val="90000"/>
          </a:schemeClr>
        </a:solidFill>
      </dgm:spPr>
      <dgm:t>
        <a:bodyPr/>
        <a:lstStyle/>
        <a:p>
          <a:r>
            <a:rPr lang="en-US" sz="2000" dirty="0"/>
            <a:t>Hypertension</a:t>
          </a:r>
        </a:p>
      </dgm:t>
    </dgm:pt>
    <dgm:pt modelId="{AA7ABB3C-3D10-4236-AB33-79FDF13BD856}" type="parTrans" cxnId="{195BF90C-5A64-48BD-988A-18296785FDE3}">
      <dgm:prSet/>
      <dgm:spPr/>
      <dgm:t>
        <a:bodyPr/>
        <a:lstStyle/>
        <a:p>
          <a:endParaRPr lang="en-US"/>
        </a:p>
      </dgm:t>
    </dgm:pt>
    <dgm:pt modelId="{F42FC0E1-B4F3-4842-8C1F-27B1FC485AF1}" type="sibTrans" cxnId="{195BF90C-5A64-48BD-988A-18296785FDE3}">
      <dgm:prSet/>
      <dgm:spPr/>
      <dgm:t>
        <a:bodyPr/>
        <a:lstStyle/>
        <a:p>
          <a:endParaRPr lang="en-US"/>
        </a:p>
      </dgm:t>
    </dgm:pt>
    <dgm:pt modelId="{0E1749C1-2C75-4281-8C9C-81D6B6217C22}">
      <dgm:prSet custT="1"/>
      <dgm:spPr>
        <a:solidFill>
          <a:schemeClr val="bg1">
            <a:lumMod val="95000"/>
            <a:alpha val="90000"/>
          </a:schemeClr>
        </a:solidFill>
      </dgm:spPr>
      <dgm:t>
        <a:bodyPr/>
        <a:lstStyle/>
        <a:p>
          <a:r>
            <a:rPr lang="en-US" sz="2000" dirty="0"/>
            <a:t>Sleep apnea</a:t>
          </a:r>
        </a:p>
      </dgm:t>
    </dgm:pt>
    <dgm:pt modelId="{34664C28-C1BF-4FD4-9DE1-38D644B59E66}" type="parTrans" cxnId="{B1DEB54B-A112-49BA-9B53-858D6CA85A4E}">
      <dgm:prSet/>
      <dgm:spPr/>
      <dgm:t>
        <a:bodyPr/>
        <a:lstStyle/>
        <a:p>
          <a:endParaRPr lang="en-US"/>
        </a:p>
      </dgm:t>
    </dgm:pt>
    <dgm:pt modelId="{E1692951-F3AC-4C86-873B-85D0F8F650FF}" type="sibTrans" cxnId="{B1DEB54B-A112-49BA-9B53-858D6CA85A4E}">
      <dgm:prSet/>
      <dgm:spPr/>
      <dgm:t>
        <a:bodyPr/>
        <a:lstStyle/>
        <a:p>
          <a:endParaRPr lang="en-US"/>
        </a:p>
      </dgm:t>
    </dgm:pt>
    <dgm:pt modelId="{953090B5-9D59-4E30-82D7-D24BD992340D}">
      <dgm:prSet custT="1"/>
      <dgm:spPr>
        <a:solidFill>
          <a:schemeClr val="bg1">
            <a:lumMod val="95000"/>
            <a:alpha val="90000"/>
          </a:schemeClr>
        </a:solidFill>
      </dgm:spPr>
      <dgm:t>
        <a:bodyPr/>
        <a:lstStyle/>
        <a:p>
          <a:r>
            <a:rPr lang="en-US" sz="2000" dirty="0"/>
            <a:t>Weight gain</a:t>
          </a:r>
        </a:p>
      </dgm:t>
    </dgm:pt>
    <dgm:pt modelId="{273956DE-28ED-40F8-BFBF-08B5D0694670}" type="parTrans" cxnId="{BA944563-D79F-480E-8F1B-5C0256998D45}">
      <dgm:prSet/>
      <dgm:spPr/>
      <dgm:t>
        <a:bodyPr/>
        <a:lstStyle/>
        <a:p>
          <a:endParaRPr lang="en-US"/>
        </a:p>
      </dgm:t>
    </dgm:pt>
    <dgm:pt modelId="{9C33B567-1DDB-4F94-8963-91C30B7BA44E}" type="sibTrans" cxnId="{BA944563-D79F-480E-8F1B-5C0256998D45}">
      <dgm:prSet/>
      <dgm:spPr/>
      <dgm:t>
        <a:bodyPr/>
        <a:lstStyle/>
        <a:p>
          <a:endParaRPr lang="en-US"/>
        </a:p>
      </dgm:t>
    </dgm:pt>
    <dgm:pt modelId="{8E9FFA91-281C-42A0-95F5-0CB5E9FCD30E}">
      <dgm:prSet custT="1"/>
      <dgm:spPr>
        <a:solidFill>
          <a:schemeClr val="bg1">
            <a:lumMod val="95000"/>
            <a:alpha val="90000"/>
          </a:schemeClr>
        </a:solidFill>
      </dgm:spPr>
      <dgm:t>
        <a:bodyPr/>
        <a:lstStyle/>
        <a:p>
          <a:r>
            <a:rPr lang="en-US" sz="2000" dirty="0"/>
            <a:t>Decreased HDL and increased LDL</a:t>
          </a:r>
        </a:p>
      </dgm:t>
    </dgm:pt>
    <dgm:pt modelId="{CB676281-4C78-4364-985D-C657A7EE4043}" type="parTrans" cxnId="{53BCDEF3-F217-4718-9A36-9C0C4FCE2BB2}">
      <dgm:prSet/>
      <dgm:spPr/>
      <dgm:t>
        <a:bodyPr/>
        <a:lstStyle/>
        <a:p>
          <a:endParaRPr lang="en-US"/>
        </a:p>
      </dgm:t>
    </dgm:pt>
    <dgm:pt modelId="{1DF57017-149D-4C50-98C8-E71ADE955795}" type="sibTrans" cxnId="{53BCDEF3-F217-4718-9A36-9C0C4FCE2BB2}">
      <dgm:prSet/>
      <dgm:spPr/>
      <dgm:t>
        <a:bodyPr/>
        <a:lstStyle/>
        <a:p>
          <a:endParaRPr lang="en-US"/>
        </a:p>
      </dgm:t>
    </dgm:pt>
    <dgm:pt modelId="{397ABBF9-E61C-42BF-BF87-F96F320C599B}">
      <dgm:prSet phldrT="[Text]" custT="1"/>
      <dgm:spPr>
        <a:solidFill>
          <a:schemeClr val="bg1">
            <a:lumMod val="95000"/>
            <a:alpha val="90000"/>
          </a:schemeClr>
        </a:solidFill>
      </dgm:spPr>
      <dgm:t>
        <a:bodyPr/>
        <a:lstStyle/>
        <a:p>
          <a:r>
            <a:rPr lang="en-US" sz="2000" dirty="0"/>
            <a:t>Hypertriglyceridemia</a:t>
          </a:r>
        </a:p>
      </dgm:t>
    </dgm:pt>
    <dgm:pt modelId="{E3CCE91A-4727-4A9B-ABD6-838CAADCE6A1}" type="parTrans" cxnId="{2972EDD6-9C32-4B35-B2B8-8AB427E8035D}">
      <dgm:prSet/>
      <dgm:spPr/>
      <dgm:t>
        <a:bodyPr/>
        <a:lstStyle/>
        <a:p>
          <a:endParaRPr lang="en-US"/>
        </a:p>
      </dgm:t>
    </dgm:pt>
    <dgm:pt modelId="{6972CD45-2739-4FD5-9560-DE0A96FA1B13}" type="sibTrans" cxnId="{2972EDD6-9C32-4B35-B2B8-8AB427E8035D}">
      <dgm:prSet/>
      <dgm:spPr/>
      <dgm:t>
        <a:bodyPr/>
        <a:lstStyle/>
        <a:p>
          <a:endParaRPr lang="en-US"/>
        </a:p>
      </dgm:t>
    </dgm:pt>
    <dgm:pt modelId="{82A7944F-D0ED-4DC5-83A7-A63DAC987E40}" type="pres">
      <dgm:prSet presAssocID="{6756CCC2-C9CC-473B-95D7-E00892D42F95}" presName="Name0" presStyleCnt="0">
        <dgm:presLayoutVars>
          <dgm:dir/>
          <dgm:animLvl val="lvl"/>
          <dgm:resizeHandles val="exact"/>
        </dgm:presLayoutVars>
      </dgm:prSet>
      <dgm:spPr/>
    </dgm:pt>
    <dgm:pt modelId="{91EAC25E-D7BD-4445-81C9-A3EABFD2DFC8}" type="pres">
      <dgm:prSet presAssocID="{D727E872-DC73-467F-8990-51D169620715}" presName="composite" presStyleCnt="0"/>
      <dgm:spPr/>
    </dgm:pt>
    <dgm:pt modelId="{29A46D73-5B51-46CB-A428-6099F48538F7}" type="pres">
      <dgm:prSet presAssocID="{D727E872-DC73-467F-8990-51D169620715}" presName="parTx" presStyleLbl="alignNode1" presStyleIdx="0" presStyleCnt="2">
        <dgm:presLayoutVars>
          <dgm:chMax val="0"/>
          <dgm:chPref val="0"/>
          <dgm:bulletEnabled val="1"/>
        </dgm:presLayoutVars>
      </dgm:prSet>
      <dgm:spPr/>
    </dgm:pt>
    <dgm:pt modelId="{1FABBE55-A29A-475B-98BD-C4DEF8948C49}" type="pres">
      <dgm:prSet presAssocID="{D727E872-DC73-467F-8990-51D169620715}" presName="desTx" presStyleLbl="alignAccFollowNode1" presStyleIdx="0" presStyleCnt="2">
        <dgm:presLayoutVars>
          <dgm:bulletEnabled val="1"/>
        </dgm:presLayoutVars>
      </dgm:prSet>
      <dgm:spPr/>
    </dgm:pt>
    <dgm:pt modelId="{1318A2C7-327E-49FA-B510-CCC52EBE7703}" type="pres">
      <dgm:prSet presAssocID="{FA567C15-A6E5-4955-AFB6-3B03E789B656}" presName="space" presStyleCnt="0"/>
      <dgm:spPr/>
    </dgm:pt>
    <dgm:pt modelId="{4B33E1F2-D27D-4E92-A27C-57BD2DB148A7}" type="pres">
      <dgm:prSet presAssocID="{B3817202-FB64-42FD-82CC-B6D588907807}" presName="composite" presStyleCnt="0"/>
      <dgm:spPr/>
    </dgm:pt>
    <dgm:pt modelId="{1026FE78-4C6B-4648-9A9E-50AE3A29FDFE}" type="pres">
      <dgm:prSet presAssocID="{B3817202-FB64-42FD-82CC-B6D588907807}" presName="parTx" presStyleLbl="alignNode1" presStyleIdx="1" presStyleCnt="2" custScaleY="99547">
        <dgm:presLayoutVars>
          <dgm:chMax val="0"/>
          <dgm:chPref val="0"/>
          <dgm:bulletEnabled val="1"/>
        </dgm:presLayoutVars>
      </dgm:prSet>
      <dgm:spPr/>
    </dgm:pt>
    <dgm:pt modelId="{CF4AEDC6-BD07-4DE3-B936-16A8C49800B7}" type="pres">
      <dgm:prSet presAssocID="{B3817202-FB64-42FD-82CC-B6D588907807}" presName="desTx" presStyleLbl="alignAccFollowNode1" presStyleIdx="1" presStyleCnt="2">
        <dgm:presLayoutVars>
          <dgm:bulletEnabled val="1"/>
        </dgm:presLayoutVars>
      </dgm:prSet>
      <dgm:spPr/>
    </dgm:pt>
  </dgm:ptLst>
  <dgm:cxnLst>
    <dgm:cxn modelId="{B3728900-0140-4B9E-A056-28E0AB0B4A44}" type="presOf" srcId="{B3817202-FB64-42FD-82CC-B6D588907807}" destId="{1026FE78-4C6B-4648-9A9E-50AE3A29FDFE}" srcOrd="0" destOrd="0" presId="urn:microsoft.com/office/officeart/2005/8/layout/hList1"/>
    <dgm:cxn modelId="{F464EF0C-BA6D-4F01-89FE-E4CA1EE6B508}" srcId="{D727E872-DC73-467F-8990-51D169620715}" destId="{41B41EA4-B748-449E-9E06-F04338F7E7EC}" srcOrd="0" destOrd="0" parTransId="{CF35456D-E74E-43E7-A42A-8D7D8EFAE760}" sibTransId="{868C18E4-1BDD-42DE-8FF7-4E8CB05C5239}"/>
    <dgm:cxn modelId="{195BF90C-5A64-48BD-988A-18296785FDE3}" srcId="{D727E872-DC73-467F-8990-51D169620715}" destId="{FBBA5508-9595-4DC3-8121-F4F97C7BE21B}" srcOrd="4" destOrd="0" parTransId="{AA7ABB3C-3D10-4236-AB33-79FDF13BD856}" sibTransId="{F42FC0E1-B4F3-4842-8C1F-27B1FC485AF1}"/>
    <dgm:cxn modelId="{0FFD8A18-1668-406B-A8FD-1BC9E167D8D9}" srcId="{D727E872-DC73-467F-8990-51D169620715}" destId="{54DDF646-2C1F-4EA4-BDB2-3383B22FA831}" srcOrd="1" destOrd="0" parTransId="{409F6735-0752-4788-8824-C293179618DC}" sibTransId="{BD4CC52F-3C19-45AD-A821-34D69612489D}"/>
    <dgm:cxn modelId="{42A98828-520A-47CE-B02F-3F663DEF170F}" type="presOf" srcId="{0E1749C1-2C75-4281-8C9C-81D6B6217C22}" destId="{1FABBE55-A29A-475B-98BD-C4DEF8948C49}" srcOrd="0" destOrd="5" presId="urn:microsoft.com/office/officeart/2005/8/layout/hList1"/>
    <dgm:cxn modelId="{D538042C-F51C-4CD4-8C62-24DD9822EE0B}" type="presOf" srcId="{8E9FFA91-281C-42A0-95F5-0CB5E9FCD30E}" destId="{1FABBE55-A29A-475B-98BD-C4DEF8948C49}" srcOrd="0" destOrd="7" presId="urn:microsoft.com/office/officeart/2005/8/layout/hList1"/>
    <dgm:cxn modelId="{CAAC8336-27E6-4884-AE9C-5FCCF20B5359}" srcId="{D727E872-DC73-467F-8990-51D169620715}" destId="{BD9E7415-884A-4EE1-A27B-EBAC99193E13}" srcOrd="2" destOrd="0" parTransId="{12CF0C4F-37A0-4EFB-8DE2-F23E4191A046}" sibTransId="{7E559D91-3D90-446E-BB61-F2F5B3F9DEE2}"/>
    <dgm:cxn modelId="{5040CE3C-4334-4FD1-91C6-4D4235EA0DBB}" srcId="{6756CCC2-C9CC-473B-95D7-E00892D42F95}" destId="{B3817202-FB64-42FD-82CC-B6D588907807}" srcOrd="1" destOrd="0" parTransId="{FC5EEBD4-FC7C-4CDB-A6ED-AC7ED7A8C0B8}" sibTransId="{08EBB5AB-E7D9-4E41-83E8-6D7447383143}"/>
    <dgm:cxn modelId="{BA944563-D79F-480E-8F1B-5C0256998D45}" srcId="{D727E872-DC73-467F-8990-51D169620715}" destId="{953090B5-9D59-4E30-82D7-D24BD992340D}" srcOrd="6" destOrd="0" parTransId="{273956DE-28ED-40F8-BFBF-08B5D0694670}" sibTransId="{9C33B567-1DDB-4F94-8963-91C30B7BA44E}"/>
    <dgm:cxn modelId="{B1DEB54B-A112-49BA-9B53-858D6CA85A4E}" srcId="{D727E872-DC73-467F-8990-51D169620715}" destId="{0E1749C1-2C75-4281-8C9C-81D6B6217C22}" srcOrd="5" destOrd="0" parTransId="{34664C28-C1BF-4FD4-9DE1-38D644B59E66}" sibTransId="{E1692951-F3AC-4C86-873B-85D0F8F650FF}"/>
    <dgm:cxn modelId="{0BB7E252-2F34-417F-B455-610C475904F1}" srcId="{B3817202-FB64-42FD-82CC-B6D588907807}" destId="{0618A5DA-7E0A-41E5-B7EA-9ECDFB2C77FF}" srcOrd="0" destOrd="0" parTransId="{9B2AC77A-DE59-4FA7-B4E5-32209BB82D85}" sibTransId="{57EB2C34-BD8F-409F-9782-3DAF83D6D165}"/>
    <dgm:cxn modelId="{0F162D53-57C6-4AD3-9214-9270E396B7C4}" type="presOf" srcId="{6756CCC2-C9CC-473B-95D7-E00892D42F95}" destId="{82A7944F-D0ED-4DC5-83A7-A63DAC987E40}" srcOrd="0" destOrd="0" presId="urn:microsoft.com/office/officeart/2005/8/layout/hList1"/>
    <dgm:cxn modelId="{28D3D574-7668-4A40-8AE7-F3CC3EB41834}" type="presOf" srcId="{0618A5DA-7E0A-41E5-B7EA-9ECDFB2C77FF}" destId="{CF4AEDC6-BD07-4DE3-B936-16A8C49800B7}" srcOrd="0" destOrd="0" presId="urn:microsoft.com/office/officeart/2005/8/layout/hList1"/>
    <dgm:cxn modelId="{BA2D6A7B-46BD-4833-B6F6-909C12A435FA}" type="presOf" srcId="{397ABBF9-E61C-42BF-BF87-F96F320C599B}" destId="{CF4AEDC6-BD07-4DE3-B936-16A8C49800B7}" srcOrd="0" destOrd="1" presId="urn:microsoft.com/office/officeart/2005/8/layout/hList1"/>
    <dgm:cxn modelId="{60C132A0-CB1A-4142-98D3-177AF1ECAAA3}" type="presOf" srcId="{28C24D55-3CBE-4A36-94E4-76B3292D6260}" destId="{1FABBE55-A29A-475B-98BD-C4DEF8948C49}" srcOrd="0" destOrd="3" presId="urn:microsoft.com/office/officeart/2005/8/layout/hList1"/>
    <dgm:cxn modelId="{7CA4CFA6-8BCA-42B8-9529-0CC75D838D88}" srcId="{D727E872-DC73-467F-8990-51D169620715}" destId="{28C24D55-3CBE-4A36-94E4-76B3292D6260}" srcOrd="3" destOrd="0" parTransId="{F638472F-4239-498A-ABBF-EF9360B79C35}" sibTransId="{EBF2C0DD-B3BF-4FC4-8AD3-CBFE18EFB069}"/>
    <dgm:cxn modelId="{FCDDD7AC-DD8B-4B59-B72A-122DAF83D8BC}" type="presOf" srcId="{54DDF646-2C1F-4EA4-BDB2-3383B22FA831}" destId="{1FABBE55-A29A-475B-98BD-C4DEF8948C49}" srcOrd="0" destOrd="1" presId="urn:microsoft.com/office/officeart/2005/8/layout/hList1"/>
    <dgm:cxn modelId="{AF65A5B3-8674-40D3-87F8-C2581909DDF1}" srcId="{6756CCC2-C9CC-473B-95D7-E00892D42F95}" destId="{D727E872-DC73-467F-8990-51D169620715}" srcOrd="0" destOrd="0" parTransId="{0ACEA5D2-7F34-4FF9-AEF0-C9D470AE67A0}" sibTransId="{FA567C15-A6E5-4955-AFB6-3B03E789B656}"/>
    <dgm:cxn modelId="{147CE0C5-858F-481A-999F-BF869AD8576B}" type="presOf" srcId="{D727E872-DC73-467F-8990-51D169620715}" destId="{29A46D73-5B51-46CB-A428-6099F48538F7}" srcOrd="0" destOrd="0" presId="urn:microsoft.com/office/officeart/2005/8/layout/hList1"/>
    <dgm:cxn modelId="{6B6D9FD2-CB17-469A-96B2-BCEF42256E48}" type="presOf" srcId="{953090B5-9D59-4E30-82D7-D24BD992340D}" destId="{1FABBE55-A29A-475B-98BD-C4DEF8948C49}" srcOrd="0" destOrd="6" presId="urn:microsoft.com/office/officeart/2005/8/layout/hList1"/>
    <dgm:cxn modelId="{79CC1DD4-73C4-42F3-B3FC-8A1F89CA4335}" type="presOf" srcId="{BD9E7415-884A-4EE1-A27B-EBAC99193E13}" destId="{1FABBE55-A29A-475B-98BD-C4DEF8948C49}" srcOrd="0" destOrd="2" presId="urn:microsoft.com/office/officeart/2005/8/layout/hList1"/>
    <dgm:cxn modelId="{2972EDD6-9C32-4B35-B2B8-8AB427E8035D}" srcId="{B3817202-FB64-42FD-82CC-B6D588907807}" destId="{397ABBF9-E61C-42BF-BF87-F96F320C599B}" srcOrd="1" destOrd="0" parTransId="{E3CCE91A-4727-4A9B-ABD6-838CAADCE6A1}" sibTransId="{6972CD45-2739-4FD5-9560-DE0A96FA1B13}"/>
    <dgm:cxn modelId="{528515E7-DB96-49D3-9B7A-80AB206DF74A}" type="presOf" srcId="{FBBA5508-9595-4DC3-8121-F4F97C7BE21B}" destId="{1FABBE55-A29A-475B-98BD-C4DEF8948C49}" srcOrd="0" destOrd="4" presId="urn:microsoft.com/office/officeart/2005/8/layout/hList1"/>
    <dgm:cxn modelId="{6DFC8BED-C5AC-4721-912B-1C9489852034}" type="presOf" srcId="{41B41EA4-B748-449E-9E06-F04338F7E7EC}" destId="{1FABBE55-A29A-475B-98BD-C4DEF8948C49}" srcOrd="0" destOrd="0" presId="urn:microsoft.com/office/officeart/2005/8/layout/hList1"/>
    <dgm:cxn modelId="{53BCDEF3-F217-4718-9A36-9C0C4FCE2BB2}" srcId="{D727E872-DC73-467F-8990-51D169620715}" destId="{8E9FFA91-281C-42A0-95F5-0CB5E9FCD30E}" srcOrd="7" destOrd="0" parTransId="{CB676281-4C78-4364-985D-C657A7EE4043}" sibTransId="{1DF57017-149D-4C50-98C8-E71ADE955795}"/>
    <dgm:cxn modelId="{AD52C132-3F1A-48AB-A48B-94B24D5F5B14}" type="presParOf" srcId="{82A7944F-D0ED-4DC5-83A7-A63DAC987E40}" destId="{91EAC25E-D7BD-4445-81C9-A3EABFD2DFC8}" srcOrd="0" destOrd="0" presId="urn:microsoft.com/office/officeart/2005/8/layout/hList1"/>
    <dgm:cxn modelId="{6329E9ED-076A-4F7F-B5B7-928D7C61C897}" type="presParOf" srcId="{91EAC25E-D7BD-4445-81C9-A3EABFD2DFC8}" destId="{29A46D73-5B51-46CB-A428-6099F48538F7}" srcOrd="0" destOrd="0" presId="urn:microsoft.com/office/officeart/2005/8/layout/hList1"/>
    <dgm:cxn modelId="{A6BD8B9A-802B-46B1-8253-5CB1BC12CB7C}" type="presParOf" srcId="{91EAC25E-D7BD-4445-81C9-A3EABFD2DFC8}" destId="{1FABBE55-A29A-475B-98BD-C4DEF8948C49}" srcOrd="1" destOrd="0" presId="urn:microsoft.com/office/officeart/2005/8/layout/hList1"/>
    <dgm:cxn modelId="{A3BE0BF3-E235-42B8-931C-F5CBBE35F4F2}" type="presParOf" srcId="{82A7944F-D0ED-4DC5-83A7-A63DAC987E40}" destId="{1318A2C7-327E-49FA-B510-CCC52EBE7703}" srcOrd="1" destOrd="0" presId="urn:microsoft.com/office/officeart/2005/8/layout/hList1"/>
    <dgm:cxn modelId="{2730E666-B2D4-47FA-9B78-DE1462316733}" type="presParOf" srcId="{82A7944F-D0ED-4DC5-83A7-A63DAC987E40}" destId="{4B33E1F2-D27D-4E92-A27C-57BD2DB148A7}" srcOrd="2" destOrd="0" presId="urn:microsoft.com/office/officeart/2005/8/layout/hList1"/>
    <dgm:cxn modelId="{EACEB7DD-9EDC-4264-840D-7CE6809CCDAF}" type="presParOf" srcId="{4B33E1F2-D27D-4E92-A27C-57BD2DB148A7}" destId="{1026FE78-4C6B-4648-9A9E-50AE3A29FDFE}" srcOrd="0" destOrd="0" presId="urn:microsoft.com/office/officeart/2005/8/layout/hList1"/>
    <dgm:cxn modelId="{523C20FA-BDA1-447B-BB39-DE9CD5EA7178}" type="presParOf" srcId="{4B33E1F2-D27D-4E92-A27C-57BD2DB148A7}" destId="{CF4AEDC6-BD07-4DE3-B936-16A8C49800B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56CCC2-C9CC-473B-95D7-E00892D42F95}"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B3817202-FB64-42FD-82CC-B6D588907807}">
      <dgm:prSet phldrT="[Text]" custT="1"/>
      <dgm:spPr>
        <a:solidFill>
          <a:srgbClr val="FFC000"/>
        </a:solidFill>
      </dgm:spPr>
      <dgm:t>
        <a:bodyPr/>
        <a:lstStyle/>
        <a:p>
          <a:r>
            <a:rPr lang="en-US" sz="2000" b="1" dirty="0">
              <a:solidFill>
                <a:schemeClr val="tx1"/>
              </a:solidFill>
            </a:rPr>
            <a:t>Possible Increased Risk with the Presence of Additional Risk Factors</a:t>
          </a:r>
        </a:p>
      </dgm:t>
    </dgm:pt>
    <dgm:pt modelId="{FC5EEBD4-FC7C-4CDB-A6ED-AC7ED7A8C0B8}" type="parTrans" cxnId="{5040CE3C-4334-4FD1-91C6-4D4235EA0DBB}">
      <dgm:prSet/>
      <dgm:spPr/>
      <dgm:t>
        <a:bodyPr/>
        <a:lstStyle/>
        <a:p>
          <a:endParaRPr lang="en-US" sz="2000"/>
        </a:p>
      </dgm:t>
    </dgm:pt>
    <dgm:pt modelId="{08EBB5AB-E7D9-4E41-83E8-6D7447383143}" type="sibTrans" cxnId="{5040CE3C-4334-4FD1-91C6-4D4235EA0DBB}">
      <dgm:prSet/>
      <dgm:spPr/>
      <dgm:t>
        <a:bodyPr/>
        <a:lstStyle/>
        <a:p>
          <a:endParaRPr lang="en-US" sz="2000"/>
        </a:p>
      </dgm:t>
    </dgm:pt>
    <dgm:pt modelId="{0618A5DA-7E0A-41E5-B7EA-9ECDFB2C77FF}">
      <dgm:prSet phldrT="[Text]" custT="1"/>
      <dgm:spPr>
        <a:solidFill>
          <a:schemeClr val="bg1">
            <a:lumMod val="95000"/>
            <a:alpha val="90000"/>
          </a:schemeClr>
        </a:solidFill>
      </dgm:spPr>
      <dgm:t>
        <a:bodyPr/>
        <a:lstStyle/>
        <a:p>
          <a:r>
            <a:rPr lang="en-US" sz="2000" dirty="0"/>
            <a:t>Type 2 diabetes</a:t>
          </a:r>
        </a:p>
      </dgm:t>
    </dgm:pt>
    <dgm:pt modelId="{9B2AC77A-DE59-4FA7-B4E5-32209BB82D85}" type="parTrans" cxnId="{0BB7E252-2F34-417F-B455-610C475904F1}">
      <dgm:prSet/>
      <dgm:spPr/>
      <dgm:t>
        <a:bodyPr/>
        <a:lstStyle/>
        <a:p>
          <a:endParaRPr lang="en-US" sz="2000"/>
        </a:p>
      </dgm:t>
    </dgm:pt>
    <dgm:pt modelId="{57EB2C34-BD8F-409F-9782-3DAF83D6D165}" type="sibTrans" cxnId="{0BB7E252-2F34-417F-B455-610C475904F1}">
      <dgm:prSet/>
      <dgm:spPr/>
      <dgm:t>
        <a:bodyPr/>
        <a:lstStyle/>
        <a:p>
          <a:endParaRPr lang="en-US" sz="2000"/>
        </a:p>
      </dgm:t>
    </dgm:pt>
    <dgm:pt modelId="{410195DB-27E9-4B9E-BD8D-87D681217C4C}">
      <dgm:prSet phldrT="[Text]" custT="1"/>
      <dgm:spPr>
        <a:solidFill>
          <a:schemeClr val="bg1">
            <a:lumMod val="95000"/>
            <a:alpha val="90000"/>
          </a:schemeClr>
        </a:solidFill>
      </dgm:spPr>
      <dgm:t>
        <a:bodyPr/>
        <a:lstStyle/>
        <a:p>
          <a:r>
            <a:rPr lang="en-US" sz="2000" dirty="0"/>
            <a:t>Low bone mass/osteoporosis</a:t>
          </a:r>
        </a:p>
      </dgm:t>
    </dgm:pt>
    <dgm:pt modelId="{1ADD43BF-1E66-4A17-AC2A-0FBE6BB0D603}" type="parTrans" cxnId="{A4E667E7-1224-44BF-8DD1-4797B55BC5A4}">
      <dgm:prSet/>
      <dgm:spPr/>
      <dgm:t>
        <a:bodyPr/>
        <a:lstStyle/>
        <a:p>
          <a:endParaRPr lang="en-US" sz="2000"/>
        </a:p>
      </dgm:t>
    </dgm:pt>
    <dgm:pt modelId="{FA529055-F9B3-4B32-9A1F-DEB65CFA34B2}" type="sibTrans" cxnId="{A4E667E7-1224-44BF-8DD1-4797B55BC5A4}">
      <dgm:prSet/>
      <dgm:spPr/>
      <dgm:t>
        <a:bodyPr/>
        <a:lstStyle/>
        <a:p>
          <a:endParaRPr lang="en-US" sz="2000"/>
        </a:p>
      </dgm:t>
    </dgm:pt>
    <dgm:pt modelId="{D0FE2D33-664D-49DB-A0E5-41005D15DECB}">
      <dgm:prSet phldrT="[Text]" custT="1"/>
      <dgm:spPr/>
      <dgm:t>
        <a:bodyPr/>
        <a:lstStyle/>
        <a:p>
          <a:r>
            <a:rPr lang="en-US" sz="2000" b="1" dirty="0">
              <a:solidFill>
                <a:schemeClr val="tx1"/>
              </a:solidFill>
            </a:rPr>
            <a:t>Not Increased or Inconclusive</a:t>
          </a:r>
        </a:p>
      </dgm:t>
    </dgm:pt>
    <dgm:pt modelId="{014F2927-C3B2-425B-9FFF-9CF8DDFA254B}" type="parTrans" cxnId="{C6D16BAB-7009-47B7-855C-8AE200924A13}">
      <dgm:prSet/>
      <dgm:spPr/>
      <dgm:t>
        <a:bodyPr/>
        <a:lstStyle/>
        <a:p>
          <a:endParaRPr lang="en-US" sz="2000"/>
        </a:p>
      </dgm:t>
    </dgm:pt>
    <dgm:pt modelId="{D6ACC069-86B6-483A-A577-8E214DED9062}" type="sibTrans" cxnId="{C6D16BAB-7009-47B7-855C-8AE200924A13}">
      <dgm:prSet/>
      <dgm:spPr/>
      <dgm:t>
        <a:bodyPr/>
        <a:lstStyle/>
        <a:p>
          <a:endParaRPr lang="en-US" sz="2000"/>
        </a:p>
      </dgm:t>
    </dgm:pt>
    <dgm:pt modelId="{7C4180EE-A043-4353-A8F5-1C4DD9775311}">
      <dgm:prSet phldrT="[Text]" custT="1"/>
      <dgm:spPr>
        <a:solidFill>
          <a:schemeClr val="bg1">
            <a:lumMod val="95000"/>
            <a:alpha val="90000"/>
          </a:schemeClr>
        </a:solidFill>
      </dgm:spPr>
      <dgm:t>
        <a:bodyPr/>
        <a:lstStyle/>
        <a:p>
          <a:r>
            <a:rPr lang="en-US" sz="2000" dirty="0"/>
            <a:t>Cardiovascular disease</a:t>
          </a:r>
        </a:p>
      </dgm:t>
    </dgm:pt>
    <dgm:pt modelId="{DF37878E-CC1E-4343-AF6D-7274867B6ABF}" type="parTrans" cxnId="{1DC700A5-8571-4FAD-89E6-569222D98866}">
      <dgm:prSet/>
      <dgm:spPr/>
      <dgm:t>
        <a:bodyPr/>
        <a:lstStyle/>
        <a:p>
          <a:endParaRPr lang="en-US"/>
        </a:p>
      </dgm:t>
    </dgm:pt>
    <dgm:pt modelId="{F88B18CE-FE33-4E6D-BEEB-8612151A787A}" type="sibTrans" cxnId="{1DC700A5-8571-4FAD-89E6-569222D98866}">
      <dgm:prSet/>
      <dgm:spPr/>
      <dgm:t>
        <a:bodyPr/>
        <a:lstStyle/>
        <a:p>
          <a:endParaRPr lang="en-US"/>
        </a:p>
      </dgm:t>
    </dgm:pt>
    <dgm:pt modelId="{EC7840A3-EBC4-411C-992C-0A839E92A656}">
      <dgm:prSet phldrT="[Text]" custT="1"/>
      <dgm:spPr>
        <a:solidFill>
          <a:schemeClr val="bg1">
            <a:lumMod val="95000"/>
            <a:alpha val="90000"/>
          </a:schemeClr>
        </a:solidFill>
      </dgm:spPr>
      <dgm:t>
        <a:bodyPr/>
        <a:lstStyle/>
        <a:p>
          <a:r>
            <a:rPr lang="en-US" sz="2000" dirty="0"/>
            <a:t>Cancers</a:t>
          </a:r>
        </a:p>
      </dgm:t>
    </dgm:pt>
    <dgm:pt modelId="{8F5ECCAA-B8CC-405E-887C-97F232596A02}" type="parTrans" cxnId="{72F278A4-58C1-4D56-85EC-EADEE4B55A36}">
      <dgm:prSet/>
      <dgm:spPr/>
      <dgm:t>
        <a:bodyPr/>
        <a:lstStyle/>
        <a:p>
          <a:endParaRPr lang="en-US"/>
        </a:p>
      </dgm:t>
    </dgm:pt>
    <dgm:pt modelId="{B9AE2829-83F3-467D-9462-36D5B83D0C46}" type="sibTrans" cxnId="{72F278A4-58C1-4D56-85EC-EADEE4B55A36}">
      <dgm:prSet/>
      <dgm:spPr/>
      <dgm:t>
        <a:bodyPr/>
        <a:lstStyle/>
        <a:p>
          <a:endParaRPr lang="en-US"/>
        </a:p>
      </dgm:t>
    </dgm:pt>
    <dgm:pt modelId="{6426DDED-CBB4-45F0-92AA-1D852E047BDD}">
      <dgm:prSet phldrT="[Text]" custT="1"/>
      <dgm:spPr>
        <a:solidFill>
          <a:schemeClr val="bg1">
            <a:lumMod val="95000"/>
            <a:alpha val="90000"/>
          </a:schemeClr>
        </a:solidFill>
      </dgm:spPr>
      <dgm:t>
        <a:bodyPr/>
        <a:lstStyle/>
        <a:p>
          <a:r>
            <a:rPr lang="en-US" sz="2000" dirty="0"/>
            <a:t>Breast</a:t>
          </a:r>
        </a:p>
      </dgm:t>
    </dgm:pt>
    <dgm:pt modelId="{6B3C4DD2-1E68-4206-B2F4-00800D018417}" type="parTrans" cxnId="{D6550F59-BBED-4B37-AFFB-CFEA71910D5D}">
      <dgm:prSet/>
      <dgm:spPr/>
      <dgm:t>
        <a:bodyPr/>
        <a:lstStyle/>
        <a:p>
          <a:endParaRPr lang="en-US"/>
        </a:p>
      </dgm:t>
    </dgm:pt>
    <dgm:pt modelId="{6FFF881D-CD2F-42C6-B8CF-B90170854951}" type="sibTrans" cxnId="{D6550F59-BBED-4B37-AFFB-CFEA71910D5D}">
      <dgm:prSet/>
      <dgm:spPr/>
      <dgm:t>
        <a:bodyPr/>
        <a:lstStyle/>
        <a:p>
          <a:endParaRPr lang="en-US"/>
        </a:p>
      </dgm:t>
    </dgm:pt>
    <dgm:pt modelId="{3D2A1F5B-29DD-4EF8-A414-1B39465A9DDC}">
      <dgm:prSet phldrT="[Text]" custT="1"/>
      <dgm:spPr>
        <a:solidFill>
          <a:schemeClr val="bg1">
            <a:lumMod val="95000"/>
            <a:alpha val="90000"/>
          </a:schemeClr>
        </a:solidFill>
      </dgm:spPr>
      <dgm:t>
        <a:bodyPr/>
        <a:lstStyle/>
        <a:p>
          <a:r>
            <a:rPr lang="en-US" sz="2000" dirty="0"/>
            <a:t>Cervical</a:t>
          </a:r>
        </a:p>
      </dgm:t>
    </dgm:pt>
    <dgm:pt modelId="{ABF80B79-5300-4DF5-8DE3-D68C5C8C4CF8}" type="parTrans" cxnId="{FC48A243-F731-48ED-BA6D-8950DBBC2994}">
      <dgm:prSet/>
      <dgm:spPr/>
      <dgm:t>
        <a:bodyPr/>
        <a:lstStyle/>
        <a:p>
          <a:endParaRPr lang="en-US"/>
        </a:p>
      </dgm:t>
    </dgm:pt>
    <dgm:pt modelId="{392978C7-DCF7-4A8D-BBA2-2150EE089297}" type="sibTrans" cxnId="{FC48A243-F731-48ED-BA6D-8950DBBC2994}">
      <dgm:prSet/>
      <dgm:spPr/>
      <dgm:t>
        <a:bodyPr/>
        <a:lstStyle/>
        <a:p>
          <a:endParaRPr lang="en-US"/>
        </a:p>
      </dgm:t>
    </dgm:pt>
    <dgm:pt modelId="{DA05D27A-EEB9-4AF1-B3C9-D35A180CA751}">
      <dgm:prSet phldrT="[Text]" custT="1"/>
      <dgm:spPr>
        <a:solidFill>
          <a:schemeClr val="bg1">
            <a:lumMod val="95000"/>
            <a:alpha val="90000"/>
          </a:schemeClr>
        </a:solidFill>
      </dgm:spPr>
      <dgm:t>
        <a:bodyPr/>
        <a:lstStyle/>
        <a:p>
          <a:r>
            <a:rPr lang="en-US" sz="2000" dirty="0"/>
            <a:t>Ovarian</a:t>
          </a:r>
        </a:p>
      </dgm:t>
    </dgm:pt>
    <dgm:pt modelId="{26A26916-B6BD-4C2F-97D1-C8B8930088D5}" type="parTrans" cxnId="{69FCB4E9-B8DB-4B1F-B793-C7E71DED52F3}">
      <dgm:prSet/>
      <dgm:spPr/>
      <dgm:t>
        <a:bodyPr/>
        <a:lstStyle/>
        <a:p>
          <a:endParaRPr lang="en-US"/>
        </a:p>
      </dgm:t>
    </dgm:pt>
    <dgm:pt modelId="{4AD9731D-1714-4095-82B1-B933A219AC0E}" type="sibTrans" cxnId="{69FCB4E9-B8DB-4B1F-B793-C7E71DED52F3}">
      <dgm:prSet/>
      <dgm:spPr/>
      <dgm:t>
        <a:bodyPr/>
        <a:lstStyle/>
        <a:p>
          <a:endParaRPr lang="en-US"/>
        </a:p>
      </dgm:t>
    </dgm:pt>
    <dgm:pt modelId="{91038493-0386-4583-B5A8-3AD563D771DF}">
      <dgm:prSet phldrT="[Text]" custT="1"/>
      <dgm:spPr>
        <a:solidFill>
          <a:schemeClr val="bg1">
            <a:lumMod val="95000"/>
            <a:alpha val="90000"/>
          </a:schemeClr>
        </a:solidFill>
      </dgm:spPr>
      <dgm:t>
        <a:bodyPr/>
        <a:lstStyle/>
        <a:p>
          <a:r>
            <a:rPr lang="en-US" sz="2000" dirty="0"/>
            <a:t>Uterine</a:t>
          </a:r>
        </a:p>
      </dgm:t>
    </dgm:pt>
    <dgm:pt modelId="{7C36F306-D2A9-46ED-85C9-17E9A9233E73}" type="parTrans" cxnId="{1F93A025-B68E-4911-82F1-A2DB219B3BC0}">
      <dgm:prSet/>
      <dgm:spPr/>
      <dgm:t>
        <a:bodyPr/>
        <a:lstStyle/>
        <a:p>
          <a:endParaRPr lang="en-US"/>
        </a:p>
      </dgm:t>
    </dgm:pt>
    <dgm:pt modelId="{19547A9E-A02F-474C-A223-D967507DE589}" type="sibTrans" cxnId="{1F93A025-B68E-4911-82F1-A2DB219B3BC0}">
      <dgm:prSet/>
      <dgm:spPr/>
      <dgm:t>
        <a:bodyPr/>
        <a:lstStyle/>
        <a:p>
          <a:endParaRPr lang="en-US"/>
        </a:p>
      </dgm:t>
    </dgm:pt>
    <dgm:pt modelId="{82A7944F-D0ED-4DC5-83A7-A63DAC987E40}" type="pres">
      <dgm:prSet presAssocID="{6756CCC2-C9CC-473B-95D7-E00892D42F95}" presName="Name0" presStyleCnt="0">
        <dgm:presLayoutVars>
          <dgm:dir/>
          <dgm:animLvl val="lvl"/>
          <dgm:resizeHandles val="exact"/>
        </dgm:presLayoutVars>
      </dgm:prSet>
      <dgm:spPr/>
    </dgm:pt>
    <dgm:pt modelId="{4B33E1F2-D27D-4E92-A27C-57BD2DB148A7}" type="pres">
      <dgm:prSet presAssocID="{B3817202-FB64-42FD-82CC-B6D588907807}" presName="composite" presStyleCnt="0"/>
      <dgm:spPr/>
    </dgm:pt>
    <dgm:pt modelId="{1026FE78-4C6B-4648-9A9E-50AE3A29FDFE}" type="pres">
      <dgm:prSet presAssocID="{B3817202-FB64-42FD-82CC-B6D588907807}" presName="parTx" presStyleLbl="alignNode1" presStyleIdx="0" presStyleCnt="2">
        <dgm:presLayoutVars>
          <dgm:chMax val="0"/>
          <dgm:chPref val="0"/>
          <dgm:bulletEnabled val="1"/>
        </dgm:presLayoutVars>
      </dgm:prSet>
      <dgm:spPr/>
    </dgm:pt>
    <dgm:pt modelId="{CF4AEDC6-BD07-4DE3-B936-16A8C49800B7}" type="pres">
      <dgm:prSet presAssocID="{B3817202-FB64-42FD-82CC-B6D588907807}" presName="desTx" presStyleLbl="alignAccFollowNode1" presStyleIdx="0" presStyleCnt="2">
        <dgm:presLayoutVars>
          <dgm:bulletEnabled val="1"/>
        </dgm:presLayoutVars>
      </dgm:prSet>
      <dgm:spPr/>
    </dgm:pt>
    <dgm:pt modelId="{63F3D176-388F-4DEA-86C9-49A14C89837F}" type="pres">
      <dgm:prSet presAssocID="{08EBB5AB-E7D9-4E41-83E8-6D7447383143}" presName="space" presStyleCnt="0"/>
      <dgm:spPr/>
    </dgm:pt>
    <dgm:pt modelId="{D3A3CA09-E6AA-4CAB-906E-B95B099F9E2A}" type="pres">
      <dgm:prSet presAssocID="{D0FE2D33-664D-49DB-A0E5-41005D15DECB}" presName="composite" presStyleCnt="0"/>
      <dgm:spPr/>
    </dgm:pt>
    <dgm:pt modelId="{B6700A43-D2D1-4B52-9637-4C70C33A7BD0}" type="pres">
      <dgm:prSet presAssocID="{D0FE2D33-664D-49DB-A0E5-41005D15DECB}" presName="parTx" presStyleLbl="alignNode1" presStyleIdx="1" presStyleCnt="2">
        <dgm:presLayoutVars>
          <dgm:chMax val="0"/>
          <dgm:chPref val="0"/>
          <dgm:bulletEnabled val="1"/>
        </dgm:presLayoutVars>
      </dgm:prSet>
      <dgm:spPr/>
    </dgm:pt>
    <dgm:pt modelId="{895C5D38-307E-4AEC-8C9F-E56BA1741914}" type="pres">
      <dgm:prSet presAssocID="{D0FE2D33-664D-49DB-A0E5-41005D15DECB}" presName="desTx" presStyleLbl="alignAccFollowNode1" presStyleIdx="1" presStyleCnt="2">
        <dgm:presLayoutVars>
          <dgm:bulletEnabled val="1"/>
        </dgm:presLayoutVars>
      </dgm:prSet>
      <dgm:spPr/>
    </dgm:pt>
  </dgm:ptLst>
  <dgm:cxnLst>
    <dgm:cxn modelId="{3B971C0E-4901-4045-98F8-D7AC63CA8F7D}" type="presOf" srcId="{7C4180EE-A043-4353-A8F5-1C4DD9775311}" destId="{CF4AEDC6-BD07-4DE3-B936-16A8C49800B7}" srcOrd="0" destOrd="1" presId="urn:microsoft.com/office/officeart/2005/8/layout/hList1"/>
    <dgm:cxn modelId="{1F93A025-B68E-4911-82F1-A2DB219B3BC0}" srcId="{EC7840A3-EBC4-411C-992C-0A839E92A656}" destId="{91038493-0386-4583-B5A8-3AD563D771DF}" srcOrd="3" destOrd="0" parTransId="{7C36F306-D2A9-46ED-85C9-17E9A9233E73}" sibTransId="{19547A9E-A02F-474C-A223-D967507DE589}"/>
    <dgm:cxn modelId="{AB10EA29-9734-4D70-8E2C-72477E43AFBC}" type="presOf" srcId="{DA05D27A-EEB9-4AF1-B3C9-D35A180CA751}" destId="{895C5D38-307E-4AEC-8C9F-E56BA1741914}" srcOrd="0" destOrd="4" presId="urn:microsoft.com/office/officeart/2005/8/layout/hList1"/>
    <dgm:cxn modelId="{15C99D38-994D-4ED0-BD15-B76ABC092941}" type="presOf" srcId="{D0FE2D33-664D-49DB-A0E5-41005D15DECB}" destId="{B6700A43-D2D1-4B52-9637-4C70C33A7BD0}" srcOrd="0" destOrd="0" presId="urn:microsoft.com/office/officeart/2005/8/layout/hList1"/>
    <dgm:cxn modelId="{5040CE3C-4334-4FD1-91C6-4D4235EA0DBB}" srcId="{6756CCC2-C9CC-473B-95D7-E00892D42F95}" destId="{B3817202-FB64-42FD-82CC-B6D588907807}" srcOrd="0" destOrd="0" parTransId="{FC5EEBD4-FC7C-4CDB-A6ED-AC7ED7A8C0B8}" sibTransId="{08EBB5AB-E7D9-4E41-83E8-6D7447383143}"/>
    <dgm:cxn modelId="{FC48A243-F731-48ED-BA6D-8950DBBC2994}" srcId="{EC7840A3-EBC4-411C-992C-0A839E92A656}" destId="{3D2A1F5B-29DD-4EF8-A414-1B39465A9DDC}" srcOrd="1" destOrd="0" parTransId="{ABF80B79-5300-4DF5-8DE3-D68C5C8C4CF8}" sibTransId="{392978C7-DCF7-4A8D-BBA2-2150EE089297}"/>
    <dgm:cxn modelId="{244CE66B-5D6B-468D-9F16-6021857060D3}" type="presOf" srcId="{410195DB-27E9-4B9E-BD8D-87D681217C4C}" destId="{895C5D38-307E-4AEC-8C9F-E56BA1741914}" srcOrd="0" destOrd="0" presId="urn:microsoft.com/office/officeart/2005/8/layout/hList1"/>
    <dgm:cxn modelId="{2710FC70-9812-4647-BB9D-082EC22A34F4}" type="presOf" srcId="{6756CCC2-C9CC-473B-95D7-E00892D42F95}" destId="{82A7944F-D0ED-4DC5-83A7-A63DAC987E40}" srcOrd="0" destOrd="0" presId="urn:microsoft.com/office/officeart/2005/8/layout/hList1"/>
    <dgm:cxn modelId="{3BEBB772-348D-4FB3-85B9-0D0029D8D888}" type="presOf" srcId="{B3817202-FB64-42FD-82CC-B6D588907807}" destId="{1026FE78-4C6B-4648-9A9E-50AE3A29FDFE}" srcOrd="0" destOrd="0" presId="urn:microsoft.com/office/officeart/2005/8/layout/hList1"/>
    <dgm:cxn modelId="{0BB7E252-2F34-417F-B455-610C475904F1}" srcId="{B3817202-FB64-42FD-82CC-B6D588907807}" destId="{0618A5DA-7E0A-41E5-B7EA-9ECDFB2C77FF}" srcOrd="0" destOrd="0" parTransId="{9B2AC77A-DE59-4FA7-B4E5-32209BB82D85}" sibTransId="{57EB2C34-BD8F-409F-9782-3DAF83D6D165}"/>
    <dgm:cxn modelId="{D6550F59-BBED-4B37-AFFB-CFEA71910D5D}" srcId="{EC7840A3-EBC4-411C-992C-0A839E92A656}" destId="{6426DDED-CBB4-45F0-92AA-1D852E047BDD}" srcOrd="0" destOrd="0" parTransId="{6B3C4DD2-1E68-4206-B2F4-00800D018417}" sibTransId="{6FFF881D-CD2F-42C6-B8CF-B90170854951}"/>
    <dgm:cxn modelId="{C88054A1-4357-4494-933F-E102008B52DB}" type="presOf" srcId="{3D2A1F5B-29DD-4EF8-A414-1B39465A9DDC}" destId="{895C5D38-307E-4AEC-8C9F-E56BA1741914}" srcOrd="0" destOrd="3" presId="urn:microsoft.com/office/officeart/2005/8/layout/hList1"/>
    <dgm:cxn modelId="{72F278A4-58C1-4D56-85EC-EADEE4B55A36}" srcId="{D0FE2D33-664D-49DB-A0E5-41005D15DECB}" destId="{EC7840A3-EBC4-411C-992C-0A839E92A656}" srcOrd="1" destOrd="0" parTransId="{8F5ECCAA-B8CC-405E-887C-97F232596A02}" sibTransId="{B9AE2829-83F3-467D-9462-36D5B83D0C46}"/>
    <dgm:cxn modelId="{1DC700A5-8571-4FAD-89E6-569222D98866}" srcId="{B3817202-FB64-42FD-82CC-B6D588907807}" destId="{7C4180EE-A043-4353-A8F5-1C4DD9775311}" srcOrd="1" destOrd="0" parTransId="{DF37878E-CC1E-4343-AF6D-7274867B6ABF}" sibTransId="{F88B18CE-FE33-4E6D-BEEB-8612151A787A}"/>
    <dgm:cxn modelId="{C6D16BAB-7009-47B7-855C-8AE200924A13}" srcId="{6756CCC2-C9CC-473B-95D7-E00892D42F95}" destId="{D0FE2D33-664D-49DB-A0E5-41005D15DECB}" srcOrd="1" destOrd="0" parTransId="{014F2927-C3B2-425B-9FFF-9CF8DDFA254B}" sibTransId="{D6ACC069-86B6-483A-A577-8E214DED9062}"/>
    <dgm:cxn modelId="{3A46C0B9-3493-4AE0-9E5A-9E8D309170DA}" type="presOf" srcId="{0618A5DA-7E0A-41E5-B7EA-9ECDFB2C77FF}" destId="{CF4AEDC6-BD07-4DE3-B936-16A8C49800B7}" srcOrd="0" destOrd="0" presId="urn:microsoft.com/office/officeart/2005/8/layout/hList1"/>
    <dgm:cxn modelId="{9AD288BE-7F8E-45DF-9ECA-CEEC95283CD7}" type="presOf" srcId="{EC7840A3-EBC4-411C-992C-0A839E92A656}" destId="{895C5D38-307E-4AEC-8C9F-E56BA1741914}" srcOrd="0" destOrd="1" presId="urn:microsoft.com/office/officeart/2005/8/layout/hList1"/>
    <dgm:cxn modelId="{85A7A4D8-E511-4393-B7E6-A9181832A58D}" type="presOf" srcId="{91038493-0386-4583-B5A8-3AD563D771DF}" destId="{895C5D38-307E-4AEC-8C9F-E56BA1741914}" srcOrd="0" destOrd="5" presId="urn:microsoft.com/office/officeart/2005/8/layout/hList1"/>
    <dgm:cxn modelId="{DBD18DDE-BBC4-48F9-8146-2B88E129BB2D}" type="presOf" srcId="{6426DDED-CBB4-45F0-92AA-1D852E047BDD}" destId="{895C5D38-307E-4AEC-8C9F-E56BA1741914}" srcOrd="0" destOrd="2" presId="urn:microsoft.com/office/officeart/2005/8/layout/hList1"/>
    <dgm:cxn modelId="{A4E667E7-1224-44BF-8DD1-4797B55BC5A4}" srcId="{D0FE2D33-664D-49DB-A0E5-41005D15DECB}" destId="{410195DB-27E9-4B9E-BD8D-87D681217C4C}" srcOrd="0" destOrd="0" parTransId="{1ADD43BF-1E66-4A17-AC2A-0FBE6BB0D603}" sibTransId="{FA529055-F9B3-4B32-9A1F-DEB65CFA34B2}"/>
    <dgm:cxn modelId="{69FCB4E9-B8DB-4B1F-B793-C7E71DED52F3}" srcId="{EC7840A3-EBC4-411C-992C-0A839E92A656}" destId="{DA05D27A-EEB9-4AF1-B3C9-D35A180CA751}" srcOrd="2" destOrd="0" parTransId="{26A26916-B6BD-4C2F-97D1-C8B8930088D5}" sibTransId="{4AD9731D-1714-4095-82B1-B933A219AC0E}"/>
    <dgm:cxn modelId="{E63B22E8-5683-4599-BC0F-1F0DF328FB97}" type="presParOf" srcId="{82A7944F-D0ED-4DC5-83A7-A63DAC987E40}" destId="{4B33E1F2-D27D-4E92-A27C-57BD2DB148A7}" srcOrd="0" destOrd="0" presId="urn:microsoft.com/office/officeart/2005/8/layout/hList1"/>
    <dgm:cxn modelId="{A1BB83F0-AA40-4CE0-A60B-FCEC19165BF1}" type="presParOf" srcId="{4B33E1F2-D27D-4E92-A27C-57BD2DB148A7}" destId="{1026FE78-4C6B-4648-9A9E-50AE3A29FDFE}" srcOrd="0" destOrd="0" presId="urn:microsoft.com/office/officeart/2005/8/layout/hList1"/>
    <dgm:cxn modelId="{7637A601-6306-465F-9D3F-828FC5556214}" type="presParOf" srcId="{4B33E1F2-D27D-4E92-A27C-57BD2DB148A7}" destId="{CF4AEDC6-BD07-4DE3-B936-16A8C49800B7}" srcOrd="1" destOrd="0" presId="urn:microsoft.com/office/officeart/2005/8/layout/hList1"/>
    <dgm:cxn modelId="{6801DEA1-3133-4D04-9BFA-34BA96B11FB5}" type="presParOf" srcId="{82A7944F-D0ED-4DC5-83A7-A63DAC987E40}" destId="{63F3D176-388F-4DEA-86C9-49A14C89837F}" srcOrd="1" destOrd="0" presId="urn:microsoft.com/office/officeart/2005/8/layout/hList1"/>
    <dgm:cxn modelId="{8A1D5B1B-278D-445D-BC17-6F2C83B3A00E}" type="presParOf" srcId="{82A7944F-D0ED-4DC5-83A7-A63DAC987E40}" destId="{D3A3CA09-E6AA-4CAB-906E-B95B099F9E2A}" srcOrd="2" destOrd="0" presId="urn:microsoft.com/office/officeart/2005/8/layout/hList1"/>
    <dgm:cxn modelId="{61889926-E125-40D1-ABC9-69803D50DBAA}" type="presParOf" srcId="{D3A3CA09-E6AA-4CAB-906E-B95B099F9E2A}" destId="{B6700A43-D2D1-4B52-9637-4C70C33A7BD0}" srcOrd="0" destOrd="0" presId="urn:microsoft.com/office/officeart/2005/8/layout/hList1"/>
    <dgm:cxn modelId="{C22216B4-D2BA-4539-A0F1-5B0150D3C99A}" type="presParOf" srcId="{D3A3CA09-E6AA-4CAB-906E-B95B099F9E2A}" destId="{895C5D38-307E-4AEC-8C9F-E56BA174191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0EFF5-452D-4540-999E-72B82BAB06A2}">
      <dsp:nvSpPr>
        <dsp:cNvPr id="0" name=""/>
        <dsp:cNvSpPr/>
      </dsp:nvSpPr>
      <dsp:spPr>
        <a:xfrm>
          <a:off x="754379" y="0"/>
          <a:ext cx="8549640" cy="40227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134B20-027C-4A9C-8F9A-4239F5B26D27}">
      <dsp:nvSpPr>
        <dsp:cNvPr id="0" name=""/>
        <dsp:cNvSpPr/>
      </dsp:nvSpPr>
      <dsp:spPr>
        <a:xfrm>
          <a:off x="3179" y="1206817"/>
          <a:ext cx="2386850" cy="16090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Arial" panose="020B0604020202020204" pitchFamily="34" charset="0"/>
              <a:cs typeface="Arial" panose="020B0604020202020204" pitchFamily="34" charset="0"/>
            </a:rPr>
            <a:t>Gender Identity</a:t>
          </a:r>
        </a:p>
      </dsp:txBody>
      <dsp:txXfrm>
        <a:off x="81728" y="1285366"/>
        <a:ext cx="2229752" cy="1451992"/>
      </dsp:txXfrm>
    </dsp:sp>
    <dsp:sp modelId="{30E012F9-FEA0-483C-A07B-7EA9E1B65DFF}">
      <dsp:nvSpPr>
        <dsp:cNvPr id="0" name=""/>
        <dsp:cNvSpPr/>
      </dsp:nvSpPr>
      <dsp:spPr>
        <a:xfrm>
          <a:off x="2558243" y="1206817"/>
          <a:ext cx="2386850" cy="16090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Arial" panose="020B0604020202020204" pitchFamily="34" charset="0"/>
              <a:cs typeface="Arial" panose="020B0604020202020204" pitchFamily="34" charset="0"/>
            </a:rPr>
            <a:t>Health Disparities</a:t>
          </a:r>
        </a:p>
      </dsp:txBody>
      <dsp:txXfrm>
        <a:off x="2636792" y="1285366"/>
        <a:ext cx="2229752" cy="1451992"/>
      </dsp:txXfrm>
    </dsp:sp>
    <dsp:sp modelId="{1AB70ADA-D193-47E2-96C6-218009AE9730}">
      <dsp:nvSpPr>
        <dsp:cNvPr id="0" name=""/>
        <dsp:cNvSpPr/>
      </dsp:nvSpPr>
      <dsp:spPr>
        <a:xfrm>
          <a:off x="5113306" y="1206817"/>
          <a:ext cx="2386850" cy="16090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Arial" panose="020B0604020202020204" pitchFamily="34" charset="0"/>
              <a:cs typeface="Arial" panose="020B0604020202020204" pitchFamily="34" charset="0"/>
            </a:rPr>
            <a:t>Medical Care</a:t>
          </a:r>
        </a:p>
      </dsp:txBody>
      <dsp:txXfrm>
        <a:off x="5191855" y="1285366"/>
        <a:ext cx="2229752" cy="1451992"/>
      </dsp:txXfrm>
    </dsp:sp>
    <dsp:sp modelId="{69B92861-FB43-4BE2-8D79-7523F71B6C25}">
      <dsp:nvSpPr>
        <dsp:cNvPr id="0" name=""/>
        <dsp:cNvSpPr/>
      </dsp:nvSpPr>
      <dsp:spPr>
        <a:xfrm>
          <a:off x="7668369" y="1206817"/>
          <a:ext cx="2386850" cy="16090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Arial" panose="020B0604020202020204" pitchFamily="34" charset="0"/>
              <a:cs typeface="Arial" panose="020B0604020202020204" pitchFamily="34" charset="0"/>
            </a:rPr>
            <a:t>Case Reviews</a:t>
          </a:r>
        </a:p>
      </dsp:txBody>
      <dsp:txXfrm>
        <a:off x="7746918" y="1285366"/>
        <a:ext cx="2229752" cy="1451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7B1B7-81EB-4375-9771-CD7F09D48BC2}">
      <dsp:nvSpPr>
        <dsp:cNvPr id="0" name=""/>
        <dsp:cNvSpPr/>
      </dsp:nvSpPr>
      <dsp:spPr>
        <a:xfrm>
          <a:off x="96753" y="1528317"/>
          <a:ext cx="5191621" cy="410151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Transgender </a:t>
          </a:r>
          <a:r>
            <a:rPr lang="en-US" sz="2800" u="sng" kern="1200" dirty="0"/>
            <a:t>Man</a:t>
          </a:r>
          <a:r>
            <a:rPr lang="en-US" sz="2800" kern="1200" dirty="0"/>
            <a:t>: </a:t>
          </a:r>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800" kern="1200" dirty="0"/>
            <a:t>A </a:t>
          </a:r>
          <a:r>
            <a:rPr lang="en-US" sz="2800" b="1" u="sng" kern="1200" dirty="0"/>
            <a:t>male person</a:t>
          </a:r>
          <a:r>
            <a:rPr lang="en-US" sz="2800" kern="1200" dirty="0"/>
            <a:t> </a:t>
          </a:r>
        </a:p>
        <a:p>
          <a:pPr marL="0" lvl="0" indent="0" algn="ctr" defTabSz="1244600">
            <a:lnSpc>
              <a:spcPct val="90000"/>
            </a:lnSpc>
            <a:spcBef>
              <a:spcPct val="0"/>
            </a:spcBef>
            <a:spcAft>
              <a:spcPct val="35000"/>
            </a:spcAft>
            <a:buNone/>
          </a:pPr>
          <a:r>
            <a:rPr lang="en-US" sz="2800" kern="1200" dirty="0"/>
            <a:t>who was assigned female at birth (AFAB)</a:t>
          </a:r>
        </a:p>
      </dsp:txBody>
      <dsp:txXfrm>
        <a:off x="96753" y="1528317"/>
        <a:ext cx="5191621" cy="4101515"/>
      </dsp:txXfrm>
    </dsp:sp>
    <dsp:sp modelId="{842BB018-7181-4D93-95C8-D16ECC2873DD}">
      <dsp:nvSpPr>
        <dsp:cNvPr id="0" name=""/>
        <dsp:cNvSpPr/>
      </dsp:nvSpPr>
      <dsp:spPr>
        <a:xfrm>
          <a:off x="5713445" y="1528317"/>
          <a:ext cx="5191621" cy="410151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Transgender </a:t>
          </a:r>
          <a:r>
            <a:rPr lang="en-US" sz="2800" u="sng" kern="1200" dirty="0"/>
            <a:t>Woman</a:t>
          </a:r>
          <a:r>
            <a:rPr lang="en-US" sz="2800" kern="1200" dirty="0"/>
            <a:t>: </a:t>
          </a:r>
        </a:p>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800" kern="1200" dirty="0"/>
            <a:t>A </a:t>
          </a:r>
          <a:r>
            <a:rPr lang="en-US" sz="2800" b="1" u="sng" kern="1200" dirty="0"/>
            <a:t>female person </a:t>
          </a:r>
        </a:p>
        <a:p>
          <a:pPr marL="0" lvl="0" indent="0" algn="ctr" defTabSz="1244600">
            <a:lnSpc>
              <a:spcPct val="90000"/>
            </a:lnSpc>
            <a:spcBef>
              <a:spcPct val="0"/>
            </a:spcBef>
            <a:spcAft>
              <a:spcPct val="35000"/>
            </a:spcAft>
            <a:buNone/>
          </a:pPr>
          <a:r>
            <a:rPr lang="en-US" sz="2800" kern="1200" dirty="0"/>
            <a:t>who was assigned male at birth (AMAB)</a:t>
          </a:r>
        </a:p>
      </dsp:txBody>
      <dsp:txXfrm>
        <a:off x="5713445" y="1528317"/>
        <a:ext cx="5191621" cy="41015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E7F40-6DAC-4B31-8040-374452406E7E}">
      <dsp:nvSpPr>
        <dsp:cNvPr id="0" name=""/>
        <dsp:cNvSpPr/>
      </dsp:nvSpPr>
      <dsp:spPr>
        <a:xfrm>
          <a:off x="55" y="27638"/>
          <a:ext cx="5286336" cy="77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u="none" kern="1200" dirty="0"/>
            <a:t>Masculinizing surgery</a:t>
          </a:r>
        </a:p>
      </dsp:txBody>
      <dsp:txXfrm>
        <a:off x="55" y="27638"/>
        <a:ext cx="5286336" cy="777600"/>
      </dsp:txXfrm>
    </dsp:sp>
    <dsp:sp modelId="{D161DC5C-FC17-4745-9D43-56B5DB6D8E7C}">
      <dsp:nvSpPr>
        <dsp:cNvPr id="0" name=""/>
        <dsp:cNvSpPr/>
      </dsp:nvSpPr>
      <dsp:spPr>
        <a:xfrm>
          <a:off x="55" y="805238"/>
          <a:ext cx="5286336" cy="25222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a:t>Chest or “top” surgery</a:t>
          </a:r>
        </a:p>
        <a:p>
          <a:pPr marL="228600" lvl="1" indent="-228600" algn="l" defTabSz="1200150" rtl="0">
            <a:lnSpc>
              <a:spcPct val="90000"/>
            </a:lnSpc>
            <a:spcBef>
              <a:spcPct val="0"/>
            </a:spcBef>
            <a:spcAft>
              <a:spcPct val="15000"/>
            </a:spcAft>
            <a:buChar char="•"/>
          </a:pPr>
          <a:r>
            <a:rPr lang="en-US" sz="2700" kern="1200"/>
            <a:t>Hysterectomy, oophorectomy</a:t>
          </a:r>
        </a:p>
        <a:p>
          <a:pPr marL="228600" lvl="1" indent="-228600" algn="l" defTabSz="1200150" rtl="0">
            <a:lnSpc>
              <a:spcPct val="90000"/>
            </a:lnSpc>
            <a:spcBef>
              <a:spcPct val="0"/>
            </a:spcBef>
            <a:spcAft>
              <a:spcPct val="15000"/>
            </a:spcAft>
            <a:buChar char="•"/>
          </a:pPr>
          <a:r>
            <a:rPr lang="en-US" sz="2700" kern="1200"/>
            <a:t>Metoidioplasty (clitoral release/enlargement)</a:t>
          </a:r>
        </a:p>
        <a:p>
          <a:pPr marL="228600" lvl="1" indent="-228600" algn="l" defTabSz="1200150" rtl="0">
            <a:lnSpc>
              <a:spcPct val="90000"/>
            </a:lnSpc>
            <a:spcBef>
              <a:spcPct val="0"/>
            </a:spcBef>
            <a:spcAft>
              <a:spcPct val="15000"/>
            </a:spcAft>
            <a:buChar char="•"/>
          </a:pPr>
          <a:r>
            <a:rPr lang="en-US" sz="2700" kern="1200"/>
            <a:t>Phalloplasty/scrotoplasty</a:t>
          </a:r>
        </a:p>
      </dsp:txBody>
      <dsp:txXfrm>
        <a:off x="55" y="805238"/>
        <a:ext cx="5286336" cy="2522226"/>
      </dsp:txXfrm>
    </dsp:sp>
    <dsp:sp modelId="{B9DB0B82-DFB1-4FC5-8459-971BEC880794}">
      <dsp:nvSpPr>
        <dsp:cNvPr id="0" name=""/>
        <dsp:cNvSpPr/>
      </dsp:nvSpPr>
      <dsp:spPr>
        <a:xfrm>
          <a:off x="6026479" y="27638"/>
          <a:ext cx="5286336" cy="77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u="none" kern="1200" dirty="0"/>
            <a:t>Feminizing</a:t>
          </a:r>
          <a:r>
            <a:rPr lang="en-US" sz="2700" u="sng" kern="1200" dirty="0"/>
            <a:t> surgery</a:t>
          </a:r>
          <a:endParaRPr lang="en-US" sz="2700" kern="1200" dirty="0"/>
        </a:p>
      </dsp:txBody>
      <dsp:txXfrm>
        <a:off x="6026479" y="27638"/>
        <a:ext cx="5286336" cy="777600"/>
      </dsp:txXfrm>
    </dsp:sp>
    <dsp:sp modelId="{DA278413-BA77-401C-B7CF-4C4E7A70F5DA}">
      <dsp:nvSpPr>
        <dsp:cNvPr id="0" name=""/>
        <dsp:cNvSpPr/>
      </dsp:nvSpPr>
      <dsp:spPr>
        <a:xfrm>
          <a:off x="6026479" y="805238"/>
          <a:ext cx="5286336" cy="25222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a:t>Breast augmentation</a:t>
          </a:r>
        </a:p>
        <a:p>
          <a:pPr marL="228600" lvl="1" indent="-228600" algn="l" defTabSz="1200150" rtl="0">
            <a:lnSpc>
              <a:spcPct val="90000"/>
            </a:lnSpc>
            <a:spcBef>
              <a:spcPct val="0"/>
            </a:spcBef>
            <a:spcAft>
              <a:spcPct val="15000"/>
            </a:spcAft>
            <a:buChar char="•"/>
          </a:pPr>
          <a:r>
            <a:rPr lang="en-US" sz="2700" kern="1200"/>
            <a:t>Orchiectomy</a:t>
          </a:r>
        </a:p>
        <a:p>
          <a:pPr marL="228600" lvl="1" indent="-228600" algn="l" defTabSz="1200150" rtl="0">
            <a:lnSpc>
              <a:spcPct val="90000"/>
            </a:lnSpc>
            <a:spcBef>
              <a:spcPct val="0"/>
            </a:spcBef>
            <a:spcAft>
              <a:spcPct val="15000"/>
            </a:spcAft>
            <a:buChar char="•"/>
          </a:pPr>
          <a:r>
            <a:rPr lang="en-US" sz="2700" kern="1200"/>
            <a:t>Facial feminization </a:t>
          </a:r>
        </a:p>
        <a:p>
          <a:pPr marL="228600" lvl="1" indent="-228600" algn="l" defTabSz="1200150" rtl="0">
            <a:lnSpc>
              <a:spcPct val="90000"/>
            </a:lnSpc>
            <a:spcBef>
              <a:spcPct val="0"/>
            </a:spcBef>
            <a:spcAft>
              <a:spcPct val="15000"/>
            </a:spcAft>
            <a:buChar char="•"/>
          </a:pPr>
          <a:r>
            <a:rPr lang="en-US" sz="2700" kern="1200"/>
            <a:t>Vaginoplasty</a:t>
          </a:r>
        </a:p>
        <a:p>
          <a:pPr marL="228600" lvl="1" indent="-228600" algn="l" defTabSz="1200150" rtl="0">
            <a:lnSpc>
              <a:spcPct val="90000"/>
            </a:lnSpc>
            <a:spcBef>
              <a:spcPct val="0"/>
            </a:spcBef>
            <a:spcAft>
              <a:spcPct val="15000"/>
            </a:spcAft>
            <a:buChar char="•"/>
          </a:pPr>
          <a:r>
            <a:rPr lang="en-US" sz="2700" kern="1200"/>
            <a:t>Voice surgery</a:t>
          </a:r>
        </a:p>
      </dsp:txBody>
      <dsp:txXfrm>
        <a:off x="6026479" y="805238"/>
        <a:ext cx="5286336" cy="25222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46D73-5B51-46CB-A428-6099F48538F7}">
      <dsp:nvSpPr>
        <dsp:cNvPr id="0" name=""/>
        <dsp:cNvSpPr/>
      </dsp:nvSpPr>
      <dsp:spPr>
        <a:xfrm>
          <a:off x="3286" y="1649"/>
          <a:ext cx="3203971" cy="1281588"/>
        </a:xfrm>
        <a:prstGeom prst="rect">
          <a:avLst/>
        </a:prstGeom>
        <a:solidFill>
          <a:srgbClr val="FF000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Likely Increased Risk</a:t>
          </a:r>
        </a:p>
      </dsp:txBody>
      <dsp:txXfrm>
        <a:off x="3286" y="1649"/>
        <a:ext cx="3203971" cy="1281588"/>
      </dsp:txXfrm>
    </dsp:sp>
    <dsp:sp modelId="{1FABBE55-A29A-475B-98BD-C4DEF8948C49}">
      <dsp:nvSpPr>
        <dsp:cNvPr id="0" name=""/>
        <dsp:cNvSpPr/>
      </dsp:nvSpPr>
      <dsp:spPr>
        <a:xfrm>
          <a:off x="3286" y="1283238"/>
          <a:ext cx="3203971" cy="2635200"/>
        </a:xfrm>
        <a:prstGeom prst="rect">
          <a:avLst/>
        </a:prstGeom>
        <a:solidFill>
          <a:schemeClr val="bg1">
            <a:lumMod val="95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VTE </a:t>
          </a:r>
          <a:r>
            <a:rPr lang="en-US" sz="1600" kern="1200" dirty="0"/>
            <a:t>(less with transdermal)</a:t>
          </a:r>
        </a:p>
        <a:p>
          <a:pPr marL="228600" lvl="1" indent="-228600" algn="l" defTabSz="889000">
            <a:lnSpc>
              <a:spcPct val="90000"/>
            </a:lnSpc>
            <a:spcBef>
              <a:spcPct val="0"/>
            </a:spcBef>
            <a:spcAft>
              <a:spcPct val="15000"/>
            </a:spcAft>
            <a:buChar char="•"/>
          </a:pPr>
          <a:r>
            <a:rPr lang="en-US" sz="2000" b="1" kern="1200" dirty="0"/>
            <a:t>Infertility</a:t>
          </a:r>
        </a:p>
        <a:p>
          <a:pPr marL="228600" lvl="1" indent="-228600" algn="l" defTabSz="889000">
            <a:lnSpc>
              <a:spcPct val="90000"/>
            </a:lnSpc>
            <a:spcBef>
              <a:spcPct val="0"/>
            </a:spcBef>
            <a:spcAft>
              <a:spcPct val="15000"/>
            </a:spcAft>
            <a:buChar char="•"/>
          </a:pPr>
          <a:r>
            <a:rPr lang="en-US" sz="2000" kern="1200" dirty="0"/>
            <a:t>Weight gain</a:t>
          </a:r>
        </a:p>
        <a:p>
          <a:pPr marL="228600" lvl="1" indent="-228600" algn="l" defTabSz="889000">
            <a:lnSpc>
              <a:spcPct val="90000"/>
            </a:lnSpc>
            <a:spcBef>
              <a:spcPct val="0"/>
            </a:spcBef>
            <a:spcAft>
              <a:spcPct val="15000"/>
            </a:spcAft>
            <a:buChar char="•"/>
          </a:pPr>
          <a:r>
            <a:rPr lang="en-US" sz="2000" kern="1200" dirty="0"/>
            <a:t>Hyperkalemia</a:t>
          </a:r>
        </a:p>
        <a:p>
          <a:pPr marL="228600" lvl="1" indent="-228600" algn="l" defTabSz="889000">
            <a:lnSpc>
              <a:spcPct val="90000"/>
            </a:lnSpc>
            <a:spcBef>
              <a:spcPct val="0"/>
            </a:spcBef>
            <a:spcAft>
              <a:spcPct val="15000"/>
            </a:spcAft>
            <a:buChar char="•"/>
          </a:pPr>
          <a:r>
            <a:rPr lang="en-US" sz="2000" kern="1200" dirty="0"/>
            <a:t>Hypertriglyceridemia</a:t>
          </a:r>
        </a:p>
      </dsp:txBody>
      <dsp:txXfrm>
        <a:off x="3286" y="1283238"/>
        <a:ext cx="3203971" cy="2635200"/>
      </dsp:txXfrm>
    </dsp:sp>
    <dsp:sp modelId="{1026FE78-4C6B-4648-9A9E-50AE3A29FDFE}">
      <dsp:nvSpPr>
        <dsp:cNvPr id="0" name=""/>
        <dsp:cNvSpPr/>
      </dsp:nvSpPr>
      <dsp:spPr>
        <a:xfrm>
          <a:off x="3655814" y="1649"/>
          <a:ext cx="3203971" cy="1281588"/>
        </a:xfrm>
        <a:prstGeom prst="rect">
          <a:avLst/>
        </a:prstGeom>
        <a:solidFill>
          <a:schemeClr val="accent2"/>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Likely Increased Risk with Presence of Additional Risk Factors</a:t>
          </a:r>
        </a:p>
      </dsp:txBody>
      <dsp:txXfrm>
        <a:off x="3655814" y="1649"/>
        <a:ext cx="3203971" cy="1281588"/>
      </dsp:txXfrm>
    </dsp:sp>
    <dsp:sp modelId="{CF4AEDC6-BD07-4DE3-B936-16A8C49800B7}">
      <dsp:nvSpPr>
        <dsp:cNvPr id="0" name=""/>
        <dsp:cNvSpPr/>
      </dsp:nvSpPr>
      <dsp:spPr>
        <a:xfrm>
          <a:off x="3655814" y="1283238"/>
          <a:ext cx="3203971" cy="2635200"/>
        </a:xfrm>
        <a:prstGeom prst="rect">
          <a:avLst/>
        </a:prstGeom>
        <a:solidFill>
          <a:schemeClr val="bg1">
            <a:lumMod val="95000"/>
            <a:alpha val="9000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Cardiovascular disease</a:t>
          </a:r>
        </a:p>
        <a:p>
          <a:pPr marL="228600" lvl="1" indent="-228600" algn="l" defTabSz="889000">
            <a:lnSpc>
              <a:spcPct val="90000"/>
            </a:lnSpc>
            <a:spcBef>
              <a:spcPct val="0"/>
            </a:spcBef>
            <a:spcAft>
              <a:spcPct val="15000"/>
            </a:spcAft>
            <a:buChar char="•"/>
          </a:pPr>
          <a:r>
            <a:rPr lang="en-US" sz="2000" kern="1200" dirty="0"/>
            <a:t>Cerebrovascular disease</a:t>
          </a:r>
        </a:p>
        <a:p>
          <a:pPr marL="228600" lvl="1" indent="-228600" algn="l" defTabSz="889000">
            <a:lnSpc>
              <a:spcPct val="90000"/>
            </a:lnSpc>
            <a:spcBef>
              <a:spcPct val="0"/>
            </a:spcBef>
            <a:spcAft>
              <a:spcPct val="15000"/>
            </a:spcAft>
            <a:buChar char="•"/>
          </a:pPr>
          <a:r>
            <a:rPr lang="en-US" sz="2000" kern="1200" dirty="0"/>
            <a:t>Gall stones</a:t>
          </a:r>
        </a:p>
        <a:p>
          <a:pPr marL="228600" lvl="1" indent="-228600" algn="l" defTabSz="889000">
            <a:lnSpc>
              <a:spcPct val="90000"/>
            </a:lnSpc>
            <a:spcBef>
              <a:spcPct val="0"/>
            </a:spcBef>
            <a:spcAft>
              <a:spcPct val="15000"/>
            </a:spcAft>
            <a:buChar char="•"/>
          </a:pPr>
          <a:r>
            <a:rPr lang="en-US" sz="2000" kern="1200" dirty="0"/>
            <a:t>Polyuria/dehydration</a:t>
          </a:r>
        </a:p>
        <a:p>
          <a:pPr marL="228600" lvl="1" indent="-228600" algn="l" defTabSz="889000">
            <a:lnSpc>
              <a:spcPct val="90000"/>
            </a:lnSpc>
            <a:spcBef>
              <a:spcPct val="0"/>
            </a:spcBef>
            <a:spcAft>
              <a:spcPct val="15000"/>
            </a:spcAft>
            <a:buChar char="•"/>
          </a:pPr>
          <a:endParaRPr lang="en-US" sz="2000" kern="1200" dirty="0"/>
        </a:p>
      </dsp:txBody>
      <dsp:txXfrm>
        <a:off x="3655814" y="1283238"/>
        <a:ext cx="3203971" cy="2635200"/>
      </dsp:txXfrm>
    </dsp:sp>
    <dsp:sp modelId="{C2CB4DDD-C4CD-4980-94E3-14A52DD73127}">
      <dsp:nvSpPr>
        <dsp:cNvPr id="0" name=""/>
        <dsp:cNvSpPr/>
      </dsp:nvSpPr>
      <dsp:spPr>
        <a:xfrm>
          <a:off x="7311628" y="24795"/>
          <a:ext cx="3203971" cy="1281588"/>
        </a:xfrm>
        <a:prstGeom prst="rect">
          <a:avLst/>
        </a:prstGeom>
        <a:solidFill>
          <a:srgbClr val="E7C163"/>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Possible Increased Risk</a:t>
          </a:r>
        </a:p>
      </dsp:txBody>
      <dsp:txXfrm>
        <a:off x="7311628" y="24795"/>
        <a:ext cx="3203971" cy="1281588"/>
      </dsp:txXfrm>
    </dsp:sp>
    <dsp:sp modelId="{09A17CDF-A3EE-4991-9769-3E72197A69F2}">
      <dsp:nvSpPr>
        <dsp:cNvPr id="0" name=""/>
        <dsp:cNvSpPr/>
      </dsp:nvSpPr>
      <dsp:spPr>
        <a:xfrm>
          <a:off x="7308342" y="1283238"/>
          <a:ext cx="3203971" cy="2635200"/>
        </a:xfrm>
        <a:prstGeom prst="rect">
          <a:avLst/>
        </a:prstGeom>
        <a:solidFill>
          <a:schemeClr val="bg1">
            <a:lumMod val="95000"/>
            <a:alpha val="9000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Hypertension</a:t>
          </a:r>
        </a:p>
        <a:p>
          <a:pPr marL="228600" lvl="1" indent="-228600" algn="l" defTabSz="889000">
            <a:lnSpc>
              <a:spcPct val="90000"/>
            </a:lnSpc>
            <a:spcBef>
              <a:spcPct val="0"/>
            </a:spcBef>
            <a:spcAft>
              <a:spcPct val="15000"/>
            </a:spcAft>
            <a:buChar char="•"/>
          </a:pPr>
          <a:r>
            <a:rPr lang="en-US" sz="2000" kern="1200" dirty="0"/>
            <a:t>Erectile dysfunction</a:t>
          </a:r>
        </a:p>
      </dsp:txBody>
      <dsp:txXfrm>
        <a:off x="7308342" y="1283238"/>
        <a:ext cx="3203971" cy="2635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6FE78-4C6B-4648-9A9E-50AE3A29FDFE}">
      <dsp:nvSpPr>
        <dsp:cNvPr id="0" name=""/>
        <dsp:cNvSpPr/>
      </dsp:nvSpPr>
      <dsp:spPr>
        <a:xfrm>
          <a:off x="51" y="32964"/>
          <a:ext cx="4913783" cy="1526400"/>
        </a:xfrm>
        <a:prstGeom prst="rect">
          <a:avLst/>
        </a:prstGeom>
        <a:solidFill>
          <a:schemeClr val="accent6">
            <a:lumMod val="40000"/>
            <a:lumOff val="6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Possible Increased Risk with Presence of Additional Factors</a:t>
          </a:r>
        </a:p>
      </dsp:txBody>
      <dsp:txXfrm>
        <a:off x="51" y="32964"/>
        <a:ext cx="4913783" cy="1526400"/>
      </dsp:txXfrm>
    </dsp:sp>
    <dsp:sp modelId="{CF4AEDC6-BD07-4DE3-B936-16A8C49800B7}">
      <dsp:nvSpPr>
        <dsp:cNvPr id="0" name=""/>
        <dsp:cNvSpPr/>
      </dsp:nvSpPr>
      <dsp:spPr>
        <a:xfrm>
          <a:off x="51" y="1559364"/>
          <a:ext cx="4913783" cy="2327760"/>
        </a:xfrm>
        <a:prstGeom prst="rect">
          <a:avLst/>
        </a:prstGeom>
        <a:solidFill>
          <a:schemeClr val="bg1">
            <a:lumMod val="95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Type 2 Diabetes.</a:t>
          </a:r>
        </a:p>
        <a:p>
          <a:pPr marL="228600" lvl="1" indent="-228600" algn="l" defTabSz="889000">
            <a:lnSpc>
              <a:spcPct val="90000"/>
            </a:lnSpc>
            <a:spcBef>
              <a:spcPct val="0"/>
            </a:spcBef>
            <a:spcAft>
              <a:spcPct val="15000"/>
            </a:spcAft>
            <a:buChar char="•"/>
          </a:pPr>
          <a:r>
            <a:rPr lang="en-US" sz="2000" kern="1200" dirty="0"/>
            <a:t>Low bone mass/osteoporosis</a:t>
          </a:r>
        </a:p>
        <a:p>
          <a:pPr marL="228600" lvl="1" indent="-228600" algn="l" defTabSz="889000">
            <a:lnSpc>
              <a:spcPct val="90000"/>
            </a:lnSpc>
            <a:spcBef>
              <a:spcPct val="0"/>
            </a:spcBef>
            <a:spcAft>
              <a:spcPct val="15000"/>
            </a:spcAft>
            <a:buChar char="•"/>
          </a:pPr>
          <a:r>
            <a:rPr lang="en-US" sz="2000" kern="1200" dirty="0"/>
            <a:t>Hyperprolactinemia</a:t>
          </a:r>
        </a:p>
      </dsp:txBody>
      <dsp:txXfrm>
        <a:off x="51" y="1559364"/>
        <a:ext cx="4913783" cy="2327760"/>
      </dsp:txXfrm>
    </dsp:sp>
    <dsp:sp modelId="{C2CB4DDD-C4CD-4980-94E3-14A52DD73127}">
      <dsp:nvSpPr>
        <dsp:cNvPr id="0" name=""/>
        <dsp:cNvSpPr/>
      </dsp:nvSpPr>
      <dsp:spPr>
        <a:xfrm>
          <a:off x="5601764" y="32964"/>
          <a:ext cx="4913783" cy="15264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Not Increased or Inconclusive</a:t>
          </a:r>
        </a:p>
      </dsp:txBody>
      <dsp:txXfrm>
        <a:off x="5601764" y="32964"/>
        <a:ext cx="4913783" cy="1526400"/>
      </dsp:txXfrm>
    </dsp:sp>
    <dsp:sp modelId="{09A17CDF-A3EE-4991-9769-3E72197A69F2}">
      <dsp:nvSpPr>
        <dsp:cNvPr id="0" name=""/>
        <dsp:cNvSpPr/>
      </dsp:nvSpPr>
      <dsp:spPr>
        <a:xfrm>
          <a:off x="5601764" y="1559364"/>
          <a:ext cx="4913783" cy="2327760"/>
        </a:xfrm>
        <a:prstGeom prst="rect">
          <a:avLst/>
        </a:prstGeom>
        <a:solidFill>
          <a:schemeClr val="bg1">
            <a:lumMod val="95000"/>
            <a:alpha val="9000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Breast Cancer</a:t>
          </a:r>
        </a:p>
        <a:p>
          <a:pPr marL="228600" lvl="1" indent="-228600" algn="l" defTabSz="889000">
            <a:lnSpc>
              <a:spcPct val="90000"/>
            </a:lnSpc>
            <a:spcBef>
              <a:spcPct val="0"/>
            </a:spcBef>
            <a:spcAft>
              <a:spcPct val="15000"/>
            </a:spcAft>
            <a:buChar char="•"/>
          </a:pPr>
          <a:r>
            <a:rPr lang="en-US" sz="2000" kern="1200" dirty="0"/>
            <a:t>Prostate Cancer</a:t>
          </a:r>
        </a:p>
      </dsp:txBody>
      <dsp:txXfrm>
        <a:off x="5601764" y="1559364"/>
        <a:ext cx="4913783" cy="23277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46D73-5B51-46CB-A428-6099F48538F7}">
      <dsp:nvSpPr>
        <dsp:cNvPr id="0" name=""/>
        <dsp:cNvSpPr/>
      </dsp:nvSpPr>
      <dsp:spPr>
        <a:xfrm>
          <a:off x="51" y="9561"/>
          <a:ext cx="4913783" cy="1267200"/>
        </a:xfrm>
        <a:prstGeom prst="rect">
          <a:avLst/>
        </a:prstGeom>
        <a:solidFill>
          <a:srgbClr val="FF000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Likely Increased</a:t>
          </a:r>
        </a:p>
      </dsp:txBody>
      <dsp:txXfrm>
        <a:off x="51" y="9561"/>
        <a:ext cx="4913783" cy="1267200"/>
      </dsp:txXfrm>
    </dsp:sp>
    <dsp:sp modelId="{1FABBE55-A29A-475B-98BD-C4DEF8948C49}">
      <dsp:nvSpPr>
        <dsp:cNvPr id="0" name=""/>
        <dsp:cNvSpPr/>
      </dsp:nvSpPr>
      <dsp:spPr>
        <a:xfrm>
          <a:off x="51" y="1276761"/>
          <a:ext cx="4913783" cy="2838329"/>
        </a:xfrm>
        <a:prstGeom prst="rect">
          <a:avLst/>
        </a:prstGeom>
        <a:solidFill>
          <a:schemeClr val="bg1">
            <a:lumMod val="95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Polycythemia (Elevated Hgb)</a:t>
          </a:r>
        </a:p>
        <a:p>
          <a:pPr marL="228600" lvl="1" indent="-228600" algn="l" defTabSz="889000">
            <a:lnSpc>
              <a:spcPct val="90000"/>
            </a:lnSpc>
            <a:spcBef>
              <a:spcPct val="0"/>
            </a:spcBef>
            <a:spcAft>
              <a:spcPct val="15000"/>
            </a:spcAft>
            <a:buChar char="•"/>
          </a:pPr>
          <a:r>
            <a:rPr lang="en-US" sz="2000" b="1" kern="1200" dirty="0"/>
            <a:t>Infertility</a:t>
          </a:r>
        </a:p>
        <a:p>
          <a:pPr marL="228600" lvl="1" indent="-228600" algn="l" defTabSz="889000">
            <a:lnSpc>
              <a:spcPct val="90000"/>
            </a:lnSpc>
            <a:spcBef>
              <a:spcPct val="0"/>
            </a:spcBef>
            <a:spcAft>
              <a:spcPct val="15000"/>
            </a:spcAft>
            <a:buChar char="•"/>
          </a:pPr>
          <a:r>
            <a:rPr lang="en-US" sz="2000" kern="1200" dirty="0"/>
            <a:t>Acne</a:t>
          </a:r>
        </a:p>
        <a:p>
          <a:pPr marL="228600" lvl="1" indent="-228600" algn="l" defTabSz="889000">
            <a:lnSpc>
              <a:spcPct val="90000"/>
            </a:lnSpc>
            <a:spcBef>
              <a:spcPct val="0"/>
            </a:spcBef>
            <a:spcAft>
              <a:spcPct val="15000"/>
            </a:spcAft>
            <a:buChar char="•"/>
          </a:pPr>
          <a:r>
            <a:rPr lang="en-US" sz="2000" kern="1200" dirty="0"/>
            <a:t>Androgenic alopecia</a:t>
          </a:r>
        </a:p>
        <a:p>
          <a:pPr marL="228600" lvl="1" indent="-228600" algn="l" defTabSz="889000">
            <a:lnSpc>
              <a:spcPct val="90000"/>
            </a:lnSpc>
            <a:spcBef>
              <a:spcPct val="0"/>
            </a:spcBef>
            <a:spcAft>
              <a:spcPct val="15000"/>
            </a:spcAft>
            <a:buChar char="•"/>
          </a:pPr>
          <a:r>
            <a:rPr lang="en-US" sz="2000" kern="1200" dirty="0"/>
            <a:t>Hypertension</a:t>
          </a:r>
        </a:p>
        <a:p>
          <a:pPr marL="228600" lvl="1" indent="-228600" algn="l" defTabSz="889000">
            <a:lnSpc>
              <a:spcPct val="90000"/>
            </a:lnSpc>
            <a:spcBef>
              <a:spcPct val="0"/>
            </a:spcBef>
            <a:spcAft>
              <a:spcPct val="15000"/>
            </a:spcAft>
            <a:buChar char="•"/>
          </a:pPr>
          <a:r>
            <a:rPr lang="en-US" sz="2000" kern="1200" dirty="0"/>
            <a:t>Sleep apnea</a:t>
          </a:r>
        </a:p>
        <a:p>
          <a:pPr marL="228600" lvl="1" indent="-228600" algn="l" defTabSz="889000">
            <a:lnSpc>
              <a:spcPct val="90000"/>
            </a:lnSpc>
            <a:spcBef>
              <a:spcPct val="0"/>
            </a:spcBef>
            <a:spcAft>
              <a:spcPct val="15000"/>
            </a:spcAft>
            <a:buChar char="•"/>
          </a:pPr>
          <a:r>
            <a:rPr lang="en-US" sz="2000" kern="1200" dirty="0"/>
            <a:t>Weight gain</a:t>
          </a:r>
        </a:p>
        <a:p>
          <a:pPr marL="228600" lvl="1" indent="-228600" algn="l" defTabSz="889000">
            <a:lnSpc>
              <a:spcPct val="90000"/>
            </a:lnSpc>
            <a:spcBef>
              <a:spcPct val="0"/>
            </a:spcBef>
            <a:spcAft>
              <a:spcPct val="15000"/>
            </a:spcAft>
            <a:buChar char="•"/>
          </a:pPr>
          <a:r>
            <a:rPr lang="en-US" sz="2000" kern="1200" dirty="0"/>
            <a:t>Decreased HDL and increased LDL</a:t>
          </a:r>
        </a:p>
      </dsp:txBody>
      <dsp:txXfrm>
        <a:off x="51" y="1276761"/>
        <a:ext cx="4913783" cy="2838329"/>
      </dsp:txXfrm>
    </dsp:sp>
    <dsp:sp modelId="{1026FE78-4C6B-4648-9A9E-50AE3A29FDFE}">
      <dsp:nvSpPr>
        <dsp:cNvPr id="0" name=""/>
        <dsp:cNvSpPr/>
      </dsp:nvSpPr>
      <dsp:spPr>
        <a:xfrm>
          <a:off x="5601764" y="13866"/>
          <a:ext cx="4913783" cy="1261459"/>
        </a:xfrm>
        <a:prstGeom prst="rect">
          <a:avLst/>
        </a:prstGeom>
        <a:solidFill>
          <a:schemeClr val="accent2"/>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Likely Increased Risk with Presence of Additional Risk Factors</a:t>
          </a:r>
        </a:p>
      </dsp:txBody>
      <dsp:txXfrm>
        <a:off x="5601764" y="13866"/>
        <a:ext cx="4913783" cy="1261459"/>
      </dsp:txXfrm>
    </dsp:sp>
    <dsp:sp modelId="{CF4AEDC6-BD07-4DE3-B936-16A8C49800B7}">
      <dsp:nvSpPr>
        <dsp:cNvPr id="0" name=""/>
        <dsp:cNvSpPr/>
      </dsp:nvSpPr>
      <dsp:spPr>
        <a:xfrm>
          <a:off x="5601764" y="1272455"/>
          <a:ext cx="4913783" cy="2838329"/>
        </a:xfrm>
        <a:prstGeom prst="rect">
          <a:avLst/>
        </a:prstGeom>
        <a:solidFill>
          <a:schemeClr val="bg1">
            <a:lumMod val="95000"/>
            <a:alpha val="9000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Cardiovascular disease</a:t>
          </a:r>
        </a:p>
        <a:p>
          <a:pPr marL="228600" lvl="1" indent="-228600" algn="l" defTabSz="889000">
            <a:lnSpc>
              <a:spcPct val="90000"/>
            </a:lnSpc>
            <a:spcBef>
              <a:spcPct val="0"/>
            </a:spcBef>
            <a:spcAft>
              <a:spcPct val="15000"/>
            </a:spcAft>
            <a:buChar char="•"/>
          </a:pPr>
          <a:r>
            <a:rPr lang="en-US" sz="2000" kern="1200" dirty="0"/>
            <a:t>Hypertriglyceridemia</a:t>
          </a:r>
        </a:p>
      </dsp:txBody>
      <dsp:txXfrm>
        <a:off x="5601764" y="1272455"/>
        <a:ext cx="4913783" cy="28383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6FE78-4C6B-4648-9A9E-50AE3A29FDFE}">
      <dsp:nvSpPr>
        <dsp:cNvPr id="0" name=""/>
        <dsp:cNvSpPr/>
      </dsp:nvSpPr>
      <dsp:spPr>
        <a:xfrm>
          <a:off x="51" y="32964"/>
          <a:ext cx="4913783" cy="1526400"/>
        </a:xfrm>
        <a:prstGeom prst="rect">
          <a:avLst/>
        </a:prstGeom>
        <a:solidFill>
          <a:srgbClr val="FFC00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Possible Increased Risk with the Presence of Additional Risk Factors</a:t>
          </a:r>
        </a:p>
      </dsp:txBody>
      <dsp:txXfrm>
        <a:off x="51" y="32964"/>
        <a:ext cx="4913783" cy="1526400"/>
      </dsp:txXfrm>
    </dsp:sp>
    <dsp:sp modelId="{CF4AEDC6-BD07-4DE3-B936-16A8C49800B7}">
      <dsp:nvSpPr>
        <dsp:cNvPr id="0" name=""/>
        <dsp:cNvSpPr/>
      </dsp:nvSpPr>
      <dsp:spPr>
        <a:xfrm>
          <a:off x="51" y="1559364"/>
          <a:ext cx="4913783" cy="2327760"/>
        </a:xfrm>
        <a:prstGeom prst="rect">
          <a:avLst/>
        </a:prstGeom>
        <a:solidFill>
          <a:schemeClr val="bg1">
            <a:lumMod val="95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Type 2 diabetes</a:t>
          </a:r>
        </a:p>
        <a:p>
          <a:pPr marL="228600" lvl="1" indent="-228600" algn="l" defTabSz="889000">
            <a:lnSpc>
              <a:spcPct val="90000"/>
            </a:lnSpc>
            <a:spcBef>
              <a:spcPct val="0"/>
            </a:spcBef>
            <a:spcAft>
              <a:spcPct val="15000"/>
            </a:spcAft>
            <a:buChar char="•"/>
          </a:pPr>
          <a:r>
            <a:rPr lang="en-US" sz="2000" kern="1200" dirty="0"/>
            <a:t>Cardiovascular disease</a:t>
          </a:r>
        </a:p>
      </dsp:txBody>
      <dsp:txXfrm>
        <a:off x="51" y="1559364"/>
        <a:ext cx="4913783" cy="2327760"/>
      </dsp:txXfrm>
    </dsp:sp>
    <dsp:sp modelId="{B6700A43-D2D1-4B52-9637-4C70C33A7BD0}">
      <dsp:nvSpPr>
        <dsp:cNvPr id="0" name=""/>
        <dsp:cNvSpPr/>
      </dsp:nvSpPr>
      <dsp:spPr>
        <a:xfrm>
          <a:off x="5601764" y="32964"/>
          <a:ext cx="4913783" cy="15264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Not Increased or Inconclusive</a:t>
          </a:r>
        </a:p>
      </dsp:txBody>
      <dsp:txXfrm>
        <a:off x="5601764" y="32964"/>
        <a:ext cx="4913783" cy="1526400"/>
      </dsp:txXfrm>
    </dsp:sp>
    <dsp:sp modelId="{895C5D38-307E-4AEC-8C9F-E56BA1741914}">
      <dsp:nvSpPr>
        <dsp:cNvPr id="0" name=""/>
        <dsp:cNvSpPr/>
      </dsp:nvSpPr>
      <dsp:spPr>
        <a:xfrm>
          <a:off x="5601764" y="1559364"/>
          <a:ext cx="4913783" cy="2327760"/>
        </a:xfrm>
        <a:prstGeom prst="rect">
          <a:avLst/>
        </a:prstGeom>
        <a:solidFill>
          <a:schemeClr val="bg1">
            <a:lumMod val="95000"/>
            <a:alpha val="9000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Low bone mass/osteoporosis</a:t>
          </a:r>
        </a:p>
        <a:p>
          <a:pPr marL="228600" lvl="1" indent="-228600" algn="l" defTabSz="889000">
            <a:lnSpc>
              <a:spcPct val="90000"/>
            </a:lnSpc>
            <a:spcBef>
              <a:spcPct val="0"/>
            </a:spcBef>
            <a:spcAft>
              <a:spcPct val="15000"/>
            </a:spcAft>
            <a:buChar char="•"/>
          </a:pPr>
          <a:r>
            <a:rPr lang="en-US" sz="2000" kern="1200" dirty="0"/>
            <a:t>Cancers</a:t>
          </a:r>
        </a:p>
        <a:p>
          <a:pPr marL="457200" lvl="2" indent="-228600" algn="l" defTabSz="889000">
            <a:lnSpc>
              <a:spcPct val="90000"/>
            </a:lnSpc>
            <a:spcBef>
              <a:spcPct val="0"/>
            </a:spcBef>
            <a:spcAft>
              <a:spcPct val="15000"/>
            </a:spcAft>
            <a:buChar char="•"/>
          </a:pPr>
          <a:r>
            <a:rPr lang="en-US" sz="2000" kern="1200" dirty="0"/>
            <a:t>Breast</a:t>
          </a:r>
        </a:p>
        <a:p>
          <a:pPr marL="457200" lvl="2" indent="-228600" algn="l" defTabSz="889000">
            <a:lnSpc>
              <a:spcPct val="90000"/>
            </a:lnSpc>
            <a:spcBef>
              <a:spcPct val="0"/>
            </a:spcBef>
            <a:spcAft>
              <a:spcPct val="15000"/>
            </a:spcAft>
            <a:buChar char="•"/>
          </a:pPr>
          <a:r>
            <a:rPr lang="en-US" sz="2000" kern="1200" dirty="0"/>
            <a:t>Cervical</a:t>
          </a:r>
        </a:p>
        <a:p>
          <a:pPr marL="457200" lvl="2" indent="-228600" algn="l" defTabSz="889000">
            <a:lnSpc>
              <a:spcPct val="90000"/>
            </a:lnSpc>
            <a:spcBef>
              <a:spcPct val="0"/>
            </a:spcBef>
            <a:spcAft>
              <a:spcPct val="15000"/>
            </a:spcAft>
            <a:buChar char="•"/>
          </a:pPr>
          <a:r>
            <a:rPr lang="en-US" sz="2000" kern="1200" dirty="0"/>
            <a:t>Ovarian</a:t>
          </a:r>
        </a:p>
        <a:p>
          <a:pPr marL="457200" lvl="2" indent="-228600" algn="l" defTabSz="889000">
            <a:lnSpc>
              <a:spcPct val="90000"/>
            </a:lnSpc>
            <a:spcBef>
              <a:spcPct val="0"/>
            </a:spcBef>
            <a:spcAft>
              <a:spcPct val="15000"/>
            </a:spcAft>
            <a:buChar char="•"/>
          </a:pPr>
          <a:r>
            <a:rPr lang="en-US" sz="2000" kern="1200" dirty="0"/>
            <a:t>Uterine</a:t>
          </a:r>
        </a:p>
      </dsp:txBody>
      <dsp:txXfrm>
        <a:off x="5601764" y="1559364"/>
        <a:ext cx="4913783" cy="23277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A85912F-5412-45FB-828B-D85CA24F5B41}" type="datetimeFigureOut">
              <a:rPr lang="en-US" smtClean="0"/>
              <a:t>9/30/2023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9756B9E-388A-42D8-A18C-6DEFB085CEA5}" type="slidenum">
              <a:rPr lang="en-US" smtClean="0"/>
              <a:t>‹#›</a:t>
            </a:fld>
            <a:endParaRPr lang="en-US"/>
          </a:p>
        </p:txBody>
      </p:sp>
    </p:spTree>
    <p:extLst>
      <p:ext uri="{BB962C8B-B14F-4D97-AF65-F5344CB8AC3E}">
        <p14:creationId xmlns:p14="http://schemas.microsoft.com/office/powerpoint/2010/main" val="2640107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34FFD-5448-49CD-A8BC-494081D2D6B1}" type="slidenum">
              <a:rPr lang="en-US" smtClean="0"/>
              <a:t>1</a:t>
            </a:fld>
            <a:endParaRPr lang="en-US" dirty="0"/>
          </a:p>
        </p:txBody>
      </p:sp>
    </p:spTree>
    <p:extLst>
      <p:ext uri="{BB962C8B-B14F-4D97-AF65-F5344CB8AC3E}">
        <p14:creationId xmlns:p14="http://schemas.microsoft.com/office/powerpoint/2010/main" val="1711270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DD0A3-FA63-454D-8920-C276B5F72F44}" type="slidenum">
              <a:rPr lang="en-US" smtClean="0"/>
              <a:t>51</a:t>
            </a:fld>
            <a:endParaRPr lang="en-US" dirty="0"/>
          </a:p>
        </p:txBody>
      </p:sp>
    </p:spTree>
    <p:extLst>
      <p:ext uri="{BB962C8B-B14F-4D97-AF65-F5344CB8AC3E}">
        <p14:creationId xmlns:p14="http://schemas.microsoft.com/office/powerpoint/2010/main" val="3258783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56B9E-388A-42D8-A18C-6DEFB085CEA5}" type="slidenum">
              <a:rPr lang="en-US" smtClean="0"/>
              <a:t>52</a:t>
            </a:fld>
            <a:endParaRPr lang="en-US"/>
          </a:p>
        </p:txBody>
      </p:sp>
    </p:spTree>
    <p:extLst>
      <p:ext uri="{BB962C8B-B14F-4D97-AF65-F5344CB8AC3E}">
        <p14:creationId xmlns:p14="http://schemas.microsoft.com/office/powerpoint/2010/main" val="1564363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 IOM SOC</a:t>
            </a:r>
          </a:p>
        </p:txBody>
      </p:sp>
      <p:sp>
        <p:nvSpPr>
          <p:cNvPr id="4" name="Slide Number Placeholder 3"/>
          <p:cNvSpPr>
            <a:spLocks noGrp="1"/>
          </p:cNvSpPr>
          <p:nvPr>
            <p:ph type="sldNum" sz="quarter" idx="10"/>
          </p:nvPr>
        </p:nvSpPr>
        <p:spPr/>
        <p:txBody>
          <a:bodyPr/>
          <a:lstStyle/>
          <a:p>
            <a:fld id="{0D4B73E6-F72A-B94A-BA16-FCDA7588A4E7}" type="slidenum">
              <a:rPr lang="en-US" smtClean="0"/>
              <a:pPr/>
              <a:t>55</a:t>
            </a:fld>
            <a:endParaRPr lang="en-US" dirty="0"/>
          </a:p>
        </p:txBody>
      </p:sp>
    </p:spTree>
    <p:extLst>
      <p:ext uri="{BB962C8B-B14F-4D97-AF65-F5344CB8AC3E}">
        <p14:creationId xmlns:p14="http://schemas.microsoft.com/office/powerpoint/2010/main" val="1210454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 IOM SOC</a:t>
            </a:r>
          </a:p>
        </p:txBody>
      </p:sp>
      <p:sp>
        <p:nvSpPr>
          <p:cNvPr id="4" name="Slide Number Placeholder 3"/>
          <p:cNvSpPr>
            <a:spLocks noGrp="1"/>
          </p:cNvSpPr>
          <p:nvPr>
            <p:ph type="sldNum" sz="quarter" idx="10"/>
          </p:nvPr>
        </p:nvSpPr>
        <p:spPr/>
        <p:txBody>
          <a:bodyPr/>
          <a:lstStyle/>
          <a:p>
            <a:fld id="{0D4B73E6-F72A-B94A-BA16-FCDA7588A4E7}" type="slidenum">
              <a:rPr lang="en-US" smtClean="0"/>
              <a:pPr/>
              <a:t>56</a:t>
            </a:fld>
            <a:endParaRPr lang="en-US" dirty="0"/>
          </a:p>
        </p:txBody>
      </p:sp>
    </p:spTree>
    <p:extLst>
      <p:ext uri="{BB962C8B-B14F-4D97-AF65-F5344CB8AC3E}">
        <p14:creationId xmlns:p14="http://schemas.microsoft.com/office/powerpoint/2010/main" val="2388326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34FFD-5448-49CD-A8BC-494081D2D6B1}" type="slidenum">
              <a:rPr lang="en-US" smtClean="0"/>
              <a:t>79</a:t>
            </a:fld>
            <a:endParaRPr lang="en-US" dirty="0"/>
          </a:p>
        </p:txBody>
      </p:sp>
    </p:spTree>
    <p:extLst>
      <p:ext uri="{BB962C8B-B14F-4D97-AF65-F5344CB8AC3E}">
        <p14:creationId xmlns:p14="http://schemas.microsoft.com/office/powerpoint/2010/main" val="2062442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34FFD-5448-49CD-A8BC-494081D2D6B1}" type="slidenum">
              <a:rPr lang="en-US" smtClean="0"/>
              <a:t>80</a:t>
            </a:fld>
            <a:endParaRPr lang="en-US" dirty="0"/>
          </a:p>
        </p:txBody>
      </p:sp>
    </p:spTree>
    <p:extLst>
      <p:ext uri="{BB962C8B-B14F-4D97-AF65-F5344CB8AC3E}">
        <p14:creationId xmlns:p14="http://schemas.microsoft.com/office/powerpoint/2010/main" val="206244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and</a:t>
            </a:r>
            <a:r>
              <a:rPr lang="en-US" baseline="0" dirty="0"/>
              <a:t> reflect</a:t>
            </a:r>
            <a:r>
              <a:rPr lang="en-US" dirty="0"/>
              <a:t> for understanding</a:t>
            </a:r>
          </a:p>
          <a:p>
            <a:r>
              <a:rPr lang="en-US" dirty="0"/>
              <a:t>Identity: Discuss “stages” of transition and how</a:t>
            </a:r>
            <a:r>
              <a:rPr lang="en-US" baseline="0" dirty="0"/>
              <a:t> not everyone has the same endpoint in transition</a:t>
            </a:r>
            <a:endParaRPr lang="en-US" dirty="0"/>
          </a:p>
          <a:p>
            <a:r>
              <a:rPr lang="en-US" dirty="0"/>
              <a:t>Gender expression: why might</a:t>
            </a:r>
            <a:r>
              <a:rPr lang="en-US" baseline="0" dirty="0"/>
              <a:t> someone not present as their identified gender? Discuss safety, medical/religious reasons, </a:t>
            </a:r>
            <a:r>
              <a:rPr lang="en-US" baseline="0" dirty="0" err="1"/>
              <a:t>etc</a:t>
            </a:r>
            <a:endParaRPr lang="en-US" baseline="0" dirty="0"/>
          </a:p>
          <a:p>
            <a:endParaRPr lang="en-US" dirty="0"/>
          </a:p>
        </p:txBody>
      </p:sp>
      <p:sp>
        <p:nvSpPr>
          <p:cNvPr id="4" name="Slide Number Placeholder 3"/>
          <p:cNvSpPr>
            <a:spLocks noGrp="1"/>
          </p:cNvSpPr>
          <p:nvPr>
            <p:ph type="sldNum" sz="quarter" idx="10"/>
          </p:nvPr>
        </p:nvSpPr>
        <p:spPr/>
        <p:txBody>
          <a:bodyPr/>
          <a:lstStyle/>
          <a:p>
            <a:fld id="{7591A0EC-50EF-7E4E-9DB7-7B623E5111A1}" type="slidenum">
              <a:rPr lang="en-US" smtClean="0"/>
              <a:t>6</a:t>
            </a:fld>
            <a:endParaRPr lang="en-US" dirty="0"/>
          </a:p>
        </p:txBody>
      </p:sp>
    </p:spTree>
    <p:extLst>
      <p:ext uri="{BB962C8B-B14F-4D97-AF65-F5344CB8AC3E}">
        <p14:creationId xmlns:p14="http://schemas.microsoft.com/office/powerpoint/2010/main" val="414121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“everyone” “folks” “friends” “colleagues” </a:t>
            </a:r>
          </a:p>
          <a:p>
            <a:endParaRPr lang="en-US" dirty="0"/>
          </a:p>
        </p:txBody>
      </p:sp>
      <p:sp>
        <p:nvSpPr>
          <p:cNvPr id="4" name="Slide Number Placeholder 3"/>
          <p:cNvSpPr>
            <a:spLocks noGrp="1"/>
          </p:cNvSpPr>
          <p:nvPr>
            <p:ph type="sldNum" sz="quarter" idx="10"/>
          </p:nvPr>
        </p:nvSpPr>
        <p:spPr/>
        <p:txBody>
          <a:bodyPr/>
          <a:lstStyle/>
          <a:p>
            <a:fld id="{7591A0EC-50EF-7E4E-9DB7-7B623E5111A1}" type="slidenum">
              <a:rPr lang="en-US" smtClean="0"/>
              <a:t>7</a:t>
            </a:fld>
            <a:endParaRPr lang="en-US" dirty="0"/>
          </a:p>
        </p:txBody>
      </p:sp>
    </p:spTree>
    <p:extLst>
      <p:ext uri="{BB962C8B-B14F-4D97-AF65-F5344CB8AC3E}">
        <p14:creationId xmlns:p14="http://schemas.microsoft.com/office/powerpoint/2010/main" val="3804383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4" name="Google Shape;184;p1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7779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05" name="Google Shape;205;p1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5153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05" name="Google Shape;205;p1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6492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DD0A3-FA63-454D-8920-C276B5F72F44}" type="slidenum">
              <a:rPr lang="en-US" smtClean="0"/>
              <a:t>44</a:t>
            </a:fld>
            <a:endParaRPr lang="en-US" dirty="0"/>
          </a:p>
        </p:txBody>
      </p:sp>
    </p:spTree>
    <p:extLst>
      <p:ext uri="{BB962C8B-B14F-4D97-AF65-F5344CB8AC3E}">
        <p14:creationId xmlns:p14="http://schemas.microsoft.com/office/powerpoint/2010/main" val="3258783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 IOM SOC</a:t>
            </a:r>
          </a:p>
        </p:txBody>
      </p:sp>
      <p:sp>
        <p:nvSpPr>
          <p:cNvPr id="4" name="Slide Number Placeholder 3"/>
          <p:cNvSpPr>
            <a:spLocks noGrp="1"/>
          </p:cNvSpPr>
          <p:nvPr>
            <p:ph type="sldNum" sz="quarter" idx="10"/>
          </p:nvPr>
        </p:nvSpPr>
        <p:spPr/>
        <p:txBody>
          <a:bodyPr/>
          <a:lstStyle/>
          <a:p>
            <a:fld id="{0D4B73E6-F72A-B94A-BA16-FCDA7588A4E7}" type="slidenum">
              <a:rPr lang="en-US" smtClean="0"/>
              <a:pPr/>
              <a:t>47</a:t>
            </a:fld>
            <a:endParaRPr lang="en-US" dirty="0"/>
          </a:p>
        </p:txBody>
      </p:sp>
    </p:spTree>
    <p:extLst>
      <p:ext uri="{BB962C8B-B14F-4D97-AF65-F5344CB8AC3E}">
        <p14:creationId xmlns:p14="http://schemas.microsoft.com/office/powerpoint/2010/main" val="2388326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 IOM SOC</a:t>
            </a:r>
          </a:p>
        </p:txBody>
      </p:sp>
      <p:sp>
        <p:nvSpPr>
          <p:cNvPr id="4" name="Slide Number Placeholder 3"/>
          <p:cNvSpPr>
            <a:spLocks noGrp="1"/>
          </p:cNvSpPr>
          <p:nvPr>
            <p:ph type="sldNum" sz="quarter" idx="10"/>
          </p:nvPr>
        </p:nvSpPr>
        <p:spPr/>
        <p:txBody>
          <a:bodyPr/>
          <a:lstStyle/>
          <a:p>
            <a:fld id="{0D4B73E6-F72A-B94A-BA16-FCDA7588A4E7}" type="slidenum">
              <a:rPr lang="en-US" smtClean="0"/>
              <a:pPr/>
              <a:t>48</a:t>
            </a:fld>
            <a:endParaRPr lang="en-US" dirty="0"/>
          </a:p>
        </p:txBody>
      </p:sp>
    </p:spTree>
    <p:extLst>
      <p:ext uri="{BB962C8B-B14F-4D97-AF65-F5344CB8AC3E}">
        <p14:creationId xmlns:p14="http://schemas.microsoft.com/office/powerpoint/2010/main" val="1575789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3C0BEE-F554-4CD4-8A67-75CD63ACC1A5}" type="datetime1">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28B21-BCFB-4C93-A186-A42B627DDFF4}" type="slidenum">
              <a:rPr lang="en-US" smtClean="0"/>
              <a:t>‹#›</a:t>
            </a:fld>
            <a:endParaRPr lang="en-US"/>
          </a:p>
        </p:txBody>
      </p:sp>
    </p:spTree>
    <p:extLst>
      <p:ext uri="{BB962C8B-B14F-4D97-AF65-F5344CB8AC3E}">
        <p14:creationId xmlns:p14="http://schemas.microsoft.com/office/powerpoint/2010/main" val="1422520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0E3B1E-1B32-4C9E-8D21-F7D1E6195131}" type="datetime1">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28B21-BCFB-4C93-A186-A42B627DDFF4}" type="slidenum">
              <a:rPr lang="en-US" smtClean="0"/>
              <a:t>‹#›</a:t>
            </a:fld>
            <a:endParaRPr lang="en-US"/>
          </a:p>
        </p:txBody>
      </p:sp>
    </p:spTree>
    <p:extLst>
      <p:ext uri="{BB962C8B-B14F-4D97-AF65-F5344CB8AC3E}">
        <p14:creationId xmlns:p14="http://schemas.microsoft.com/office/powerpoint/2010/main" val="203094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A18BC2-FEC6-459E-8DE2-07E9617CB4D4}" type="datetime1">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28B21-BCFB-4C93-A186-A42B627DDFF4}" type="slidenum">
              <a:rPr lang="en-US" smtClean="0"/>
              <a:t>‹#›</a:t>
            </a:fld>
            <a:endParaRPr lang="en-US"/>
          </a:p>
        </p:txBody>
      </p:sp>
    </p:spTree>
    <p:extLst>
      <p:ext uri="{BB962C8B-B14F-4D97-AF65-F5344CB8AC3E}">
        <p14:creationId xmlns:p14="http://schemas.microsoft.com/office/powerpoint/2010/main" val="2277707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144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903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130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867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983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505FC9-2DFD-4AC2-B8EC-B35F6BD54A46}" type="datetime1">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28B21-BCFB-4C93-A186-A42B627DDFF4}" type="slidenum">
              <a:rPr lang="en-US" smtClean="0"/>
              <a:t>‹#›</a:t>
            </a:fld>
            <a:endParaRPr lang="en-US"/>
          </a:p>
        </p:txBody>
      </p:sp>
    </p:spTree>
    <p:extLst>
      <p:ext uri="{BB962C8B-B14F-4D97-AF65-F5344CB8AC3E}">
        <p14:creationId xmlns:p14="http://schemas.microsoft.com/office/powerpoint/2010/main" val="3136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65B9D-DDB9-42C1-9836-8B6581F9F65B}" type="datetime1">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28B21-BCFB-4C93-A186-A42B627DDFF4}" type="slidenum">
              <a:rPr lang="en-US" smtClean="0"/>
              <a:t>‹#›</a:t>
            </a:fld>
            <a:endParaRPr lang="en-US"/>
          </a:p>
        </p:txBody>
      </p:sp>
    </p:spTree>
    <p:extLst>
      <p:ext uri="{BB962C8B-B14F-4D97-AF65-F5344CB8AC3E}">
        <p14:creationId xmlns:p14="http://schemas.microsoft.com/office/powerpoint/2010/main" val="180235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2C9C0D-7DD9-490B-BA50-715233C8C5FD}" type="datetime1">
              <a:rPr lang="en-US" smtClean="0"/>
              <a:t>9/30/2023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28B21-BCFB-4C93-A186-A42B627DDFF4}" type="slidenum">
              <a:rPr lang="en-US" smtClean="0"/>
              <a:t>‹#›</a:t>
            </a:fld>
            <a:endParaRPr lang="en-US"/>
          </a:p>
        </p:txBody>
      </p:sp>
    </p:spTree>
    <p:extLst>
      <p:ext uri="{BB962C8B-B14F-4D97-AF65-F5344CB8AC3E}">
        <p14:creationId xmlns:p14="http://schemas.microsoft.com/office/powerpoint/2010/main" val="362236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2F0896-84CB-4A0D-8FA5-48F03EA54134}" type="datetime1">
              <a:rPr lang="en-US" smtClean="0"/>
              <a:t>9/30/2023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128B21-BCFB-4C93-A186-A42B627DDFF4}" type="slidenum">
              <a:rPr lang="en-US" smtClean="0"/>
              <a:t>‹#›</a:t>
            </a:fld>
            <a:endParaRPr lang="en-US"/>
          </a:p>
        </p:txBody>
      </p:sp>
    </p:spTree>
    <p:extLst>
      <p:ext uri="{BB962C8B-B14F-4D97-AF65-F5344CB8AC3E}">
        <p14:creationId xmlns:p14="http://schemas.microsoft.com/office/powerpoint/2010/main" val="1128096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6B9C18-B9B6-4AEE-8CEF-35686A75C27E}" type="datetime1">
              <a:rPr lang="en-US" smtClean="0"/>
              <a:t>9/30/2023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128B21-BCFB-4C93-A186-A42B627DDFF4}" type="slidenum">
              <a:rPr lang="en-US" smtClean="0"/>
              <a:t>‹#›</a:t>
            </a:fld>
            <a:endParaRPr lang="en-US"/>
          </a:p>
        </p:txBody>
      </p:sp>
    </p:spTree>
    <p:extLst>
      <p:ext uri="{BB962C8B-B14F-4D97-AF65-F5344CB8AC3E}">
        <p14:creationId xmlns:p14="http://schemas.microsoft.com/office/powerpoint/2010/main" val="14134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5DF6C-624B-4582-B239-679ECBF6D643}" type="datetime1">
              <a:rPr lang="en-US" smtClean="0"/>
              <a:t>9/30/2023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128B21-BCFB-4C93-A186-A42B627DDFF4}" type="slidenum">
              <a:rPr lang="en-US" smtClean="0"/>
              <a:t>‹#›</a:t>
            </a:fld>
            <a:endParaRPr lang="en-US"/>
          </a:p>
        </p:txBody>
      </p:sp>
    </p:spTree>
    <p:extLst>
      <p:ext uri="{BB962C8B-B14F-4D97-AF65-F5344CB8AC3E}">
        <p14:creationId xmlns:p14="http://schemas.microsoft.com/office/powerpoint/2010/main" val="2597961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6C299A-9AB5-4DBC-A9D7-717C5343FDAF}" type="datetime1">
              <a:rPr lang="en-US" smtClean="0"/>
              <a:t>9/30/2023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28B21-BCFB-4C93-A186-A42B627DDFF4}" type="slidenum">
              <a:rPr lang="en-US" smtClean="0"/>
              <a:t>‹#›</a:t>
            </a:fld>
            <a:endParaRPr lang="en-US"/>
          </a:p>
        </p:txBody>
      </p:sp>
    </p:spTree>
    <p:extLst>
      <p:ext uri="{BB962C8B-B14F-4D97-AF65-F5344CB8AC3E}">
        <p14:creationId xmlns:p14="http://schemas.microsoft.com/office/powerpoint/2010/main" val="325124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08513-C4F8-4912-9949-21AFFE14D664}" type="datetime1">
              <a:rPr lang="en-US" smtClean="0"/>
              <a:t>9/30/2023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28B21-BCFB-4C93-A186-A42B627DDFF4}" type="slidenum">
              <a:rPr lang="en-US" smtClean="0"/>
              <a:t>‹#›</a:t>
            </a:fld>
            <a:endParaRPr lang="en-US"/>
          </a:p>
        </p:txBody>
      </p:sp>
    </p:spTree>
    <p:extLst>
      <p:ext uri="{BB962C8B-B14F-4D97-AF65-F5344CB8AC3E}">
        <p14:creationId xmlns:p14="http://schemas.microsoft.com/office/powerpoint/2010/main" val="127508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90FA3-EF89-4CAF-8CF7-671EEB83B5EB}" type="datetime1">
              <a:rPr lang="en-US" smtClean="0"/>
              <a:t>9/30/2023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28B21-BCFB-4C93-A186-A42B627DDFF4}" type="slidenum">
              <a:rPr lang="en-US" smtClean="0"/>
              <a:t>‹#›</a:t>
            </a:fld>
            <a:endParaRPr lang="en-US"/>
          </a:p>
        </p:txBody>
      </p:sp>
    </p:spTree>
    <p:extLst>
      <p:ext uri="{BB962C8B-B14F-4D97-AF65-F5344CB8AC3E}">
        <p14:creationId xmlns:p14="http://schemas.microsoft.com/office/powerpoint/2010/main" val="242384699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2" r:id="rId15"/>
    <p:sldLayoutId id="2147483733"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4.xml"/><Relationship Id="rId1" Type="http://schemas.openxmlformats.org/officeDocument/2006/relationships/video" Target="https://www.youtube.com/embed/S3eDKf3PFR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s://www.tandfonline.com/doi/pdf/10.1080/26895269.2022.2100644" TargetMode="External"/><Relationship Id="rId7" Type="http://schemas.openxmlformats.org/officeDocument/2006/relationships/hyperlink" Target="https://medicine.umich.edu/dept/obgyn/education/continuing-medical-education-cme/transgender-healthcare-curriculum"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hyperlink" Target="https://www.lgbtqiahealtheducation.org/" TargetMode="External"/><Relationship Id="rId5" Type="http://schemas.openxmlformats.org/officeDocument/2006/relationships/hyperlink" Target="https://fenwayhealth.org/care/medical/transgender-health/" TargetMode="External"/><Relationship Id="rId4" Type="http://schemas.openxmlformats.org/officeDocument/2006/relationships/hyperlink" Target="https://transcare.ucsf.edu/guidelines" TargetMode="External"/></Relationships>
</file>

<file path=ppt/slides/_rels/slide8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C4FD719-E1FF-EA4A-9DC2-5F63BB740CB9}"/>
              </a:ext>
            </a:extLst>
          </p:cNvPr>
          <p:cNvPicPr>
            <a:picLocks noChangeAspect="1"/>
          </p:cNvPicPr>
          <p:nvPr/>
        </p:nvPicPr>
        <p:blipFill>
          <a:blip r:embed="rId3"/>
          <a:stretch>
            <a:fillRect/>
          </a:stretch>
        </p:blipFill>
        <p:spPr>
          <a:xfrm>
            <a:off x="3048" y="16042"/>
            <a:ext cx="12185904" cy="6858000"/>
          </a:xfrm>
          <a:prstGeom prst="rect">
            <a:avLst/>
          </a:prstGeom>
        </p:spPr>
      </p:pic>
      <p:sp>
        <p:nvSpPr>
          <p:cNvPr id="18" name="Title 1">
            <a:extLst>
              <a:ext uri="{FF2B5EF4-FFF2-40B4-BE49-F238E27FC236}">
                <a16:creationId xmlns:a16="http://schemas.microsoft.com/office/drawing/2014/main" id="{6EBDB6EA-6DA7-854C-A681-9DEDDFA74817}"/>
              </a:ext>
            </a:extLst>
          </p:cNvPr>
          <p:cNvSpPr txBox="1">
            <a:spLocks/>
          </p:cNvSpPr>
          <p:nvPr/>
        </p:nvSpPr>
        <p:spPr>
          <a:xfrm>
            <a:off x="1523806" y="2158423"/>
            <a:ext cx="9144388" cy="1232653"/>
          </a:xfrm>
          <a:prstGeom prst="rect">
            <a:avLst/>
          </a:prstGeom>
        </p:spPr>
        <p:txBody>
          <a:bodyPr>
            <a:noAutofit/>
          </a:bodyPr>
          <a:lstStyle>
            <a:lvl1pPr algn="ctr" defTabSz="914400" rtl="0" eaLnBrk="1" latinLnBrk="0" hangingPunct="1">
              <a:lnSpc>
                <a:spcPct val="90000"/>
              </a:lnSpc>
              <a:spcBef>
                <a:spcPct val="0"/>
              </a:spcBef>
              <a:buNone/>
              <a:defRPr sz="6000" b="1" i="0" kern="1200" spc="-15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sz="7200" dirty="0">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4CB48F46-0D63-CE4B-A877-5D1339DE3A3D}"/>
              </a:ext>
            </a:extLst>
          </p:cNvPr>
          <p:cNvCxnSpPr>
            <a:cxnSpLocks/>
          </p:cNvCxnSpPr>
          <p:nvPr/>
        </p:nvCxnSpPr>
        <p:spPr>
          <a:xfrm>
            <a:off x="945777" y="4813307"/>
            <a:ext cx="10246658" cy="0"/>
          </a:xfrm>
          <a:prstGeom prst="line">
            <a:avLst/>
          </a:prstGeom>
          <a:ln w="88900" cap="sq">
            <a:solidFill>
              <a:schemeClr val="bg1"/>
            </a:solidFill>
            <a:round/>
          </a:ln>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F060A341-6CF2-8240-AD81-0EAA0B5D75E7}"/>
              </a:ext>
            </a:extLst>
          </p:cNvPr>
          <p:cNvCxnSpPr>
            <a:cxnSpLocks/>
          </p:cNvCxnSpPr>
          <p:nvPr/>
        </p:nvCxnSpPr>
        <p:spPr>
          <a:xfrm>
            <a:off x="945776" y="1386732"/>
            <a:ext cx="10246658" cy="0"/>
          </a:xfrm>
          <a:prstGeom prst="line">
            <a:avLst/>
          </a:prstGeom>
          <a:ln w="88900" cap="sq">
            <a:solidFill>
              <a:schemeClr val="bg1"/>
            </a:solidFill>
            <a:round/>
          </a:ln>
        </p:spPr>
        <p:style>
          <a:lnRef idx="3">
            <a:schemeClr val="accent2"/>
          </a:lnRef>
          <a:fillRef idx="0">
            <a:schemeClr val="accent2"/>
          </a:fillRef>
          <a:effectRef idx="2">
            <a:schemeClr val="accent2"/>
          </a:effectRef>
          <a:fontRef idx="minor">
            <a:schemeClr val="tx1"/>
          </a:fontRef>
        </p:style>
      </p:cxnSp>
      <p:sp>
        <p:nvSpPr>
          <p:cNvPr id="30" name="Footer Placeholder 5">
            <a:extLst>
              <a:ext uri="{FF2B5EF4-FFF2-40B4-BE49-F238E27FC236}">
                <a16:creationId xmlns:a16="http://schemas.microsoft.com/office/drawing/2014/main" id="{19CF88FC-ACC2-CA42-AA9F-27AF085A68A0}"/>
              </a:ext>
            </a:extLst>
          </p:cNvPr>
          <p:cNvSpPr txBox="1">
            <a:spLocks/>
          </p:cNvSpPr>
          <p:nvPr/>
        </p:nvSpPr>
        <p:spPr>
          <a:xfrm>
            <a:off x="8859187" y="891590"/>
            <a:ext cx="2333249" cy="495142"/>
          </a:xfrm>
          <a:prstGeom prst="rect">
            <a:avLst/>
          </a:prstGeom>
        </p:spPr>
        <p:txBody>
          <a:bodyPr/>
          <a:lstStyle>
            <a:defPPr>
              <a:defRPr lang="en-US"/>
            </a:defPPr>
            <a:lvl1pPr marL="0" algn="ctr" defTabSz="914400" rtl="0" eaLnBrk="1" latinLnBrk="0" hangingPunct="1">
              <a:defRPr sz="1400" b="1" i="0" kern="1200" spc="100"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2000" spc="200" dirty="0">
              <a:solidFill>
                <a:schemeClr val="bg1">
                  <a:alpha val="50000"/>
                </a:schemeClr>
              </a:solidFill>
              <a:latin typeface="Arial" panose="020B0604020202020204" pitchFamily="34" charset="0"/>
              <a:cs typeface="Arial" panose="020B0604020202020204" pitchFamily="34" charset="0"/>
            </a:endParaRPr>
          </a:p>
        </p:txBody>
      </p:sp>
      <p:sp>
        <p:nvSpPr>
          <p:cNvPr id="31" name="Footer Placeholder 5">
            <a:extLst>
              <a:ext uri="{FF2B5EF4-FFF2-40B4-BE49-F238E27FC236}">
                <a16:creationId xmlns:a16="http://schemas.microsoft.com/office/drawing/2014/main" id="{8A61590A-27DC-C94B-A98C-D76D86C9B088}"/>
              </a:ext>
            </a:extLst>
          </p:cNvPr>
          <p:cNvSpPr txBox="1">
            <a:spLocks/>
          </p:cNvSpPr>
          <p:nvPr/>
        </p:nvSpPr>
        <p:spPr>
          <a:xfrm>
            <a:off x="945776" y="884593"/>
            <a:ext cx="5150224" cy="502139"/>
          </a:xfrm>
          <a:prstGeom prst="rect">
            <a:avLst/>
          </a:prstGeom>
        </p:spPr>
        <p:txBody>
          <a:bodyPr/>
          <a:lstStyle>
            <a:defPPr>
              <a:defRPr lang="en-US"/>
            </a:defPPr>
            <a:lvl1pPr marL="0" algn="ctr" defTabSz="914400" rtl="0" eaLnBrk="1" latinLnBrk="0" hangingPunct="1">
              <a:defRPr sz="1400" b="1" i="0" kern="1200" spc="100"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2000" spc="0" dirty="0">
              <a:solidFill>
                <a:schemeClr val="bg1">
                  <a:alpha val="50000"/>
                </a:schemeClr>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2405D0EF-D2F3-AA43-B72D-063E4072B409}"/>
              </a:ext>
            </a:extLst>
          </p:cNvPr>
          <p:cNvSpPr txBox="1">
            <a:spLocks/>
          </p:cNvSpPr>
          <p:nvPr/>
        </p:nvSpPr>
        <p:spPr>
          <a:xfrm>
            <a:off x="945776" y="1743425"/>
            <a:ext cx="10246660" cy="2719392"/>
          </a:xfrm>
          <a:prstGeom prst="rect">
            <a:avLst/>
          </a:prstGeom>
        </p:spPr>
        <p:txBody>
          <a:bodyPr>
            <a:noAutofit/>
          </a:bodyPr>
          <a:lstStyle>
            <a:lvl1pPr algn="ctr" defTabSz="914400" rtl="0" eaLnBrk="1" latinLnBrk="0" hangingPunct="1">
              <a:lnSpc>
                <a:spcPct val="90000"/>
              </a:lnSpc>
              <a:spcBef>
                <a:spcPct val="0"/>
              </a:spcBef>
              <a:buNone/>
              <a:defRPr sz="6000" b="1" i="0" kern="1200" spc="-15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4800" b="0" spc="0" dirty="0">
                <a:ln w="22225">
                  <a:solidFill>
                    <a:schemeClr val="bg1"/>
                  </a:solidFill>
                </a:ln>
                <a:latin typeface="Arial" panose="020B0604020202020204" pitchFamily="34" charset="0"/>
                <a:cs typeface="Arial" panose="020B0604020202020204" pitchFamily="34" charset="0"/>
              </a:rPr>
              <a:t>Caring for Transgender and Gender Diverse Patients</a:t>
            </a:r>
          </a:p>
          <a:p>
            <a:endParaRPr lang="en-US" sz="3200" b="0" spc="0" dirty="0">
              <a:ln w="22225">
                <a:solidFill>
                  <a:schemeClr val="bg1"/>
                </a:solidFill>
              </a:ln>
              <a:latin typeface="Arial" panose="020B0604020202020204" pitchFamily="34" charset="0"/>
              <a:cs typeface="Arial" panose="020B0604020202020204" pitchFamily="34" charset="0"/>
            </a:endParaRPr>
          </a:p>
          <a:p>
            <a:r>
              <a:rPr lang="en-US" sz="2400" b="0" spc="0" dirty="0">
                <a:ln w="22225">
                  <a:solidFill>
                    <a:schemeClr val="bg1"/>
                  </a:solidFill>
                </a:ln>
                <a:latin typeface="Arial" panose="020B0604020202020204" pitchFamily="34" charset="0"/>
                <a:cs typeface="Arial" panose="020B0604020202020204" pitchFamily="34" charset="0"/>
              </a:rPr>
              <a:t>Charlie E. A. </a:t>
            </a:r>
            <a:r>
              <a:rPr lang="en-US" sz="2400" b="0" spc="0" dirty="0" err="1">
                <a:ln w="22225">
                  <a:solidFill>
                    <a:schemeClr val="bg1"/>
                  </a:solidFill>
                </a:ln>
                <a:latin typeface="Arial" panose="020B0604020202020204" pitchFamily="34" charset="0"/>
                <a:cs typeface="Arial" panose="020B0604020202020204" pitchFamily="34" charset="0"/>
              </a:rPr>
              <a:t>Borowicz</a:t>
            </a:r>
            <a:r>
              <a:rPr lang="en-US" sz="2400" b="0" spc="0" dirty="0">
                <a:ln w="22225">
                  <a:solidFill>
                    <a:schemeClr val="bg1"/>
                  </a:solidFill>
                </a:ln>
                <a:latin typeface="Arial" panose="020B0604020202020204" pitchFamily="34" charset="0"/>
                <a:cs typeface="Arial" panose="020B0604020202020204" pitchFamily="34" charset="0"/>
              </a:rPr>
              <a:t>, MPH, MSW</a:t>
            </a:r>
          </a:p>
          <a:p>
            <a:r>
              <a:rPr lang="en-US" sz="2400" b="0" spc="0" dirty="0">
                <a:ln w="22225">
                  <a:solidFill>
                    <a:schemeClr val="bg1"/>
                  </a:solidFill>
                </a:ln>
                <a:latin typeface="Arial" panose="020B0604020202020204" pitchFamily="34" charset="0"/>
                <a:cs typeface="Arial" panose="020B0604020202020204" pitchFamily="34" charset="0"/>
              </a:rPr>
              <a:t>Steven R. Wolfe, DO, MPH, FAAFP, AAHIVS</a:t>
            </a:r>
          </a:p>
          <a:p>
            <a:endParaRPr lang="en-US" sz="3200" b="0" spc="0" dirty="0">
              <a:ln w="22225">
                <a:solidFill>
                  <a:schemeClr val="bg1"/>
                </a:solidFill>
              </a:ln>
              <a:latin typeface="Arial" panose="020B0604020202020204" pitchFamily="34" charset="0"/>
              <a:cs typeface="Arial" panose="020B0604020202020204" pitchFamily="34" charset="0"/>
            </a:endParaRPr>
          </a:p>
          <a:p>
            <a:endParaRPr lang="en-US" sz="1200" b="0" spc="0" dirty="0">
              <a:ln w="22225">
                <a:solidFill>
                  <a:schemeClr val="bg1"/>
                </a:solidFill>
              </a:ln>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C06EAFB-CF48-654C-BE27-76888FF9EA5F}"/>
              </a:ext>
            </a:extLst>
          </p:cNvPr>
          <p:cNvPicPr>
            <a:picLocks noChangeAspect="1"/>
          </p:cNvPicPr>
          <p:nvPr/>
        </p:nvPicPr>
        <p:blipFill>
          <a:blip r:embed="rId4"/>
          <a:stretch>
            <a:fillRect/>
          </a:stretch>
        </p:blipFill>
        <p:spPr>
          <a:xfrm>
            <a:off x="5038724" y="5530849"/>
            <a:ext cx="2114551" cy="690894"/>
          </a:xfrm>
          <a:prstGeom prst="rect">
            <a:avLst/>
          </a:prstGeom>
        </p:spPr>
      </p:pic>
      <p:sp>
        <p:nvSpPr>
          <p:cNvPr id="2" name="TextBox 1"/>
          <p:cNvSpPr txBox="1"/>
          <p:nvPr/>
        </p:nvSpPr>
        <p:spPr>
          <a:xfrm>
            <a:off x="945776" y="690113"/>
            <a:ext cx="10246658" cy="461665"/>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Annual AHN APP Conference 2023</a:t>
            </a:r>
            <a:r>
              <a:rPr lang="en-US" sz="2400"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October 14, 2023</a:t>
            </a:r>
          </a:p>
        </p:txBody>
      </p:sp>
    </p:spTree>
    <p:extLst>
      <p:ext uri="{BB962C8B-B14F-4D97-AF65-F5344CB8AC3E}">
        <p14:creationId xmlns:p14="http://schemas.microsoft.com/office/powerpoint/2010/main" val="129367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40801"/>
          </a:xfrm>
        </p:spPr>
        <p:txBody>
          <a:bodyPr>
            <a:noAutofit/>
          </a:bodyPr>
          <a:lstStyle/>
          <a:p>
            <a:r>
              <a:rPr lang="en-US" sz="4000" b="1" dirty="0">
                <a:latin typeface="Arial" panose="020B0604020202020204" pitchFamily="34" charset="0"/>
                <a:cs typeface="Arial" panose="020B0604020202020204" pitchFamily="34" charset="0"/>
              </a:rPr>
              <a:t>Transgender and Gender Diverse Umbrella</a:t>
            </a:r>
          </a:p>
        </p:txBody>
      </p:sp>
      <p:sp>
        <p:nvSpPr>
          <p:cNvPr id="3" name="Content Placeholder 2"/>
          <p:cNvSpPr>
            <a:spLocks noGrp="1"/>
          </p:cNvSpPr>
          <p:nvPr>
            <p:ph idx="1"/>
          </p:nvPr>
        </p:nvSpPr>
        <p:spPr>
          <a:xfrm>
            <a:off x="437695" y="1566318"/>
            <a:ext cx="11312871" cy="4351338"/>
          </a:xfrm>
        </p:spPr>
        <p:txBody>
          <a:bodyPr>
            <a:normAutofit/>
          </a:bodyPr>
          <a:lstStyle/>
          <a:p>
            <a:r>
              <a:rPr lang="en-US" sz="2400" dirty="0">
                <a:latin typeface="Arial" panose="020B0604020202020204" pitchFamily="34" charset="0"/>
                <a:cs typeface="Arial" panose="020B0604020202020204" pitchFamily="34" charset="0"/>
              </a:rPr>
              <a:t>Intersex</a:t>
            </a:r>
          </a:p>
          <a:p>
            <a:pPr lvl="1"/>
            <a:r>
              <a:rPr lang="en-US" sz="2000" dirty="0">
                <a:latin typeface="Arial" panose="020B0604020202020204" pitchFamily="34" charset="0"/>
                <a:cs typeface="Arial" panose="020B0604020202020204" pitchFamily="34" charset="0"/>
              </a:rPr>
              <a:t>Reproductive or sexual anatomy that doesn’t fit the typical definitions of female or male</a:t>
            </a:r>
          </a:p>
          <a:p>
            <a:pPr lvl="1"/>
            <a:r>
              <a:rPr lang="en-US" sz="2000" dirty="0">
                <a:latin typeface="Arial" panose="020B0604020202020204" pitchFamily="34" charset="0"/>
                <a:cs typeface="Arial" panose="020B0604020202020204" pitchFamily="34" charset="0"/>
              </a:rPr>
              <a:t>E.g.: XXY, androgen insensitivity syndrome, hypospadias, adrenal hyperplasia</a:t>
            </a:r>
          </a:p>
          <a:p>
            <a:pPr lvl="1"/>
            <a:r>
              <a:rPr lang="en-US" sz="2000" dirty="0">
                <a:latin typeface="Arial" panose="020B0604020202020204" pitchFamily="34" charset="0"/>
                <a:cs typeface="Arial" panose="020B0604020202020204" pitchFamily="34" charset="0"/>
              </a:rPr>
              <a:t>1:100 births in aggregate; the individual conditions associated with the intersex variations tend to be much rarer</a:t>
            </a:r>
          </a:p>
          <a:p>
            <a:r>
              <a:rPr lang="en-US" sz="2400" dirty="0" err="1">
                <a:latin typeface="Arial" panose="020B0604020202020204" pitchFamily="34" charset="0"/>
                <a:cs typeface="Arial" panose="020B0604020202020204" pitchFamily="34" charset="0"/>
              </a:rPr>
              <a:t>Eunucks</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a:t>
            </a:r>
            <a:r>
              <a:rPr lang="en-US" sz="2400" b="1" dirty="0" err="1">
                <a:latin typeface="Arial" panose="020B0604020202020204" pitchFamily="34" charset="0"/>
                <a:cs typeface="Arial" panose="020B0604020202020204" pitchFamily="34" charset="0"/>
              </a:rPr>
              <a:t>yōōnɘks</a:t>
            </a:r>
            <a:r>
              <a:rPr lang="en-US" sz="2400" b="1" dirty="0">
                <a:latin typeface="Arial" panose="020B0604020202020204" pitchFamily="34" charset="0"/>
                <a:cs typeface="Arial" panose="020B0604020202020204" pitchFamily="34" charset="0"/>
              </a:rPr>
              <a:t>/</a:t>
            </a:r>
          </a:p>
          <a:p>
            <a:pPr lvl="1"/>
            <a:r>
              <a:rPr lang="en-US" sz="2000" dirty="0">
                <a:latin typeface="Arial" panose="020B0604020202020204" pitchFamily="34" charset="0"/>
                <a:cs typeface="Arial" panose="020B0604020202020204" pitchFamily="34" charset="0"/>
              </a:rPr>
              <a:t>Assigned male at birth (AMAB) and wish to eliminate masculine physical features, masculine genitals, or genital functioning. They also include those whose testicles have been surgically removed or rendered nonfunctional by chemical or physical means </a:t>
            </a:r>
            <a:endParaRPr lang="en-US" sz="20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Not addressed today due to time limitations</a:t>
            </a:r>
          </a:p>
          <a:p>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C8E57BE5-D0DA-0249-A2AF-94B0B581C70F}"/>
              </a:ext>
            </a:extLst>
          </p:cNvPr>
          <p:cNvCxnSpPr>
            <a:cxnSpLocks/>
          </p:cNvCxnSpPr>
          <p:nvPr/>
        </p:nvCxnSpPr>
        <p:spPr>
          <a:xfrm>
            <a:off x="437695" y="6173761"/>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B1171882-E30F-2E4B-B15E-61D0334E3F3A}"/>
              </a:ext>
            </a:extLst>
          </p:cNvPr>
          <p:cNvCxnSpPr>
            <a:cxnSpLocks/>
          </p:cNvCxnSpPr>
          <p:nvPr/>
        </p:nvCxnSpPr>
        <p:spPr>
          <a:xfrm>
            <a:off x="437695" y="1305926"/>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8" name="Slide Number Placeholder 7"/>
          <p:cNvSpPr>
            <a:spLocks noGrp="1"/>
          </p:cNvSpPr>
          <p:nvPr>
            <p:ph type="sldNum" sz="quarter" idx="12"/>
          </p:nvPr>
        </p:nvSpPr>
        <p:spPr/>
        <p:txBody>
          <a:bodyPr/>
          <a:lstStyle/>
          <a:p>
            <a:fld id="{FD128B21-BCFB-4C93-A186-A42B627DDFF4}" type="slidenum">
              <a:rPr lang="en-US" smtClean="0"/>
              <a:t>10</a:t>
            </a:fld>
            <a:endParaRPr lang="en-US"/>
          </a:p>
        </p:txBody>
      </p:sp>
      <p:sp>
        <p:nvSpPr>
          <p:cNvPr id="4" name="TextBox 3"/>
          <p:cNvSpPr txBox="1"/>
          <p:nvPr/>
        </p:nvSpPr>
        <p:spPr>
          <a:xfrm>
            <a:off x="8197516" y="6173761"/>
            <a:ext cx="45719" cy="369332"/>
          </a:xfrm>
          <a:prstGeom prst="rect">
            <a:avLst/>
          </a:prstGeom>
          <a:noFill/>
        </p:spPr>
        <p:txBody>
          <a:bodyPr wrap="square" rtlCol="0">
            <a:spAutoFit/>
          </a:bodyPr>
          <a:lstStyle/>
          <a:p>
            <a:endParaRPr lang="en-US" dirty="0"/>
          </a:p>
        </p:txBody>
      </p:sp>
      <p:sp>
        <p:nvSpPr>
          <p:cNvPr id="7" name="TextBox 6"/>
          <p:cNvSpPr txBox="1"/>
          <p:nvPr/>
        </p:nvSpPr>
        <p:spPr>
          <a:xfrm>
            <a:off x="0" y="6215746"/>
            <a:ext cx="3941800" cy="646331"/>
          </a:xfrm>
          <a:prstGeom prst="rect">
            <a:avLst/>
          </a:prstGeom>
          <a:noFill/>
        </p:spPr>
        <p:txBody>
          <a:bodyPr wrap="square" rtlCol="0">
            <a:spAutoFit/>
          </a:bodyPr>
          <a:lstStyle/>
          <a:p>
            <a:r>
              <a:rPr lang="en-US" dirty="0"/>
              <a:t>Hughes et al. 2007</a:t>
            </a:r>
          </a:p>
          <a:p>
            <a:r>
              <a:rPr lang="en-US" dirty="0" err="1"/>
              <a:t>Blackless</a:t>
            </a:r>
            <a:r>
              <a:rPr lang="en-US" dirty="0"/>
              <a:t> et al 2000</a:t>
            </a:r>
          </a:p>
        </p:txBody>
      </p:sp>
    </p:spTree>
    <p:extLst>
      <p:ext uri="{BB962C8B-B14F-4D97-AF65-F5344CB8AC3E}">
        <p14:creationId xmlns:p14="http://schemas.microsoft.com/office/powerpoint/2010/main" val="2971478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Bottom line…</a:t>
            </a:r>
          </a:p>
        </p:txBody>
      </p:sp>
      <p:sp>
        <p:nvSpPr>
          <p:cNvPr id="4" name="Rectangle 3"/>
          <p:cNvSpPr/>
          <p:nvPr/>
        </p:nvSpPr>
        <p:spPr>
          <a:xfrm>
            <a:off x="437694" y="2664366"/>
            <a:ext cx="11312871" cy="2123658"/>
          </a:xfrm>
          <a:prstGeom prst="rect">
            <a:avLst/>
          </a:prstGeom>
          <a:noFill/>
        </p:spPr>
        <p:txBody>
          <a:bodyPr wrap="square" lIns="91440" tIns="45720" rIns="91440" bIns="45720">
            <a:spAutoFit/>
          </a:bodyPr>
          <a:lstStyle/>
          <a:p>
            <a:pPr algn="ctr"/>
            <a:r>
              <a:rPr lang="en-US" sz="4400" b="1" i="1" dirty="0">
                <a:ln w="0"/>
                <a:solidFill>
                  <a:srgbClr val="00B0F0"/>
                </a:solidFill>
                <a:latin typeface="Arial" panose="020B0604020202020204" pitchFamily="34" charset="0"/>
                <a:cs typeface="Arial" panose="020B0604020202020204" pitchFamily="34" charset="0"/>
              </a:rPr>
              <a:t>Ask the patients</a:t>
            </a:r>
          </a:p>
          <a:p>
            <a:pPr algn="ctr"/>
            <a:r>
              <a:rPr lang="en-US" sz="4400" b="1" i="1" dirty="0">
                <a:ln w="0"/>
                <a:solidFill>
                  <a:srgbClr val="00B0F0"/>
                </a:solidFill>
                <a:latin typeface="Arial" panose="020B0604020202020204" pitchFamily="34" charset="0"/>
                <a:cs typeface="Arial" panose="020B0604020202020204" pitchFamily="34" charset="0"/>
              </a:rPr>
              <a:t> </a:t>
            </a:r>
            <a:r>
              <a:rPr lang="en-US" sz="4400" b="1" i="1" u="sng" dirty="0">
                <a:ln w="0"/>
                <a:solidFill>
                  <a:srgbClr val="00B0F0"/>
                </a:solidFill>
                <a:uFill>
                  <a:solidFill>
                    <a:srgbClr val="FF66FF"/>
                  </a:solidFill>
                </a:uFill>
                <a:latin typeface="Arial" panose="020B0604020202020204" pitchFamily="34" charset="0"/>
                <a:cs typeface="Arial" panose="020B0604020202020204" pitchFamily="34" charset="0"/>
              </a:rPr>
              <a:t>what name and pronouns they use</a:t>
            </a:r>
          </a:p>
          <a:p>
            <a:pPr algn="ctr"/>
            <a:r>
              <a:rPr lang="en-US" sz="4400" b="1" i="1" dirty="0">
                <a:ln w="0"/>
                <a:solidFill>
                  <a:srgbClr val="00B0F0"/>
                </a:solidFill>
                <a:latin typeface="Arial" panose="020B0604020202020204" pitchFamily="34" charset="0"/>
                <a:cs typeface="Arial" panose="020B0604020202020204" pitchFamily="34" charset="0"/>
              </a:rPr>
              <a:t>and use them</a:t>
            </a:r>
          </a:p>
        </p:txBody>
      </p:sp>
      <p:cxnSp>
        <p:nvCxnSpPr>
          <p:cNvPr id="5" name="Straight Connector 4">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3" name="Slide Number Placeholder 2"/>
          <p:cNvSpPr>
            <a:spLocks noGrp="1"/>
          </p:cNvSpPr>
          <p:nvPr>
            <p:ph type="sldNum" sz="quarter" idx="12"/>
          </p:nvPr>
        </p:nvSpPr>
        <p:spPr/>
        <p:txBody>
          <a:bodyPr/>
          <a:lstStyle/>
          <a:p>
            <a:fld id="{FD128B21-BCFB-4C93-A186-A42B627DDFF4}" type="slidenum">
              <a:rPr lang="en-US" smtClean="0"/>
              <a:t>11</a:t>
            </a:fld>
            <a:endParaRPr lang="en-US"/>
          </a:p>
        </p:txBody>
      </p:sp>
    </p:spTree>
    <p:extLst>
      <p:ext uri="{BB962C8B-B14F-4D97-AF65-F5344CB8AC3E}">
        <p14:creationId xmlns:p14="http://schemas.microsoft.com/office/powerpoint/2010/main" val="1775587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a:latin typeface="Arial" panose="020B0604020202020204" pitchFamily="34" charset="0"/>
                <a:cs typeface="Arial" panose="020B0604020202020204" pitchFamily="34" charset="0"/>
              </a:rPr>
              <a:t>Prevalence of </a:t>
            </a:r>
            <a:r>
              <a:rPr lang="en-US" b="1" dirty="0">
                <a:latin typeface="Arial" panose="020B0604020202020204" pitchFamily="34" charset="0"/>
                <a:cs typeface="Arial" panose="020B0604020202020204" pitchFamily="34" charset="0"/>
              </a:rPr>
              <a:t>TGD</a:t>
            </a:r>
          </a:p>
        </p:txBody>
      </p:sp>
      <p:sp>
        <p:nvSpPr>
          <p:cNvPr id="3" name="Content Placeholder 2"/>
          <p:cNvSpPr>
            <a:spLocks noGrp="1"/>
          </p:cNvSpPr>
          <p:nvPr>
            <p:ph idx="1"/>
          </p:nvPr>
        </p:nvSpPr>
        <p:spPr>
          <a:xfrm>
            <a:off x="437696" y="1498073"/>
            <a:ext cx="5212478" cy="4351338"/>
          </a:xfrm>
        </p:spPr>
        <p:txBody>
          <a:bodyPr>
            <a:noAutofit/>
          </a:bodyPr>
          <a:lstStyle/>
          <a:p>
            <a:r>
              <a:rPr lang="en-US" sz="2400" dirty="0">
                <a:latin typeface="Arial" panose="020B0604020202020204" pitchFamily="34" charset="0"/>
                <a:cs typeface="Arial" panose="020B0604020202020204" pitchFamily="34" charset="0"/>
              </a:rPr>
              <a:t>Early health-system based studies: 0.02-0.1%</a:t>
            </a:r>
          </a:p>
          <a:p>
            <a:r>
              <a:rPr lang="en-US" sz="2400" dirty="0">
                <a:latin typeface="Arial" panose="020B0604020202020204" pitchFamily="34" charset="0"/>
                <a:cs typeface="Arial" panose="020B0604020202020204" pitchFamily="34" charset="0"/>
              </a:rPr>
              <a:t>Newer survey-based studies</a:t>
            </a:r>
          </a:p>
          <a:p>
            <a:pPr lvl="1"/>
            <a:r>
              <a:rPr lang="en-US" dirty="0">
                <a:latin typeface="Arial" panose="020B0604020202020204" pitchFamily="34" charset="0"/>
                <a:cs typeface="Arial" panose="020B0604020202020204" pitchFamily="34" charset="0"/>
              </a:rPr>
              <a:t>Adults</a:t>
            </a:r>
          </a:p>
          <a:p>
            <a:pPr lvl="2"/>
            <a:r>
              <a:rPr lang="en-US" dirty="0">
                <a:latin typeface="Arial" panose="020B0604020202020204" pitchFamily="34" charset="0"/>
                <a:cs typeface="Arial" panose="020B0604020202020204" pitchFamily="34" charset="0"/>
              </a:rPr>
              <a:t>0.3 - 4.5% TGD</a:t>
            </a:r>
          </a:p>
          <a:p>
            <a:pPr lvl="2"/>
            <a:r>
              <a:rPr lang="en-US" dirty="0">
                <a:latin typeface="Arial" panose="020B0604020202020204" pitchFamily="34" charset="0"/>
                <a:cs typeface="Arial" panose="020B0604020202020204" pitchFamily="34" charset="0"/>
              </a:rPr>
              <a:t>0.3 - 0.5% transgender</a:t>
            </a:r>
          </a:p>
          <a:p>
            <a:pPr lvl="1"/>
            <a:r>
              <a:rPr lang="en-US" dirty="0">
                <a:latin typeface="Arial" panose="020B0604020202020204" pitchFamily="34" charset="0"/>
                <a:cs typeface="Arial" panose="020B0604020202020204" pitchFamily="34" charset="0"/>
              </a:rPr>
              <a:t>Children/adolescents</a:t>
            </a:r>
          </a:p>
          <a:p>
            <a:pPr lvl="2"/>
            <a:r>
              <a:rPr lang="en-US" dirty="0">
                <a:latin typeface="Arial" panose="020B0604020202020204" pitchFamily="34" charset="0"/>
                <a:cs typeface="Arial" panose="020B0604020202020204" pitchFamily="34" charset="0"/>
              </a:rPr>
              <a:t>2.5 - 8.4% TGD</a:t>
            </a:r>
          </a:p>
          <a:p>
            <a:pPr lvl="2"/>
            <a:r>
              <a:rPr lang="en-US" dirty="0">
                <a:latin typeface="Arial" panose="020B0604020202020204" pitchFamily="34" charset="0"/>
                <a:cs typeface="Arial" panose="020B0604020202020204" pitchFamily="34" charset="0"/>
              </a:rPr>
              <a:t>1.2 - 2.7% transgender</a:t>
            </a:r>
          </a:p>
          <a:p>
            <a:r>
              <a:rPr lang="en-US" sz="2400" dirty="0">
                <a:latin typeface="Arial" panose="020B0604020202020204" pitchFamily="34" charset="0"/>
                <a:cs typeface="Arial" panose="020B0604020202020204" pitchFamily="34" charset="0"/>
              </a:rPr>
              <a:t>In US, up to 16 million TGD</a:t>
            </a:r>
          </a:p>
        </p:txBody>
      </p:sp>
      <p:sp>
        <p:nvSpPr>
          <p:cNvPr id="5" name="TextBox 4"/>
          <p:cNvSpPr txBox="1"/>
          <p:nvPr/>
        </p:nvSpPr>
        <p:spPr>
          <a:xfrm>
            <a:off x="-490037" y="6496993"/>
            <a:ext cx="7741070" cy="338554"/>
          </a:xfrm>
          <a:prstGeom prst="rect">
            <a:avLst/>
          </a:prstGeom>
          <a:noFill/>
        </p:spPr>
        <p:txBody>
          <a:bodyPr wrap="square" rtlCol="0">
            <a:spAutoFit/>
          </a:bodyPr>
          <a:lstStyle/>
          <a:p>
            <a:pPr algn="r"/>
            <a:r>
              <a:rPr lang="en-US" sz="1600" dirty="0"/>
              <a:t>Standards of Care for the Health of Transgender and Gender Diverse People, Version 8</a:t>
            </a:r>
          </a:p>
        </p:txBody>
      </p:sp>
      <p:cxnSp>
        <p:nvCxnSpPr>
          <p:cNvPr id="6" name="Straight Connector 5">
            <a:extLst>
              <a:ext uri="{FF2B5EF4-FFF2-40B4-BE49-F238E27FC236}">
                <a16:creationId xmlns:a16="http://schemas.microsoft.com/office/drawing/2014/main" id="{C8E57BE5-D0DA-0249-A2AF-94B0B581C70F}"/>
              </a:ext>
            </a:extLst>
          </p:cNvPr>
          <p:cNvCxnSpPr>
            <a:cxnSpLocks/>
          </p:cNvCxnSpPr>
          <p:nvPr/>
        </p:nvCxnSpPr>
        <p:spPr>
          <a:xfrm>
            <a:off x="437695" y="6484204"/>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894" y="1795035"/>
            <a:ext cx="5931672" cy="3862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9"/>
          <p:cNvSpPr>
            <a:spLocks noGrp="1"/>
          </p:cNvSpPr>
          <p:nvPr>
            <p:ph type="sldNum" sz="quarter" idx="12"/>
          </p:nvPr>
        </p:nvSpPr>
        <p:spPr/>
        <p:txBody>
          <a:bodyPr/>
          <a:lstStyle/>
          <a:p>
            <a:fld id="{FD128B21-BCFB-4C93-A186-A42B627DDFF4}" type="slidenum">
              <a:rPr lang="en-US" smtClean="0"/>
              <a:t>12</a:t>
            </a:fld>
            <a:endParaRPr lang="en-US" dirty="0"/>
          </a:p>
        </p:txBody>
      </p:sp>
    </p:spTree>
    <p:extLst>
      <p:ext uri="{BB962C8B-B14F-4D97-AF65-F5344CB8AC3E}">
        <p14:creationId xmlns:p14="http://schemas.microsoft.com/office/powerpoint/2010/main" val="693988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5EFEF-79F1-8343-91E7-62FA6FC0FE44}"/>
              </a:ext>
            </a:extLst>
          </p:cNvPr>
          <p:cNvPicPr>
            <a:picLocks noChangeAspect="1"/>
          </p:cNvPicPr>
          <p:nvPr/>
        </p:nvPicPr>
        <p:blipFill>
          <a:blip r:embed="rId2"/>
          <a:stretch>
            <a:fillRect/>
          </a:stretch>
        </p:blipFill>
        <p:spPr>
          <a:xfrm>
            <a:off x="3048" y="0"/>
            <a:ext cx="12185904" cy="6858000"/>
          </a:xfrm>
          <a:prstGeom prst="rect">
            <a:avLst/>
          </a:prstGeom>
        </p:spPr>
      </p:pic>
      <p:cxnSp>
        <p:nvCxnSpPr>
          <p:cNvPr id="9" name="Straight Connector 8">
            <a:extLst>
              <a:ext uri="{FF2B5EF4-FFF2-40B4-BE49-F238E27FC236}">
                <a16:creationId xmlns:a16="http://schemas.microsoft.com/office/drawing/2014/main" id="{26A195D7-6644-0941-B6CE-6E3B2EDF9BE6}"/>
              </a:ext>
            </a:extLst>
          </p:cNvPr>
          <p:cNvCxnSpPr>
            <a:cxnSpLocks/>
          </p:cNvCxnSpPr>
          <p:nvPr/>
        </p:nvCxnSpPr>
        <p:spPr>
          <a:xfrm>
            <a:off x="2113613" y="1876636"/>
            <a:ext cx="8109679" cy="0"/>
          </a:xfrm>
          <a:prstGeom prst="line">
            <a:avLst/>
          </a:prstGeom>
          <a:ln w="104775">
            <a:solidFill>
              <a:schemeClr val="bg1">
                <a:alpha val="60000"/>
              </a:schemeClr>
            </a:solidFill>
          </a:ln>
        </p:spPr>
        <p:style>
          <a:lnRef idx="3">
            <a:schemeClr val="accent2"/>
          </a:lnRef>
          <a:fillRef idx="0">
            <a:schemeClr val="accent2"/>
          </a:fillRef>
          <a:effectRef idx="2">
            <a:schemeClr val="accent2"/>
          </a:effectRef>
          <a:fontRef idx="minor">
            <a:schemeClr val="tx1"/>
          </a:fontRef>
        </p:style>
      </p:cxnSp>
      <p:sp>
        <p:nvSpPr>
          <p:cNvPr id="10" name="Title 1">
            <a:extLst>
              <a:ext uri="{FF2B5EF4-FFF2-40B4-BE49-F238E27FC236}">
                <a16:creationId xmlns:a16="http://schemas.microsoft.com/office/drawing/2014/main" id="{2BAD637F-5AA3-AF48-B38F-E30D95486E10}"/>
              </a:ext>
            </a:extLst>
          </p:cNvPr>
          <p:cNvSpPr txBox="1">
            <a:spLocks/>
          </p:cNvSpPr>
          <p:nvPr/>
        </p:nvSpPr>
        <p:spPr>
          <a:xfrm>
            <a:off x="1523805" y="2536568"/>
            <a:ext cx="9144388" cy="978187"/>
          </a:xfrm>
          <a:prstGeom prst="rect">
            <a:avLst/>
          </a:prstGeom>
        </p:spPr>
        <p:txBody>
          <a:bodyPr>
            <a:noAutofit/>
          </a:bodyPr>
          <a:lstStyle>
            <a:lvl1pPr algn="ctr" defTabSz="914400" rtl="0" eaLnBrk="1" latinLnBrk="0" hangingPunct="1">
              <a:lnSpc>
                <a:spcPct val="90000"/>
              </a:lnSpc>
              <a:spcBef>
                <a:spcPct val="0"/>
              </a:spcBef>
              <a:buNone/>
              <a:defRPr sz="6000" b="1" i="0" kern="1200" spc="-15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latin typeface="Arial" panose="020B0604020202020204" pitchFamily="34" charset="0"/>
                <a:cs typeface="Arial" panose="020B0604020202020204" pitchFamily="34" charset="0"/>
              </a:rPr>
              <a:t>Health Disparities</a:t>
            </a:r>
          </a:p>
        </p:txBody>
      </p:sp>
      <p:sp>
        <p:nvSpPr>
          <p:cNvPr id="11" name="Title 1">
            <a:extLst>
              <a:ext uri="{FF2B5EF4-FFF2-40B4-BE49-F238E27FC236}">
                <a16:creationId xmlns:a16="http://schemas.microsoft.com/office/drawing/2014/main" id="{A1DF42C1-66EB-8848-ADFF-1279103370EE}"/>
              </a:ext>
            </a:extLst>
          </p:cNvPr>
          <p:cNvSpPr txBox="1">
            <a:spLocks/>
          </p:cNvSpPr>
          <p:nvPr/>
        </p:nvSpPr>
        <p:spPr>
          <a:xfrm>
            <a:off x="4952554" y="4944990"/>
            <a:ext cx="2286890" cy="15356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i="0" kern="1200" spc="-15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sz="12000" b="1" i="0" dirty="0">
              <a:solidFill>
                <a:schemeClr val="bg1">
                  <a:alpha val="20000"/>
                </a:schemeClr>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07818F22-72C5-CE4D-99AC-08AD6D01FBD4}"/>
              </a:ext>
            </a:extLst>
          </p:cNvPr>
          <p:cNvCxnSpPr>
            <a:cxnSpLocks/>
          </p:cNvCxnSpPr>
          <p:nvPr/>
        </p:nvCxnSpPr>
        <p:spPr>
          <a:xfrm>
            <a:off x="2113613" y="4095182"/>
            <a:ext cx="8109679" cy="0"/>
          </a:xfrm>
          <a:prstGeom prst="line">
            <a:avLst/>
          </a:prstGeom>
          <a:ln w="104775">
            <a:solidFill>
              <a:schemeClr val="bg1">
                <a:alpha val="60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60912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88E178E-151D-A641-8229-0FAA03E93DE7}"/>
              </a:ext>
            </a:extLst>
          </p:cNvPr>
          <p:cNvCxnSpPr>
            <a:cxnSpLocks/>
          </p:cNvCxnSpPr>
          <p:nvPr/>
        </p:nvCxnSpPr>
        <p:spPr>
          <a:xfrm>
            <a:off x="437695" y="6160113"/>
            <a:ext cx="6399833" cy="0"/>
          </a:xfrm>
          <a:prstGeom prst="line">
            <a:avLst/>
          </a:prstGeom>
          <a:ln w="34925">
            <a:solidFill>
              <a:schemeClr val="accent1">
                <a:lumMod val="50000"/>
                <a:alpha val="5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782148F2-54FD-4746-A5A7-1FBF3C16F167}"/>
              </a:ext>
            </a:extLst>
          </p:cNvPr>
          <p:cNvCxnSpPr>
            <a:cxnSpLocks/>
          </p:cNvCxnSpPr>
          <p:nvPr/>
        </p:nvCxnSpPr>
        <p:spPr>
          <a:xfrm flipV="1">
            <a:off x="437695" y="1282890"/>
            <a:ext cx="6399833" cy="3717"/>
          </a:xfrm>
          <a:prstGeom prst="line">
            <a:avLst/>
          </a:prstGeom>
          <a:ln w="34925">
            <a:solidFill>
              <a:schemeClr val="accent1">
                <a:lumMod val="50000"/>
                <a:alpha val="50000"/>
              </a:schemeClr>
            </a:solidFill>
          </a:ln>
        </p:spPr>
        <p:style>
          <a:lnRef idx="3">
            <a:schemeClr val="accent2"/>
          </a:lnRef>
          <a:fillRef idx="0">
            <a:schemeClr val="accent2"/>
          </a:fillRef>
          <a:effectRef idx="2">
            <a:schemeClr val="accent2"/>
          </a:effectRef>
          <a:fontRef idx="minor">
            <a:schemeClr val="tx1"/>
          </a:fontRef>
        </p:style>
      </p:cxnSp>
      <p:sp>
        <p:nvSpPr>
          <p:cNvPr id="7" name="Slide Number Placeholder 6">
            <a:extLst>
              <a:ext uri="{FF2B5EF4-FFF2-40B4-BE49-F238E27FC236}">
                <a16:creationId xmlns:a16="http://schemas.microsoft.com/office/drawing/2014/main" id="{9ACEC7C5-DAB5-C749-82B9-85ED38720FEE}"/>
              </a:ext>
            </a:extLst>
          </p:cNvPr>
          <p:cNvSpPr txBox="1">
            <a:spLocks/>
          </p:cNvSpPr>
          <p:nvPr/>
        </p:nvSpPr>
        <p:spPr>
          <a:xfrm>
            <a:off x="4972227" y="6384986"/>
            <a:ext cx="671946" cy="365125"/>
          </a:xfrm>
          <a:prstGeom prst="rect">
            <a:avLst/>
          </a:prstGeom>
        </p:spPr>
        <p:txBody>
          <a:bodyPr/>
          <a:lstStyle>
            <a:defPPr>
              <a:defRPr lang="en-US"/>
            </a:defPPr>
            <a:lvl1pPr marL="0" algn="l" defTabSz="914400" rtl="0" eaLnBrk="1" latinLnBrk="0" hangingPunct="1">
              <a:defRPr sz="1600" b="1" i="0" kern="1200">
                <a:solidFill>
                  <a:schemeClr val="tx2"/>
                </a:solidFill>
                <a:latin typeface="Arial" panose="020B0604020202020204" pitchFamily="34" charset="0"/>
                <a:ea typeface="Helvetica Neue" panose="02000503000000020004"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300" dirty="0">
              <a:solidFill>
                <a:schemeClr val="tx1">
                  <a:alpha val="40000"/>
                </a:schemeClr>
              </a:solidFill>
            </a:endParaRPr>
          </a:p>
        </p:txBody>
      </p:sp>
      <p:sp>
        <p:nvSpPr>
          <p:cNvPr id="12" name="Rectangle 11">
            <a:extLst>
              <a:ext uri="{FF2B5EF4-FFF2-40B4-BE49-F238E27FC236}">
                <a16:creationId xmlns:a16="http://schemas.microsoft.com/office/drawing/2014/main" id="{C9B67477-9841-6743-B02A-F05CDB15873F}"/>
              </a:ext>
            </a:extLst>
          </p:cNvPr>
          <p:cNvSpPr/>
          <p:nvPr/>
        </p:nvSpPr>
        <p:spPr>
          <a:xfrm>
            <a:off x="7461572" y="0"/>
            <a:ext cx="473042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3C4F20C-3154-2649-99C8-E3262888113E}"/>
              </a:ext>
            </a:extLst>
          </p:cNvPr>
          <p:cNvSpPr txBox="1"/>
          <p:nvPr/>
        </p:nvSpPr>
        <p:spPr>
          <a:xfrm>
            <a:off x="507231" y="1437646"/>
            <a:ext cx="6600935" cy="4647426"/>
          </a:xfrm>
          <a:prstGeom prst="rect">
            <a:avLst/>
          </a:prstGeom>
          <a:noFill/>
        </p:spPr>
        <p:txBody>
          <a:bodyPr wrap="square" rtlCol="0">
            <a:spAutoFit/>
          </a:bodyPr>
          <a:lstStyle/>
          <a:p>
            <a:pPr marL="285750" lvl="0" indent="-285750">
              <a:spcAft>
                <a:spcPts val="600"/>
              </a:spcAft>
              <a:buFont typeface="Arial" panose="020B0604020202020204" pitchFamily="34" charset="0"/>
              <a:buChar char="•"/>
              <a:defRPr/>
            </a:pPr>
            <a:r>
              <a:rPr lang="en-US" sz="2400" spc="30" dirty="0">
                <a:latin typeface="Arial" panose="020B0604020202020204" pitchFamily="34" charset="0"/>
                <a:ea typeface="Helvetica Neue" panose="02000503000000020004" pitchFamily="2" charset="0"/>
                <a:cs typeface="Arial" panose="020B0604020202020204" pitchFamily="34" charset="0"/>
              </a:rPr>
              <a:t>2015 U.S. Transgender Survey &gt; 1171 respondents from PA</a:t>
            </a:r>
          </a:p>
          <a:p>
            <a:pPr marL="285750" lvl="0" indent="-285750">
              <a:spcAft>
                <a:spcPts val="600"/>
              </a:spcAft>
              <a:buFont typeface="Arial" panose="020B0604020202020204" pitchFamily="34" charset="0"/>
              <a:buChar char="•"/>
              <a:defRPr/>
            </a:pPr>
            <a:r>
              <a:rPr lang="en-US" sz="2400" spc="30" dirty="0">
                <a:latin typeface="Arial" panose="020B0604020202020204" pitchFamily="34" charset="0"/>
                <a:ea typeface="Helvetica Neue" panose="02000503000000020004" pitchFamily="2" charset="0"/>
                <a:cs typeface="Arial" panose="020B0604020202020204" pitchFamily="34" charset="0"/>
              </a:rPr>
              <a:t>30% reported at least one negative experience in the past year with medical providers</a:t>
            </a:r>
          </a:p>
          <a:p>
            <a:pPr marL="742950" lvl="1" indent="-285750">
              <a:spcAft>
                <a:spcPts val="600"/>
              </a:spcAft>
              <a:buFont typeface="Arial" panose="020B0604020202020204" pitchFamily="34" charset="0"/>
              <a:buChar char="•"/>
              <a:defRPr/>
            </a:pPr>
            <a:r>
              <a:rPr lang="en-US" sz="2000" spc="30" dirty="0">
                <a:latin typeface="Arial" panose="020B0604020202020204" pitchFamily="34" charset="0"/>
                <a:ea typeface="Helvetica Neue" panose="02000503000000020004" pitchFamily="2" charset="0"/>
                <a:cs typeface="Arial" panose="020B0604020202020204" pitchFamily="34" charset="0"/>
              </a:rPr>
              <a:t>Being refused treatment</a:t>
            </a:r>
          </a:p>
          <a:p>
            <a:pPr marL="742950" lvl="1" indent="-285750">
              <a:spcAft>
                <a:spcPts val="600"/>
              </a:spcAft>
              <a:buFont typeface="Arial" panose="020B0604020202020204" pitchFamily="34" charset="0"/>
              <a:buChar char="•"/>
              <a:defRPr/>
            </a:pPr>
            <a:r>
              <a:rPr lang="en-US" sz="2000" spc="30" dirty="0">
                <a:latin typeface="Arial" panose="020B0604020202020204" pitchFamily="34" charset="0"/>
                <a:ea typeface="Helvetica Neue" panose="02000503000000020004" pitchFamily="2" charset="0"/>
                <a:cs typeface="Arial" panose="020B0604020202020204" pitchFamily="34" charset="0"/>
              </a:rPr>
              <a:t>Being harassed or assaulted</a:t>
            </a:r>
          </a:p>
          <a:p>
            <a:pPr marL="742950" lvl="1" indent="-285750">
              <a:spcAft>
                <a:spcPts val="600"/>
              </a:spcAft>
              <a:buFont typeface="Arial" panose="020B0604020202020204" pitchFamily="34" charset="0"/>
              <a:buChar char="•"/>
              <a:defRPr/>
            </a:pPr>
            <a:r>
              <a:rPr lang="en-US" sz="2000" spc="30" dirty="0">
                <a:latin typeface="Arial" panose="020B0604020202020204" pitchFamily="34" charset="0"/>
                <a:ea typeface="Helvetica Neue" panose="02000503000000020004" pitchFamily="2" charset="0"/>
                <a:cs typeface="Arial" panose="020B0604020202020204" pitchFamily="34" charset="0"/>
              </a:rPr>
              <a:t>Having to teach the provider how to care for them</a:t>
            </a:r>
          </a:p>
          <a:p>
            <a:pPr marL="285750" indent="-285750">
              <a:spcAft>
                <a:spcPts val="600"/>
              </a:spcAft>
              <a:buFont typeface="Arial" panose="020B0604020202020204" pitchFamily="34" charset="0"/>
              <a:buChar char="•"/>
              <a:defRPr/>
            </a:pPr>
            <a:r>
              <a:rPr lang="en-US" sz="2400" spc="30" dirty="0">
                <a:latin typeface="Arial" panose="020B0604020202020204" pitchFamily="34" charset="0"/>
                <a:ea typeface="Helvetica Neue" panose="02000503000000020004" pitchFamily="2" charset="0"/>
                <a:cs typeface="Arial" panose="020B0604020202020204" pitchFamily="34" charset="0"/>
              </a:rPr>
              <a:t>22% did not see a doctor due to fear of mistreatment </a:t>
            </a:r>
          </a:p>
          <a:p>
            <a:pPr>
              <a:spcAft>
                <a:spcPts val="600"/>
              </a:spcAft>
            </a:pPr>
            <a:endParaRPr lang="en-US" sz="1800" b="0" i="0" dirty="0">
              <a:latin typeface="Arial" panose="020B0604020202020204" pitchFamily="34" charset="0"/>
              <a:ea typeface="Helvetica Neue Medium" panose="02000503000000020004" pitchFamily="2" charset="0"/>
              <a:cs typeface="Arial" panose="020B0604020202020204" pitchFamily="34" charset="0"/>
            </a:endParaRPr>
          </a:p>
        </p:txBody>
      </p:sp>
      <p:sp>
        <p:nvSpPr>
          <p:cNvPr id="15" name="Title 1">
            <a:extLst>
              <a:ext uri="{FF2B5EF4-FFF2-40B4-BE49-F238E27FC236}">
                <a16:creationId xmlns:a16="http://schemas.microsoft.com/office/drawing/2014/main" id="{C234FD69-CAAC-C840-8081-6574D2426660}"/>
              </a:ext>
            </a:extLst>
          </p:cNvPr>
          <p:cNvSpPr txBox="1">
            <a:spLocks/>
          </p:cNvSpPr>
          <p:nvPr/>
        </p:nvSpPr>
        <p:spPr>
          <a:xfrm>
            <a:off x="507232" y="479600"/>
            <a:ext cx="5222591" cy="748245"/>
          </a:xfrm>
          <a:prstGeom prst="rect">
            <a:avLst/>
          </a:prstGeom>
        </p:spPr>
        <p:txBody>
          <a:bodyPr>
            <a:noAutofit/>
          </a:bodyPr>
          <a:lstStyle>
            <a:lvl1pPr algn="l" defTabSz="914400" rtl="0" eaLnBrk="1" latinLnBrk="0" hangingPunct="1">
              <a:lnSpc>
                <a:spcPct val="90000"/>
              </a:lnSpc>
              <a:spcBef>
                <a:spcPct val="0"/>
              </a:spcBef>
              <a:buNone/>
              <a:defRPr sz="5000" b="1" i="0" kern="1200" spc="-150">
                <a:solidFill>
                  <a:srgbClr val="002060"/>
                </a:solidFill>
                <a:latin typeface="Arial" panose="020B0604020202020204" pitchFamily="34" charset="0"/>
                <a:ea typeface="Helvetica Neue" panose="02000503000000020004" pitchFamily="2" charset="0"/>
                <a:cs typeface="Arial" panose="020B0604020202020204" pitchFamily="34" charset="0"/>
              </a:defRPr>
            </a:lvl1pPr>
          </a:lstStyle>
          <a:p>
            <a:r>
              <a:rPr lang="en-US" sz="4400" spc="0" dirty="0">
                <a:solidFill>
                  <a:schemeClr val="tx1"/>
                </a:solidFill>
              </a:rPr>
              <a:t>Being Trans in PA</a:t>
            </a:r>
          </a:p>
        </p:txBody>
      </p:sp>
      <p:pic>
        <p:nvPicPr>
          <p:cNvPr id="11" name="Picture 10">
            <a:extLst>
              <a:ext uri="{FF2B5EF4-FFF2-40B4-BE49-F238E27FC236}">
                <a16:creationId xmlns:a16="http://schemas.microsoft.com/office/drawing/2014/main" id="{13D2AAA5-4DD5-C948-82D6-86089FBD67F1}"/>
              </a:ext>
            </a:extLst>
          </p:cNvPr>
          <p:cNvPicPr>
            <a:picLocks noChangeAspect="1"/>
          </p:cNvPicPr>
          <p:nvPr/>
        </p:nvPicPr>
        <p:blipFill>
          <a:blip r:embed="rId2"/>
          <a:stretch>
            <a:fillRect/>
          </a:stretch>
        </p:blipFill>
        <p:spPr>
          <a:xfrm>
            <a:off x="8071172" y="2201623"/>
            <a:ext cx="3511228" cy="2724227"/>
          </a:xfrm>
          <a:prstGeom prst="rect">
            <a:avLst/>
          </a:prstGeom>
        </p:spPr>
      </p:pic>
      <p:sp>
        <p:nvSpPr>
          <p:cNvPr id="2" name="TextBox 1"/>
          <p:cNvSpPr txBox="1"/>
          <p:nvPr/>
        </p:nvSpPr>
        <p:spPr>
          <a:xfrm>
            <a:off x="34077" y="6384986"/>
            <a:ext cx="6336632" cy="600246"/>
          </a:xfrm>
          <a:prstGeom prst="rect">
            <a:avLst/>
          </a:prstGeom>
          <a:noFill/>
        </p:spPr>
        <p:txBody>
          <a:bodyPr wrap="square" rtlCol="0">
            <a:spAutoFit/>
          </a:bodyPr>
          <a:lstStyle/>
          <a:p>
            <a:r>
              <a:rPr lang="en-US" sz="1600" dirty="0"/>
              <a:t>2015 U.S. Transgender Survey (National Center for Transgender Equality)</a:t>
            </a:r>
          </a:p>
          <a:p>
            <a:endParaRPr lang="en-US" sz="1600" dirty="0"/>
          </a:p>
        </p:txBody>
      </p:sp>
      <p:sp>
        <p:nvSpPr>
          <p:cNvPr id="6" name="Rectangle 5"/>
          <p:cNvSpPr/>
          <p:nvPr/>
        </p:nvSpPr>
        <p:spPr>
          <a:xfrm>
            <a:off x="8079475" y="544863"/>
            <a:ext cx="3502925" cy="1015663"/>
          </a:xfrm>
          <a:prstGeom prst="rect">
            <a:avLst/>
          </a:prstGeom>
        </p:spPr>
        <p:txBody>
          <a:bodyPr wrap="square">
            <a:spAutoFit/>
          </a:bodyPr>
          <a:lstStyle/>
          <a:p>
            <a:pPr lvl="0" algn="ctr">
              <a:spcAft>
                <a:spcPts val="600"/>
              </a:spcAft>
              <a:defRPr/>
            </a:pPr>
            <a:r>
              <a:rPr lang="en-US" sz="2000" b="1" i="1" spc="30" dirty="0">
                <a:latin typeface="Arial" panose="020B0604020202020204" pitchFamily="34" charset="0"/>
                <a:ea typeface="Helvetica Neue" panose="02000503000000020004" pitchFamily="2" charset="0"/>
                <a:cs typeface="Arial" panose="020B0604020202020204" pitchFamily="34" charset="0"/>
              </a:rPr>
              <a:t>0.44% (43800) of Pennsylvanians identify as transgender</a:t>
            </a:r>
          </a:p>
        </p:txBody>
      </p:sp>
    </p:spTree>
    <p:extLst>
      <p:ext uri="{BB962C8B-B14F-4D97-AF65-F5344CB8AC3E}">
        <p14:creationId xmlns:p14="http://schemas.microsoft.com/office/powerpoint/2010/main" val="2535528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40801"/>
          </a:xfrm>
        </p:spPr>
        <p:txBody>
          <a:bodyPr>
            <a:noAutofit/>
          </a:bodyPr>
          <a:lstStyle/>
          <a:p>
            <a:r>
              <a:rPr lang="en-US" b="1" dirty="0">
                <a:latin typeface="Arial" panose="020B0604020202020204" pitchFamily="34" charset="0"/>
                <a:cs typeface="Arial" panose="020B0604020202020204" pitchFamily="34" charset="0"/>
              </a:rPr>
              <a:t>Social Determinants of Health</a:t>
            </a:r>
          </a:p>
        </p:txBody>
      </p:sp>
      <p:sp>
        <p:nvSpPr>
          <p:cNvPr id="3" name="Content Placeholder 2"/>
          <p:cNvSpPr>
            <a:spLocks noGrp="1"/>
          </p:cNvSpPr>
          <p:nvPr>
            <p:ph idx="1"/>
          </p:nvPr>
        </p:nvSpPr>
        <p:spPr>
          <a:xfrm>
            <a:off x="437695" y="1566318"/>
            <a:ext cx="11312871" cy="4351338"/>
          </a:xfrm>
        </p:spPr>
        <p:txBody>
          <a:bodyPr>
            <a:normAutofit/>
          </a:bodyPr>
          <a:lstStyle/>
          <a:p>
            <a:r>
              <a:rPr lang="en-US" sz="2400" dirty="0">
                <a:latin typeface="Arial" panose="020B0604020202020204" pitchFamily="34" charset="0"/>
                <a:cs typeface="Arial" panose="020B0604020202020204" pitchFamily="34" charset="0"/>
              </a:rPr>
              <a:t>46% verbally harassed in the last year</a:t>
            </a:r>
          </a:p>
          <a:p>
            <a:pPr marL="285750" indent="-285750">
              <a:lnSpc>
                <a:spcPct val="150000"/>
              </a:lnSpc>
            </a:pPr>
            <a:r>
              <a:rPr lang="en-US" sz="2400" dirty="0">
                <a:latin typeface="Arial" panose="020B0604020202020204" pitchFamily="34" charset="0"/>
                <a:cs typeface="Arial" panose="020B0604020202020204" pitchFamily="34" charset="0"/>
              </a:rPr>
              <a:t>9% physically assaulted in the last year</a:t>
            </a:r>
          </a:p>
          <a:p>
            <a:pPr marL="285750" indent="-285750">
              <a:lnSpc>
                <a:spcPct val="150000"/>
              </a:lnSpc>
            </a:pPr>
            <a:r>
              <a:rPr lang="en-US" sz="2400" dirty="0">
                <a:latin typeface="Arial" panose="020B0604020202020204" pitchFamily="34" charset="0"/>
                <a:cs typeface="Arial" panose="020B0604020202020204" pitchFamily="34" charset="0"/>
              </a:rPr>
              <a:t>24% lifetime experience of severe intimate partner violence</a:t>
            </a:r>
          </a:p>
          <a:p>
            <a:pPr marL="285750" indent="-285750">
              <a:lnSpc>
                <a:spcPct val="150000"/>
              </a:lnSpc>
            </a:pPr>
            <a:r>
              <a:rPr lang="en-US" sz="2400" dirty="0">
                <a:latin typeface="Arial" panose="020B0604020202020204" pitchFamily="34" charset="0"/>
                <a:cs typeface="Arial" panose="020B0604020202020204" pitchFamily="34" charset="0"/>
              </a:rPr>
              <a:t>15% unemployed: </a:t>
            </a:r>
            <a:r>
              <a:rPr lang="en-US" sz="2400" u="sng" dirty="0">
                <a:latin typeface="Arial" panose="020B0604020202020204" pitchFamily="34" charset="0"/>
                <a:cs typeface="Arial" panose="020B0604020202020204" pitchFamily="34" charset="0"/>
              </a:rPr>
              <a:t>3x general population</a:t>
            </a:r>
          </a:p>
          <a:p>
            <a:pPr marL="285750" indent="-285750">
              <a:lnSpc>
                <a:spcPct val="150000"/>
              </a:lnSpc>
            </a:pPr>
            <a:r>
              <a:rPr lang="en-US" sz="2400" dirty="0">
                <a:latin typeface="Arial" panose="020B0604020202020204" pitchFamily="34" charset="0"/>
                <a:cs typeface="Arial" panose="020B0604020202020204" pitchFamily="34" charset="0"/>
              </a:rPr>
              <a:t>29% living in poverty: </a:t>
            </a:r>
            <a:r>
              <a:rPr lang="en-US" sz="2400" u="sng" dirty="0">
                <a:latin typeface="Arial" panose="020B0604020202020204" pitchFamily="34" charset="0"/>
                <a:cs typeface="Arial" panose="020B0604020202020204" pitchFamily="34" charset="0"/>
              </a:rPr>
              <a:t>2x general population</a:t>
            </a:r>
          </a:p>
          <a:p>
            <a:pPr marL="285750" indent="-285750">
              <a:lnSpc>
                <a:spcPct val="150000"/>
              </a:lnSpc>
            </a:pPr>
            <a:r>
              <a:rPr lang="en-US" sz="2400" dirty="0">
                <a:latin typeface="Arial" panose="020B0604020202020204" pitchFamily="34" charset="0"/>
                <a:cs typeface="Arial" panose="020B0604020202020204" pitchFamily="34" charset="0"/>
              </a:rPr>
              <a:t>30% lifetime homelessness</a:t>
            </a:r>
          </a:p>
          <a:p>
            <a:endParaRPr lang="en-US" sz="2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C8E57BE5-D0DA-0249-A2AF-94B0B581C70F}"/>
              </a:ext>
            </a:extLst>
          </p:cNvPr>
          <p:cNvCxnSpPr>
            <a:cxnSpLocks/>
          </p:cNvCxnSpPr>
          <p:nvPr/>
        </p:nvCxnSpPr>
        <p:spPr>
          <a:xfrm>
            <a:off x="437695" y="6173761"/>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B1171882-E30F-2E4B-B15E-61D0334E3F3A}"/>
              </a:ext>
            </a:extLst>
          </p:cNvPr>
          <p:cNvCxnSpPr>
            <a:cxnSpLocks/>
          </p:cNvCxnSpPr>
          <p:nvPr/>
        </p:nvCxnSpPr>
        <p:spPr>
          <a:xfrm>
            <a:off x="437695" y="1305926"/>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144380" y="6382921"/>
            <a:ext cx="6151871" cy="338554"/>
          </a:xfrm>
          <a:prstGeom prst="rect">
            <a:avLst/>
          </a:prstGeom>
          <a:noFill/>
        </p:spPr>
        <p:txBody>
          <a:bodyPr wrap="square" rtlCol="0">
            <a:spAutoFit/>
          </a:bodyPr>
          <a:lstStyle/>
          <a:p>
            <a:pPr algn="r"/>
            <a:r>
              <a:rPr lang="en-US" sz="1600" dirty="0"/>
              <a:t>2015 U.S. Transgender Survey (National Center for Transgender Equality)</a:t>
            </a:r>
          </a:p>
        </p:txBody>
      </p:sp>
      <p:sp>
        <p:nvSpPr>
          <p:cNvPr id="8" name="Slide Number Placeholder 7"/>
          <p:cNvSpPr>
            <a:spLocks noGrp="1"/>
          </p:cNvSpPr>
          <p:nvPr>
            <p:ph type="sldNum" sz="quarter" idx="12"/>
          </p:nvPr>
        </p:nvSpPr>
        <p:spPr/>
        <p:txBody>
          <a:bodyPr/>
          <a:lstStyle/>
          <a:p>
            <a:fld id="{FD128B21-BCFB-4C93-A186-A42B627DDFF4}" type="slidenum">
              <a:rPr lang="en-US" smtClean="0"/>
              <a:t>15</a:t>
            </a:fld>
            <a:endParaRPr lang="en-US"/>
          </a:p>
        </p:txBody>
      </p:sp>
    </p:spTree>
    <p:extLst>
      <p:ext uri="{BB962C8B-B14F-4D97-AF65-F5344CB8AC3E}">
        <p14:creationId xmlns:p14="http://schemas.microsoft.com/office/powerpoint/2010/main" val="3430896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Mental Health Disparities</a:t>
            </a:r>
          </a:p>
        </p:txBody>
      </p:sp>
      <p:sp>
        <p:nvSpPr>
          <p:cNvPr id="5" name="Content Placeholder 4"/>
          <p:cNvSpPr>
            <a:spLocks noGrp="1"/>
          </p:cNvSpPr>
          <p:nvPr>
            <p:ph idx="1"/>
          </p:nvPr>
        </p:nvSpPr>
        <p:spPr>
          <a:xfrm>
            <a:off x="437695" y="1539022"/>
            <a:ext cx="10916105" cy="4351338"/>
          </a:xfrm>
        </p:spPr>
        <p:txBody>
          <a:bodyPr>
            <a:normAutofit/>
          </a:bodyPr>
          <a:lstStyle/>
          <a:p>
            <a:pPr marL="285750" indent="-285750">
              <a:lnSpc>
                <a:spcPct val="150000"/>
              </a:lnSpc>
            </a:pPr>
            <a:r>
              <a:rPr lang="en-US" sz="2400" dirty="0">
                <a:latin typeface="Arial" panose="020B0604020202020204" pitchFamily="34" charset="0"/>
                <a:cs typeface="Arial" panose="020B0604020202020204" pitchFamily="34" charset="0"/>
              </a:rPr>
              <a:t>39% serious psychological distress past year: </a:t>
            </a:r>
            <a:r>
              <a:rPr lang="en-US" sz="2400" u="sng" dirty="0">
                <a:latin typeface="Arial" panose="020B0604020202020204" pitchFamily="34" charset="0"/>
                <a:cs typeface="Arial" panose="020B0604020202020204" pitchFamily="34" charset="0"/>
              </a:rPr>
              <a:t>5x general population</a:t>
            </a:r>
          </a:p>
          <a:p>
            <a:pPr marL="285750" indent="-285750">
              <a:lnSpc>
                <a:spcPct val="150000"/>
              </a:lnSpc>
            </a:pPr>
            <a:r>
              <a:rPr lang="en-US" sz="2400" dirty="0">
                <a:latin typeface="Arial" panose="020B0604020202020204" pitchFamily="34" charset="0"/>
                <a:cs typeface="Arial" panose="020B0604020202020204" pitchFamily="34" charset="0"/>
              </a:rPr>
              <a:t>40% lifetime suicide attempt: </a:t>
            </a:r>
            <a:r>
              <a:rPr lang="en-US" sz="2400" u="sng" dirty="0">
                <a:latin typeface="Arial" panose="020B0604020202020204" pitchFamily="34" charset="0"/>
                <a:cs typeface="Arial" panose="020B0604020202020204" pitchFamily="34" charset="0"/>
              </a:rPr>
              <a:t>9x general population</a:t>
            </a:r>
          </a:p>
          <a:p>
            <a:pPr marL="285750" indent="-285750">
              <a:lnSpc>
                <a:spcPct val="150000"/>
              </a:lnSpc>
            </a:pPr>
            <a:r>
              <a:rPr lang="en-US" sz="2400" dirty="0">
                <a:latin typeface="Arial" panose="020B0604020202020204" pitchFamily="34" charset="0"/>
                <a:cs typeface="Arial" panose="020B0604020202020204" pitchFamily="34" charset="0"/>
              </a:rPr>
              <a:t>7% suicide attempt in the past year: </a:t>
            </a:r>
            <a:r>
              <a:rPr lang="en-US" sz="2400" u="sng" dirty="0">
                <a:latin typeface="Arial" panose="020B0604020202020204" pitchFamily="34" charset="0"/>
                <a:cs typeface="Arial" panose="020B0604020202020204" pitchFamily="34" charset="0"/>
              </a:rPr>
              <a:t>12x general population</a:t>
            </a:r>
          </a:p>
          <a:p>
            <a:pPr marL="285750" indent="-285750">
              <a:lnSpc>
                <a:spcPct val="150000"/>
              </a:lnSpc>
            </a:pPr>
            <a:r>
              <a:rPr lang="en-US" sz="2400" dirty="0">
                <a:latin typeface="Arial" panose="020B0604020202020204" pitchFamily="34" charset="0"/>
                <a:cs typeface="Arial" panose="020B0604020202020204" pitchFamily="34" charset="0"/>
              </a:rPr>
              <a:t>1.6% lifetime risk of death by suicide</a:t>
            </a:r>
          </a:p>
        </p:txBody>
      </p:sp>
      <p:cxnSp>
        <p:nvCxnSpPr>
          <p:cNvPr id="7" name="Straight Connector 6">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128337" y="6382921"/>
            <a:ext cx="6376461" cy="338554"/>
          </a:xfrm>
          <a:prstGeom prst="rect">
            <a:avLst/>
          </a:prstGeom>
          <a:noFill/>
        </p:spPr>
        <p:txBody>
          <a:bodyPr wrap="square" rtlCol="0">
            <a:spAutoFit/>
          </a:bodyPr>
          <a:lstStyle/>
          <a:p>
            <a:pPr algn="r"/>
            <a:r>
              <a:rPr lang="en-US" sz="1600" dirty="0"/>
              <a:t>2015 U.S. Transgender Survey (National Center for Transgender Equality)</a:t>
            </a:r>
          </a:p>
        </p:txBody>
      </p:sp>
      <p:sp>
        <p:nvSpPr>
          <p:cNvPr id="2" name="Slide Number Placeholder 1"/>
          <p:cNvSpPr>
            <a:spLocks noGrp="1"/>
          </p:cNvSpPr>
          <p:nvPr>
            <p:ph type="sldNum" sz="quarter" idx="12"/>
          </p:nvPr>
        </p:nvSpPr>
        <p:spPr/>
        <p:txBody>
          <a:bodyPr/>
          <a:lstStyle/>
          <a:p>
            <a:fld id="{FD128B21-BCFB-4C93-A186-A42B627DDFF4}" type="slidenum">
              <a:rPr lang="en-US" smtClean="0"/>
              <a:t>16</a:t>
            </a:fld>
            <a:endParaRPr lang="en-US"/>
          </a:p>
        </p:txBody>
      </p:sp>
    </p:spTree>
    <p:extLst>
      <p:ext uri="{BB962C8B-B14F-4D97-AF65-F5344CB8AC3E}">
        <p14:creationId xmlns:p14="http://schemas.microsoft.com/office/powerpoint/2010/main" val="327128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5EFEF-79F1-8343-91E7-62FA6FC0FE44}"/>
              </a:ext>
            </a:extLst>
          </p:cNvPr>
          <p:cNvPicPr>
            <a:picLocks noChangeAspect="1"/>
          </p:cNvPicPr>
          <p:nvPr/>
        </p:nvPicPr>
        <p:blipFill>
          <a:blip r:embed="rId2"/>
          <a:stretch>
            <a:fillRect/>
          </a:stretch>
        </p:blipFill>
        <p:spPr>
          <a:xfrm>
            <a:off x="3048" y="0"/>
            <a:ext cx="12185904" cy="6858000"/>
          </a:xfrm>
          <a:prstGeom prst="rect">
            <a:avLst/>
          </a:prstGeom>
        </p:spPr>
      </p:pic>
      <p:cxnSp>
        <p:nvCxnSpPr>
          <p:cNvPr id="9" name="Straight Connector 8">
            <a:extLst>
              <a:ext uri="{FF2B5EF4-FFF2-40B4-BE49-F238E27FC236}">
                <a16:creationId xmlns:a16="http://schemas.microsoft.com/office/drawing/2014/main" id="{26A195D7-6644-0941-B6CE-6E3B2EDF9BE6}"/>
              </a:ext>
            </a:extLst>
          </p:cNvPr>
          <p:cNvCxnSpPr>
            <a:cxnSpLocks/>
          </p:cNvCxnSpPr>
          <p:nvPr/>
        </p:nvCxnSpPr>
        <p:spPr>
          <a:xfrm>
            <a:off x="2113613" y="1997854"/>
            <a:ext cx="8109679" cy="0"/>
          </a:xfrm>
          <a:prstGeom prst="line">
            <a:avLst/>
          </a:prstGeom>
          <a:ln w="104775">
            <a:solidFill>
              <a:schemeClr val="bg1">
                <a:alpha val="60000"/>
              </a:schemeClr>
            </a:solidFill>
          </a:ln>
        </p:spPr>
        <p:style>
          <a:lnRef idx="3">
            <a:schemeClr val="accent2"/>
          </a:lnRef>
          <a:fillRef idx="0">
            <a:schemeClr val="accent2"/>
          </a:fillRef>
          <a:effectRef idx="2">
            <a:schemeClr val="accent2"/>
          </a:effectRef>
          <a:fontRef idx="minor">
            <a:schemeClr val="tx1"/>
          </a:fontRef>
        </p:style>
      </p:cxnSp>
      <p:sp>
        <p:nvSpPr>
          <p:cNvPr id="10" name="Title 1">
            <a:extLst>
              <a:ext uri="{FF2B5EF4-FFF2-40B4-BE49-F238E27FC236}">
                <a16:creationId xmlns:a16="http://schemas.microsoft.com/office/drawing/2014/main" id="{2BAD637F-5AA3-AF48-B38F-E30D95486E10}"/>
              </a:ext>
            </a:extLst>
          </p:cNvPr>
          <p:cNvSpPr txBox="1">
            <a:spLocks/>
          </p:cNvSpPr>
          <p:nvPr/>
        </p:nvSpPr>
        <p:spPr>
          <a:xfrm>
            <a:off x="1596258" y="2594841"/>
            <a:ext cx="9144388" cy="1075438"/>
          </a:xfrm>
          <a:prstGeom prst="rect">
            <a:avLst/>
          </a:prstGeom>
        </p:spPr>
        <p:txBody>
          <a:bodyPr>
            <a:noAutofit/>
          </a:bodyPr>
          <a:lstStyle>
            <a:lvl1pPr algn="ctr" defTabSz="914400" rtl="0" eaLnBrk="1" latinLnBrk="0" hangingPunct="1">
              <a:lnSpc>
                <a:spcPct val="90000"/>
              </a:lnSpc>
              <a:spcBef>
                <a:spcPct val="0"/>
              </a:spcBef>
              <a:buNone/>
              <a:defRPr sz="6000" b="1" i="0" kern="1200" spc="-15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latin typeface="Arial" panose="020B0604020202020204" pitchFamily="34" charset="0"/>
                <a:cs typeface="Arial" panose="020B0604020202020204" pitchFamily="34" charset="0"/>
              </a:rPr>
              <a:t>Inclusivity</a:t>
            </a:r>
          </a:p>
        </p:txBody>
      </p:sp>
      <p:sp>
        <p:nvSpPr>
          <p:cNvPr id="11" name="Title 1">
            <a:extLst>
              <a:ext uri="{FF2B5EF4-FFF2-40B4-BE49-F238E27FC236}">
                <a16:creationId xmlns:a16="http://schemas.microsoft.com/office/drawing/2014/main" id="{A1DF42C1-66EB-8848-ADFF-1279103370EE}"/>
              </a:ext>
            </a:extLst>
          </p:cNvPr>
          <p:cNvSpPr txBox="1">
            <a:spLocks/>
          </p:cNvSpPr>
          <p:nvPr/>
        </p:nvSpPr>
        <p:spPr>
          <a:xfrm>
            <a:off x="4952554" y="4944990"/>
            <a:ext cx="2286890" cy="15356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i="0" kern="1200" spc="-15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sz="12000" b="1" i="0" dirty="0">
              <a:solidFill>
                <a:schemeClr val="bg1">
                  <a:alpha val="20000"/>
                </a:schemeClr>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07818F22-72C5-CE4D-99AC-08AD6D01FBD4}"/>
              </a:ext>
            </a:extLst>
          </p:cNvPr>
          <p:cNvCxnSpPr>
            <a:cxnSpLocks/>
          </p:cNvCxnSpPr>
          <p:nvPr/>
        </p:nvCxnSpPr>
        <p:spPr>
          <a:xfrm>
            <a:off x="2113613" y="4095182"/>
            <a:ext cx="8109679" cy="0"/>
          </a:xfrm>
          <a:prstGeom prst="line">
            <a:avLst/>
          </a:prstGeom>
          <a:ln w="104775">
            <a:solidFill>
              <a:schemeClr val="bg1">
                <a:alpha val="60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89790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3eDKf3PFRo"/>
          <p:cNvPicPr>
            <a:picLocks noRot="1" noChangeAspect="1"/>
          </p:cNvPicPr>
          <p:nvPr>
            <a:videoFile r:link="rId1"/>
          </p:nvPr>
        </p:nvPicPr>
        <p:blipFill>
          <a:blip r:embed="rId3"/>
          <a:stretch>
            <a:fillRect/>
          </a:stretch>
        </p:blipFill>
        <p:spPr>
          <a:xfrm>
            <a:off x="3810000" y="2143125"/>
            <a:ext cx="4572000" cy="2571750"/>
          </a:xfrm>
          <a:prstGeom prst="rect">
            <a:avLst/>
          </a:prstGeom>
        </p:spPr>
      </p:pic>
    </p:spTree>
    <p:extLst>
      <p:ext uri="{BB962C8B-B14F-4D97-AF65-F5344CB8AC3E}">
        <p14:creationId xmlns:p14="http://schemas.microsoft.com/office/powerpoint/2010/main" val="1495279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Entering the Clinic</a:t>
            </a:r>
          </a:p>
        </p:txBody>
      </p:sp>
      <p:sp>
        <p:nvSpPr>
          <p:cNvPr id="3" name="Content Placeholder 2"/>
          <p:cNvSpPr>
            <a:spLocks noGrp="1"/>
          </p:cNvSpPr>
          <p:nvPr>
            <p:ph idx="1"/>
          </p:nvPr>
        </p:nvSpPr>
        <p:spPr>
          <a:xfrm>
            <a:off x="437695" y="1620908"/>
            <a:ext cx="10914235" cy="4735441"/>
          </a:xfrm>
        </p:spPr>
        <p:txBody>
          <a:bodyPr>
            <a:normAutofit fontScale="62500" lnSpcReduction="20000"/>
          </a:bodyPr>
          <a:lstStyle/>
          <a:p>
            <a:pPr marL="285750" indent="-285750">
              <a:lnSpc>
                <a:spcPct val="100000"/>
              </a:lnSpc>
            </a:pPr>
            <a:r>
              <a:rPr lang="en-US" sz="3400" dirty="0">
                <a:latin typeface="Arial" panose="020B0604020202020204" pitchFamily="34" charset="0"/>
                <a:cs typeface="Arial" panose="020B0604020202020204" pitchFamily="34" charset="0"/>
              </a:rPr>
              <a:t>According to the AAMC, many LGBTQ+ individuals look for favorable clues when entering healthcare offices</a:t>
            </a:r>
          </a:p>
          <a:p>
            <a:pPr marL="285750" indent="-285750">
              <a:lnSpc>
                <a:spcPct val="150000"/>
              </a:lnSpc>
            </a:pPr>
            <a:r>
              <a:rPr lang="en-US" sz="3400" dirty="0">
                <a:latin typeface="Arial" panose="020B0604020202020204" pitchFamily="34" charset="0"/>
                <a:cs typeface="Arial" panose="020B0604020202020204" pitchFamily="34" charset="0"/>
              </a:rPr>
              <a:t>What we can do</a:t>
            </a:r>
          </a:p>
          <a:p>
            <a:pPr marL="742950" lvl="1" indent="-285750">
              <a:lnSpc>
                <a:spcPct val="150000"/>
              </a:lnSpc>
            </a:pPr>
            <a:r>
              <a:rPr lang="en-US" sz="2900" dirty="0">
                <a:latin typeface="Arial" panose="020B0604020202020204" pitchFamily="34" charset="0"/>
                <a:cs typeface="Arial" panose="020B0604020202020204" pitchFamily="34" charset="0"/>
              </a:rPr>
              <a:t>Post non-discrimination policies</a:t>
            </a:r>
          </a:p>
          <a:p>
            <a:pPr marL="742950" lvl="1" indent="-285750">
              <a:lnSpc>
                <a:spcPct val="150000"/>
              </a:lnSpc>
            </a:pPr>
            <a:r>
              <a:rPr lang="en-US" sz="2900" dirty="0">
                <a:latin typeface="Arial" panose="020B0604020202020204" pitchFamily="34" charset="0"/>
                <a:cs typeface="Arial" panose="020B0604020202020204" pitchFamily="34" charset="0"/>
              </a:rPr>
              <a:t>Make sure that we have inclusive intake forms that include gender identity, sex assigned at birth and a variety of choices</a:t>
            </a:r>
          </a:p>
          <a:p>
            <a:pPr marL="742950" lvl="1" indent="-285750">
              <a:lnSpc>
                <a:spcPct val="150000"/>
              </a:lnSpc>
            </a:pPr>
            <a:r>
              <a:rPr lang="en-US" sz="2900" dirty="0">
                <a:latin typeface="Arial" panose="020B0604020202020204" pitchFamily="34" charset="0"/>
                <a:cs typeface="Arial" panose="020B0604020202020204" pitchFamily="34" charset="0"/>
              </a:rPr>
              <a:t>Educate staff – AHN can provide direct training</a:t>
            </a:r>
          </a:p>
          <a:p>
            <a:pPr marL="742950" lvl="1" indent="-285750">
              <a:lnSpc>
                <a:spcPct val="150000"/>
              </a:lnSpc>
            </a:pPr>
            <a:r>
              <a:rPr lang="en-US" sz="2900" dirty="0">
                <a:latin typeface="Arial" panose="020B0604020202020204" pitchFamily="34" charset="0"/>
                <a:cs typeface="Arial" panose="020B0604020202020204" pitchFamily="34" charset="0"/>
              </a:rPr>
              <a:t>Discuss with the whole team the day of the visit</a:t>
            </a:r>
          </a:p>
          <a:p>
            <a:pPr marL="742950" lvl="1" indent="-285750">
              <a:lnSpc>
                <a:spcPct val="150000"/>
              </a:lnSpc>
            </a:pPr>
            <a:r>
              <a:rPr lang="en-US" sz="2900" dirty="0">
                <a:latin typeface="Arial" panose="020B0604020202020204" pitchFamily="34" charset="0"/>
                <a:cs typeface="Arial" panose="020B0604020202020204" pitchFamily="34" charset="0"/>
              </a:rPr>
              <a:t>Call patients by preferred name/pronouns and make sure they are documented in Epic</a:t>
            </a:r>
          </a:p>
          <a:p>
            <a:pPr marL="742950" lvl="1" indent="-285750">
              <a:lnSpc>
                <a:spcPct val="150000"/>
              </a:lnSpc>
            </a:pPr>
            <a:r>
              <a:rPr lang="en-US" sz="2900" dirty="0">
                <a:latin typeface="Arial" panose="020B0604020202020204" pitchFamily="34" charset="0"/>
                <a:cs typeface="Arial" panose="020B0604020202020204" pitchFamily="34" charset="0"/>
              </a:rPr>
              <a:t>Bathrooms that are not gender-specific OR are single user</a:t>
            </a:r>
          </a:p>
          <a:p>
            <a:pPr marL="742950" lvl="1" indent="-285750">
              <a:lnSpc>
                <a:spcPct val="150000"/>
              </a:lnSpc>
            </a:pPr>
            <a:r>
              <a:rPr lang="en-US" sz="2900" dirty="0">
                <a:latin typeface="Arial" panose="020B0604020202020204" pitchFamily="34" charset="0"/>
                <a:cs typeface="Arial" panose="020B0604020202020204" pitchFamily="34" charset="0"/>
              </a:rPr>
              <a:t>“I’m Dr. Smith, I use she/her. What do you go by?”</a:t>
            </a:r>
          </a:p>
          <a:p>
            <a:pPr marL="0" indent="0" algn="ctr">
              <a:buNone/>
            </a:pPr>
            <a:endParaRPr lang="en-US" sz="2400" i="1" dirty="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19</a:t>
            </a:fld>
            <a:endParaRPr lang="en-US"/>
          </a:p>
        </p:txBody>
      </p:sp>
    </p:spTree>
    <p:extLst>
      <p:ext uri="{BB962C8B-B14F-4D97-AF65-F5344CB8AC3E}">
        <p14:creationId xmlns:p14="http://schemas.microsoft.com/office/powerpoint/2010/main" val="3213454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Objectives</a:t>
            </a:r>
          </a:p>
        </p:txBody>
      </p:sp>
      <p:sp>
        <p:nvSpPr>
          <p:cNvPr id="3" name="Content Placeholder 2"/>
          <p:cNvSpPr>
            <a:spLocks noGrp="1"/>
          </p:cNvSpPr>
          <p:nvPr>
            <p:ph idx="1"/>
          </p:nvPr>
        </p:nvSpPr>
        <p:spPr>
          <a:xfrm>
            <a:off x="437696" y="1498073"/>
            <a:ext cx="11312870" cy="4351338"/>
          </a:xfrm>
        </p:spPr>
        <p:txBody>
          <a:bodyPr>
            <a:normAutofit/>
          </a:bodyPr>
          <a:lstStyle/>
          <a:p>
            <a:pPr marL="457200" indent="-457200">
              <a:buFont typeface="+mj-lt"/>
              <a:buAutoNum type="arabicPeriod"/>
            </a:pPr>
            <a:r>
              <a:rPr lang="en-US" sz="2400" dirty="0">
                <a:latin typeface="Arial" panose="020B0604020202020204" pitchFamily="34" charset="0"/>
                <a:cs typeface="Arial" panose="020B0604020202020204" pitchFamily="34" charset="0"/>
              </a:rPr>
              <a:t>Define gender identity, gender incongruence and gender dysphoria</a:t>
            </a:r>
          </a:p>
          <a:p>
            <a:pPr marL="457200" indent="-457200">
              <a:buFont typeface="+mj-lt"/>
              <a:buAutoNum type="arabicPeriod"/>
            </a:pPr>
            <a:r>
              <a:rPr lang="en-US" sz="2400" dirty="0">
                <a:latin typeface="Arial" panose="020B0604020202020204" pitchFamily="34" charset="0"/>
                <a:cs typeface="Arial" panose="020B0604020202020204" pitchFamily="34" charset="0"/>
              </a:rPr>
              <a:t>Describe how to respectfully take a history from a patient who identifies as transgender or gender diverse (TGD)</a:t>
            </a:r>
          </a:p>
          <a:p>
            <a:pPr marL="457200" indent="-457200">
              <a:buFont typeface="+mj-lt"/>
              <a:buAutoNum type="arabicPeriod"/>
            </a:pPr>
            <a:r>
              <a:rPr lang="en-US" sz="2400" dirty="0">
                <a:latin typeface="Arial" panose="020B0604020202020204" pitchFamily="34" charset="0"/>
                <a:cs typeface="Arial" panose="020B0604020202020204" pitchFamily="34" charset="0"/>
              </a:rPr>
              <a:t>Explain the basic treatment regimens for both masculinizing and feminizing gender affirming hormone therapy (GAHT)</a:t>
            </a:r>
          </a:p>
          <a:p>
            <a:pPr marL="457200" indent="-457200">
              <a:buFont typeface="+mj-lt"/>
              <a:buAutoNum type="arabicPeriod"/>
            </a:pPr>
            <a:r>
              <a:rPr lang="en-US" sz="2400" dirty="0">
                <a:latin typeface="Arial" panose="020B0604020202020204" pitchFamily="34" charset="0"/>
                <a:cs typeface="Arial" panose="020B0604020202020204" pitchFamily="34" charset="0"/>
              </a:rPr>
              <a:t>Recognize the disparities and primary care needs of TGD patients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10" name="Slide Number Placeholder 9"/>
          <p:cNvSpPr>
            <a:spLocks noGrp="1"/>
          </p:cNvSpPr>
          <p:nvPr>
            <p:ph type="sldNum" sz="quarter" idx="12"/>
          </p:nvPr>
        </p:nvSpPr>
        <p:spPr/>
        <p:txBody>
          <a:bodyPr/>
          <a:lstStyle/>
          <a:p>
            <a:fld id="{FD128B21-BCFB-4C93-A186-A42B627DDFF4}" type="slidenum">
              <a:rPr lang="en-US" smtClean="0"/>
              <a:t>2</a:t>
            </a:fld>
            <a:endParaRPr lang="en-US"/>
          </a:p>
        </p:txBody>
      </p:sp>
    </p:spTree>
    <p:extLst>
      <p:ext uri="{BB962C8B-B14F-4D97-AF65-F5344CB8AC3E}">
        <p14:creationId xmlns:p14="http://schemas.microsoft.com/office/powerpoint/2010/main" val="2345867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normAutofit/>
          </a:bodyPr>
          <a:lstStyle/>
          <a:p>
            <a:r>
              <a:rPr lang="en-US" b="1" dirty="0">
                <a:latin typeface="Arial" panose="020B0604020202020204" pitchFamily="34" charset="0"/>
                <a:cs typeface="Arial" panose="020B0604020202020204" pitchFamily="34" charset="0"/>
              </a:rPr>
              <a:t>Ask About Gender Identity</a:t>
            </a:r>
          </a:p>
        </p:txBody>
      </p:sp>
      <p:sp>
        <p:nvSpPr>
          <p:cNvPr id="3" name="Content Placeholder 2"/>
          <p:cNvSpPr>
            <a:spLocks noGrp="1"/>
          </p:cNvSpPr>
          <p:nvPr>
            <p:ph idx="1"/>
          </p:nvPr>
        </p:nvSpPr>
        <p:spPr>
          <a:xfrm>
            <a:off x="437695" y="1555846"/>
            <a:ext cx="5656435" cy="4367282"/>
          </a:xfrm>
        </p:spPr>
        <p:txBody>
          <a:bodyPr>
            <a:normAutofit fontScale="92500"/>
          </a:bodyPr>
          <a:lstStyle/>
          <a:p>
            <a:pPr marL="0" indent="0" algn="ctr">
              <a:buNone/>
            </a:pPr>
            <a:r>
              <a:rPr lang="en-US" sz="2400" dirty="0">
                <a:latin typeface="Arial" panose="020B0604020202020204" pitchFamily="34" charset="0"/>
                <a:cs typeface="Arial" panose="020B0604020202020204" pitchFamily="34" charset="0"/>
              </a:rPr>
              <a:t>Recommended question by the National LGBT Health Education Center:</a:t>
            </a:r>
          </a:p>
          <a:p>
            <a:pPr marL="0" indent="0" algn="ctr">
              <a:buNone/>
            </a:pPr>
            <a:endParaRPr lang="en-US" sz="2200" dirty="0">
              <a:latin typeface="Arial" panose="020B0604020202020204" pitchFamily="34" charset="0"/>
              <a:cs typeface="Arial" panose="020B0604020202020204" pitchFamily="34" charset="0"/>
            </a:endParaRPr>
          </a:p>
          <a:p>
            <a:pPr marL="0" indent="0" algn="ctr">
              <a:buNone/>
            </a:pP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Because many people are affected by gender issues, I ask patients if they have any relevant concerns. Anything you say will be kept confidential.  If this topic isn't relevant to you, tell me and I will move on"</a:t>
            </a:r>
            <a:endParaRPr lang="en-US" sz="2400" dirty="0">
              <a:latin typeface="Arial" panose="020B0604020202020204" pitchFamily="34" charset="0"/>
              <a:cs typeface="Arial" panose="020B0604020202020204" pitchFamily="34" charset="0"/>
            </a:endParaRPr>
          </a:p>
          <a:p>
            <a:pPr marL="0" indent="0" algn="ctr">
              <a:buNone/>
            </a:pPr>
            <a:r>
              <a:rPr lang="en-US" sz="2400" dirty="0">
                <a:latin typeface="Arial" panose="020B0604020202020204" pitchFamily="34" charset="0"/>
                <a:cs typeface="Arial" panose="020B0604020202020204" pitchFamily="34" charset="0"/>
              </a:rPr>
              <a:t>OR</a:t>
            </a:r>
          </a:p>
          <a:p>
            <a:pPr marL="0" indent="0" algn="ctr">
              <a:buNone/>
            </a:pPr>
            <a:r>
              <a:rPr lang="en-US" sz="2400" i="1" dirty="0">
                <a:latin typeface="Arial" panose="020B0604020202020204" pitchFamily="34" charset="0"/>
                <a:cs typeface="Arial" panose="020B0604020202020204" pitchFamily="34" charset="0"/>
              </a:rPr>
              <a:t>"It is common to have concerns relating to gender, would you like to discuss your gender identity?”</a:t>
            </a: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pic>
        <p:nvPicPr>
          <p:cNvPr id="6" name="Picture 2" descr="Pennsylvania should model Philly's inclusive health care – The Temple New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0318" y="1792204"/>
            <a:ext cx="5054689" cy="327359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FD128B21-BCFB-4C93-A186-A42B627DDFF4}" type="slidenum">
              <a:rPr lang="en-US" smtClean="0"/>
              <a:t>20</a:t>
            </a:fld>
            <a:endParaRPr lang="en-US"/>
          </a:p>
        </p:txBody>
      </p:sp>
    </p:spTree>
    <p:extLst>
      <p:ext uri="{BB962C8B-B14F-4D97-AF65-F5344CB8AC3E}">
        <p14:creationId xmlns:p14="http://schemas.microsoft.com/office/powerpoint/2010/main" val="2690989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E8FA23-72EA-26F1-1729-EE75A0E8FFD0}"/>
              </a:ext>
            </a:extLst>
          </p:cNvPr>
          <p:cNvSpPr>
            <a:spLocks noGrp="1"/>
          </p:cNvSpPr>
          <p:nvPr>
            <p:ph type="title"/>
          </p:nvPr>
        </p:nvSpPr>
        <p:spPr>
          <a:xfrm>
            <a:off x="333568" y="217660"/>
            <a:ext cx="10972800" cy="1143000"/>
          </a:xfrm>
        </p:spPr>
        <p:txBody>
          <a:bodyPr/>
          <a:lstStyle/>
          <a:p>
            <a:r>
              <a:rPr lang="en-US" sz="4267" b="1" dirty="0"/>
              <a:t>Entering Affirmed Name and Pronouns</a:t>
            </a:r>
          </a:p>
        </p:txBody>
      </p:sp>
      <p:pic>
        <p:nvPicPr>
          <p:cNvPr id="6" name="Picture 5" descr="A screenshot of a medical search&#10;&#10;Description automatically generated">
            <a:extLst>
              <a:ext uri="{FF2B5EF4-FFF2-40B4-BE49-F238E27FC236}">
                <a16:creationId xmlns:a16="http://schemas.microsoft.com/office/drawing/2014/main" id="{F1FF78C4-EEDA-DC41-F8B6-A3DC82251F25}"/>
              </a:ext>
            </a:extLst>
          </p:cNvPr>
          <p:cNvPicPr>
            <a:picLocks noChangeAspect="1"/>
          </p:cNvPicPr>
          <p:nvPr/>
        </p:nvPicPr>
        <p:blipFill rotWithShape="1">
          <a:blip r:embed="rId2"/>
          <a:srcRect b="16895"/>
          <a:stretch/>
        </p:blipFill>
        <p:spPr>
          <a:xfrm>
            <a:off x="885633" y="1129717"/>
            <a:ext cx="2397908" cy="5106840"/>
          </a:xfrm>
          <a:prstGeom prst="rect">
            <a:avLst/>
          </a:prstGeom>
        </p:spPr>
      </p:pic>
      <p:sp>
        <p:nvSpPr>
          <p:cNvPr id="8" name="TextBox 7">
            <a:extLst>
              <a:ext uri="{FF2B5EF4-FFF2-40B4-BE49-F238E27FC236}">
                <a16:creationId xmlns:a16="http://schemas.microsoft.com/office/drawing/2014/main" id="{F7B18A30-70C1-2889-5ABF-3C8A841ACFD7}"/>
              </a:ext>
            </a:extLst>
          </p:cNvPr>
          <p:cNvSpPr txBox="1"/>
          <p:nvPr/>
        </p:nvSpPr>
        <p:spPr>
          <a:xfrm>
            <a:off x="4304087" y="2001697"/>
            <a:ext cx="6755936" cy="2554545"/>
          </a:xfrm>
          <a:prstGeom prst="rect">
            <a:avLst/>
          </a:prstGeom>
          <a:noFill/>
        </p:spPr>
        <p:txBody>
          <a:bodyPr wrap="square" rtlCol="0">
            <a:spAutoFit/>
          </a:bodyPr>
          <a:lstStyle/>
          <a:p>
            <a:r>
              <a:rPr lang="en-US" sz="3200" dirty="0"/>
              <a:t>Legal Name: </a:t>
            </a:r>
            <a:r>
              <a:rPr lang="en-US" sz="3200" b="1" dirty="0"/>
              <a:t>Nestle Crunch</a:t>
            </a:r>
          </a:p>
          <a:p>
            <a:r>
              <a:rPr lang="en-US" sz="3200" dirty="0"/>
              <a:t>Affirmed Name: </a:t>
            </a:r>
            <a:r>
              <a:rPr lang="en-US" sz="3200" b="1" dirty="0"/>
              <a:t>Reese</a:t>
            </a:r>
          </a:p>
          <a:p>
            <a:r>
              <a:rPr lang="en-US" sz="3200" dirty="0"/>
              <a:t>Legal Sex: </a:t>
            </a:r>
            <a:r>
              <a:rPr lang="en-US" sz="3200" b="1" dirty="0"/>
              <a:t>Male</a:t>
            </a:r>
          </a:p>
          <a:p>
            <a:r>
              <a:rPr lang="en-US" sz="3200" dirty="0"/>
              <a:t>Gender Identity: </a:t>
            </a:r>
            <a:r>
              <a:rPr lang="en-US" sz="3200" b="1" dirty="0"/>
              <a:t>Nonbinary</a:t>
            </a:r>
          </a:p>
          <a:p>
            <a:r>
              <a:rPr lang="en-US" sz="3200" dirty="0"/>
              <a:t>Pronouns: </a:t>
            </a:r>
            <a:r>
              <a:rPr lang="en-US" sz="3200" b="1" dirty="0"/>
              <a:t>They/them</a:t>
            </a:r>
          </a:p>
        </p:txBody>
      </p:sp>
      <p:pic>
        <p:nvPicPr>
          <p:cNvPr id="9" name="Picture 8">
            <a:extLst>
              <a:ext uri="{FF2B5EF4-FFF2-40B4-BE49-F238E27FC236}">
                <a16:creationId xmlns:a16="http://schemas.microsoft.com/office/drawing/2014/main" id="{DAA57E5E-6D28-FAF3-1C30-1B63B70586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411" y="6349500"/>
            <a:ext cx="1506523" cy="388979"/>
          </a:xfrm>
          <a:prstGeom prst="rect">
            <a:avLst/>
          </a:prstGeom>
        </p:spPr>
      </p:pic>
    </p:spTree>
    <p:extLst>
      <p:ext uri="{BB962C8B-B14F-4D97-AF65-F5344CB8AC3E}">
        <p14:creationId xmlns:p14="http://schemas.microsoft.com/office/powerpoint/2010/main" val="224553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Description automatically generated">
            <a:extLst>
              <a:ext uri="{FF2B5EF4-FFF2-40B4-BE49-F238E27FC236}">
                <a16:creationId xmlns:a16="http://schemas.microsoft.com/office/drawing/2014/main" id="{30488FFE-957B-CB03-D08E-607C59BA5270}"/>
              </a:ext>
            </a:extLst>
          </p:cNvPr>
          <p:cNvPicPr>
            <a:picLocks noGrp="1" noChangeAspect="1"/>
          </p:cNvPicPr>
          <p:nvPr>
            <p:ph idx="1"/>
          </p:nvPr>
        </p:nvPicPr>
        <p:blipFill rotWithShape="1">
          <a:blip r:embed="rId2"/>
          <a:srcRect b="33710"/>
          <a:stretch/>
        </p:blipFill>
        <p:spPr>
          <a:xfrm>
            <a:off x="333568" y="1326065"/>
            <a:ext cx="11597000" cy="4601116"/>
          </a:xfrm>
        </p:spPr>
      </p:pic>
      <p:sp>
        <p:nvSpPr>
          <p:cNvPr id="5" name="Title 1">
            <a:extLst>
              <a:ext uri="{FF2B5EF4-FFF2-40B4-BE49-F238E27FC236}">
                <a16:creationId xmlns:a16="http://schemas.microsoft.com/office/drawing/2014/main" id="{A410DB04-8A6C-AE8E-879F-B344E903BEC7}"/>
              </a:ext>
            </a:extLst>
          </p:cNvPr>
          <p:cNvSpPr>
            <a:spLocks noGrp="1"/>
          </p:cNvSpPr>
          <p:nvPr>
            <p:ph type="title"/>
          </p:nvPr>
        </p:nvSpPr>
        <p:spPr>
          <a:xfrm>
            <a:off x="333568" y="217660"/>
            <a:ext cx="10972800" cy="1143000"/>
          </a:xfrm>
        </p:spPr>
        <p:txBody>
          <a:bodyPr/>
          <a:lstStyle/>
          <a:p>
            <a:r>
              <a:rPr lang="en-US" sz="4267" b="1" dirty="0"/>
              <a:t>Entering Affirmed Name</a:t>
            </a:r>
          </a:p>
        </p:txBody>
      </p:sp>
      <p:sp>
        <p:nvSpPr>
          <p:cNvPr id="8" name="Oval 7">
            <a:extLst>
              <a:ext uri="{FF2B5EF4-FFF2-40B4-BE49-F238E27FC236}">
                <a16:creationId xmlns:a16="http://schemas.microsoft.com/office/drawing/2014/main" id="{EDD680F7-6603-1102-7FD0-4CCB39E6D32C}"/>
              </a:ext>
            </a:extLst>
          </p:cNvPr>
          <p:cNvSpPr/>
          <p:nvPr/>
        </p:nvSpPr>
        <p:spPr>
          <a:xfrm>
            <a:off x="9082482" y="1621872"/>
            <a:ext cx="2223887" cy="11430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Arrow: Right 8">
            <a:extLst>
              <a:ext uri="{FF2B5EF4-FFF2-40B4-BE49-F238E27FC236}">
                <a16:creationId xmlns:a16="http://schemas.microsoft.com/office/drawing/2014/main" id="{B809C94D-D8B3-0108-1FBD-8DD79F5852BE}"/>
              </a:ext>
            </a:extLst>
          </p:cNvPr>
          <p:cNvSpPr/>
          <p:nvPr/>
        </p:nvSpPr>
        <p:spPr>
          <a:xfrm rot="13361736">
            <a:off x="8534405" y="3517716"/>
            <a:ext cx="637564" cy="414123"/>
          </a:xfrm>
          <a:prstGeom prst="rightArrow">
            <a:avLst>
              <a:gd name="adj1" fmla="val 50000"/>
              <a:gd name="adj2" fmla="val 44550"/>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25A735E1-F47B-F39C-5DB1-F36C3BF3FAAC}"/>
              </a:ext>
            </a:extLst>
          </p:cNvPr>
          <p:cNvSpPr/>
          <p:nvPr/>
        </p:nvSpPr>
        <p:spPr>
          <a:xfrm>
            <a:off x="8030144" y="3046910"/>
            <a:ext cx="605861" cy="53907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96E62E42-5C8C-1791-0242-710163C4EC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411" y="6349500"/>
            <a:ext cx="1506523" cy="388979"/>
          </a:xfrm>
          <a:prstGeom prst="rect">
            <a:avLst/>
          </a:prstGeom>
        </p:spPr>
      </p:pic>
    </p:spTree>
    <p:extLst>
      <p:ext uri="{BB962C8B-B14F-4D97-AF65-F5344CB8AC3E}">
        <p14:creationId xmlns:p14="http://schemas.microsoft.com/office/powerpoint/2010/main" val="332694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29"/>
          <p:cNvSpPr txBox="1">
            <a:spLocks noGrp="1"/>
          </p:cNvSpPr>
          <p:nvPr>
            <p:ph type="sldNum" idx="4294967295"/>
          </p:nvPr>
        </p:nvSpPr>
        <p:spPr>
          <a:xfrm>
            <a:off x="143339" y="6406038"/>
            <a:ext cx="1069909" cy="365125"/>
          </a:xfrm>
          <a:prstGeom prst="rect">
            <a:avLst/>
          </a:prstGeom>
          <a:noFill/>
          <a:ln>
            <a:noFill/>
          </a:ln>
        </p:spPr>
        <p:txBody>
          <a:bodyPr spcFirstLastPara="1" vert="horz" wrap="square" lIns="121900" tIns="60933" rIns="121900" bIns="60933" rtlCol="0" anchor="ctr" anchorCtr="0">
            <a:noAutofit/>
          </a:bodyPr>
          <a:lstStyle/>
          <a:p>
            <a:r>
              <a:rPr lang="en-US" sz="1333">
                <a:solidFill>
                  <a:srgbClr val="888888"/>
                </a:solidFill>
                <a:latin typeface="Verdana"/>
                <a:ea typeface="Verdana"/>
                <a:cs typeface="Verdana"/>
                <a:sym typeface="Verdana"/>
              </a:rPr>
              <a:t>Page </a:t>
            </a:r>
            <a:fld id="{00000000-1234-1234-1234-123412341234}" type="slidenum">
              <a:rPr lang="en-US" sz="1333">
                <a:solidFill>
                  <a:srgbClr val="888888"/>
                </a:solidFill>
                <a:latin typeface="Verdana"/>
                <a:ea typeface="Verdana"/>
                <a:cs typeface="Verdana"/>
                <a:sym typeface="Verdana"/>
              </a:rPr>
              <a:pPr/>
              <a:t>23</a:t>
            </a:fld>
            <a:endParaRPr sz="1333">
              <a:solidFill>
                <a:srgbClr val="888888"/>
              </a:solidFill>
              <a:latin typeface="Verdana"/>
              <a:ea typeface="Verdana"/>
              <a:cs typeface="Verdana"/>
              <a:sym typeface="Verdana"/>
            </a:endParaRPr>
          </a:p>
        </p:txBody>
      </p:sp>
      <p:sp>
        <p:nvSpPr>
          <p:cNvPr id="6" name="Title 1"/>
          <p:cNvSpPr>
            <a:spLocks noGrp="1"/>
          </p:cNvSpPr>
          <p:nvPr>
            <p:ph type="title"/>
          </p:nvPr>
        </p:nvSpPr>
        <p:spPr>
          <a:xfrm>
            <a:off x="333568" y="217660"/>
            <a:ext cx="10972800" cy="1143000"/>
          </a:xfrm>
        </p:spPr>
        <p:txBody>
          <a:bodyPr/>
          <a:lstStyle/>
          <a:p>
            <a:r>
              <a:rPr lang="en-US" sz="4267" b="1" dirty="0"/>
              <a:t>Entering Affirmed Name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411" y="6349500"/>
            <a:ext cx="1506523" cy="388979"/>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5EDDFFCD-03EE-D4DB-C81B-F3ED0AE05F55}"/>
              </a:ext>
            </a:extLst>
          </p:cNvPr>
          <p:cNvPicPr>
            <a:picLocks noChangeAspect="1"/>
          </p:cNvPicPr>
          <p:nvPr/>
        </p:nvPicPr>
        <p:blipFill rotWithShape="1">
          <a:blip r:embed="rId4"/>
          <a:srcRect b="24322"/>
          <a:stretch/>
        </p:blipFill>
        <p:spPr>
          <a:xfrm>
            <a:off x="777623" y="1062606"/>
            <a:ext cx="10390677" cy="5189989"/>
          </a:xfrm>
          <a:prstGeom prst="rect">
            <a:avLst/>
          </a:prstGeom>
        </p:spPr>
      </p:pic>
      <p:sp>
        <p:nvSpPr>
          <p:cNvPr id="12" name="Rectangle 11">
            <a:extLst>
              <a:ext uri="{FF2B5EF4-FFF2-40B4-BE49-F238E27FC236}">
                <a16:creationId xmlns:a16="http://schemas.microsoft.com/office/drawing/2014/main" id="{6DE25A6B-8CA6-9ECE-12AC-498F7C54DDDC}"/>
              </a:ext>
            </a:extLst>
          </p:cNvPr>
          <p:cNvSpPr/>
          <p:nvPr/>
        </p:nvSpPr>
        <p:spPr>
          <a:xfrm>
            <a:off x="3288485" y="2449586"/>
            <a:ext cx="6107185" cy="3803009"/>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67068383-AAF1-FB19-78B0-AB0EC69EA6A3}"/>
              </a:ext>
            </a:extLst>
          </p:cNvPr>
          <p:cNvSpPr/>
          <p:nvPr/>
        </p:nvSpPr>
        <p:spPr>
          <a:xfrm>
            <a:off x="3053593" y="5257102"/>
            <a:ext cx="4362276" cy="53829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2321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A5F4A7-B2F1-6A18-3767-DEBF9D14A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1411" y="6349500"/>
            <a:ext cx="1506523" cy="388979"/>
          </a:xfrm>
          <a:prstGeom prst="rect">
            <a:avLst/>
          </a:prstGeom>
        </p:spPr>
      </p:pic>
      <p:sp>
        <p:nvSpPr>
          <p:cNvPr id="5" name="Title 1">
            <a:extLst>
              <a:ext uri="{FF2B5EF4-FFF2-40B4-BE49-F238E27FC236}">
                <a16:creationId xmlns:a16="http://schemas.microsoft.com/office/drawing/2014/main" id="{7D8E336C-C1FD-191D-63A2-1793407DD527}"/>
              </a:ext>
            </a:extLst>
          </p:cNvPr>
          <p:cNvSpPr>
            <a:spLocks noGrp="1"/>
          </p:cNvSpPr>
          <p:nvPr>
            <p:ph type="title"/>
          </p:nvPr>
        </p:nvSpPr>
        <p:spPr>
          <a:xfrm>
            <a:off x="333568" y="217660"/>
            <a:ext cx="10972800" cy="1143000"/>
          </a:xfrm>
        </p:spPr>
        <p:txBody>
          <a:bodyPr/>
          <a:lstStyle/>
          <a:p>
            <a:r>
              <a:rPr lang="en-US" sz="4267" b="1" dirty="0"/>
              <a:t>Entering Affirmed Name</a:t>
            </a:r>
          </a:p>
        </p:txBody>
      </p:sp>
      <p:pic>
        <p:nvPicPr>
          <p:cNvPr id="7" name="Picture 6" descr="A screenshot of a computer&#10;&#10;Description automatically generated">
            <a:extLst>
              <a:ext uri="{FF2B5EF4-FFF2-40B4-BE49-F238E27FC236}">
                <a16:creationId xmlns:a16="http://schemas.microsoft.com/office/drawing/2014/main" id="{B5AB533C-6A8C-9D8D-578C-B4A167541FD1}"/>
              </a:ext>
            </a:extLst>
          </p:cNvPr>
          <p:cNvPicPr>
            <a:picLocks noChangeAspect="1"/>
          </p:cNvPicPr>
          <p:nvPr/>
        </p:nvPicPr>
        <p:blipFill rotWithShape="1">
          <a:blip r:embed="rId3"/>
          <a:srcRect l="1287" t="1243" r="1452" b="2686"/>
          <a:stretch/>
        </p:blipFill>
        <p:spPr>
          <a:xfrm>
            <a:off x="2223240" y="1259992"/>
            <a:ext cx="7745520" cy="4791349"/>
          </a:xfrm>
          <a:prstGeom prst="rect">
            <a:avLst/>
          </a:prstGeom>
        </p:spPr>
      </p:pic>
      <p:sp>
        <p:nvSpPr>
          <p:cNvPr id="9" name="Rectangle 8">
            <a:extLst>
              <a:ext uri="{FF2B5EF4-FFF2-40B4-BE49-F238E27FC236}">
                <a16:creationId xmlns:a16="http://schemas.microsoft.com/office/drawing/2014/main" id="{9632ACCB-CC55-1A58-CEEC-11A1D6C5A192}"/>
              </a:ext>
            </a:extLst>
          </p:cNvPr>
          <p:cNvSpPr/>
          <p:nvPr/>
        </p:nvSpPr>
        <p:spPr>
          <a:xfrm>
            <a:off x="2223240" y="1259992"/>
            <a:ext cx="7745520" cy="4791349"/>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B757371-DE31-4DE2-3798-620A74C7099E}"/>
              </a:ext>
            </a:extLst>
          </p:cNvPr>
          <p:cNvSpPr/>
          <p:nvPr/>
        </p:nvSpPr>
        <p:spPr>
          <a:xfrm>
            <a:off x="2223241" y="4876800"/>
            <a:ext cx="5245916" cy="72120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96540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9" name="Google Shape;209;p32"/>
          <p:cNvSpPr txBox="1">
            <a:spLocks noGrp="1"/>
          </p:cNvSpPr>
          <p:nvPr>
            <p:ph type="sldNum" idx="4294967295"/>
          </p:nvPr>
        </p:nvSpPr>
        <p:spPr>
          <a:xfrm>
            <a:off x="0" y="6405033"/>
            <a:ext cx="1068917" cy="366184"/>
          </a:xfrm>
          <a:prstGeom prst="rect">
            <a:avLst/>
          </a:prstGeom>
          <a:noFill/>
          <a:ln>
            <a:noFill/>
          </a:ln>
        </p:spPr>
        <p:txBody>
          <a:bodyPr spcFirstLastPara="1" vert="horz" wrap="square" lIns="121900" tIns="60933" rIns="121900" bIns="60933" rtlCol="0" anchor="ctr" anchorCtr="0">
            <a:noAutofit/>
          </a:bodyPr>
          <a:lstStyle/>
          <a:p>
            <a:r>
              <a:rPr lang="en-US" sz="1333">
                <a:solidFill>
                  <a:srgbClr val="888888"/>
                </a:solidFill>
                <a:latin typeface="Verdana"/>
                <a:ea typeface="Verdana"/>
                <a:cs typeface="Verdana"/>
                <a:sym typeface="Verdana"/>
              </a:rPr>
              <a:t>Page </a:t>
            </a:r>
            <a:fld id="{00000000-1234-1234-1234-123412341234}" type="slidenum">
              <a:rPr lang="en-US" sz="1333">
                <a:solidFill>
                  <a:srgbClr val="888888"/>
                </a:solidFill>
                <a:latin typeface="Verdana"/>
                <a:ea typeface="Verdana"/>
                <a:cs typeface="Verdana"/>
                <a:sym typeface="Verdana"/>
              </a:rPr>
              <a:pPr/>
              <a:t>25</a:t>
            </a:fld>
            <a:endParaRPr sz="1333">
              <a:solidFill>
                <a:srgbClr val="888888"/>
              </a:solidFill>
              <a:latin typeface="Verdana"/>
              <a:ea typeface="Verdana"/>
              <a:cs typeface="Verdana"/>
              <a:sym typeface="Verdana"/>
            </a:endParaRPr>
          </a:p>
        </p:txBody>
      </p:sp>
      <p:sp>
        <p:nvSpPr>
          <p:cNvPr id="11" name="Title 1"/>
          <p:cNvSpPr>
            <a:spLocks noGrp="1"/>
          </p:cNvSpPr>
          <p:nvPr>
            <p:ph type="title"/>
          </p:nvPr>
        </p:nvSpPr>
        <p:spPr>
          <a:xfrm>
            <a:off x="333568" y="217661"/>
            <a:ext cx="10972800" cy="817243"/>
          </a:xfrm>
        </p:spPr>
        <p:txBody>
          <a:bodyPr/>
          <a:lstStyle/>
          <a:p>
            <a:r>
              <a:rPr lang="en-US" sz="4267" b="1" dirty="0">
                <a:solidFill>
                  <a:srgbClr val="1CA3AC"/>
                </a:solidFill>
                <a:latin typeface="Arial" panose="020B0604020202020204" pitchFamily="34" charset="0"/>
                <a:cs typeface="Arial" panose="020B0604020202020204" pitchFamily="34" charset="0"/>
              </a:rPr>
              <a:t>Entering Affirmed Name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411" y="6349500"/>
            <a:ext cx="1506523" cy="388979"/>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C5270D5F-361E-DB7A-C90E-75BCFD938FBA}"/>
              </a:ext>
            </a:extLst>
          </p:cNvPr>
          <p:cNvPicPr>
            <a:picLocks noChangeAspect="1"/>
          </p:cNvPicPr>
          <p:nvPr/>
        </p:nvPicPr>
        <p:blipFill rotWithShape="1">
          <a:blip r:embed="rId4"/>
          <a:srcRect r="1319"/>
          <a:stretch/>
        </p:blipFill>
        <p:spPr>
          <a:xfrm>
            <a:off x="333568" y="2217509"/>
            <a:ext cx="11679827" cy="3931379"/>
          </a:xfrm>
          <a:prstGeom prst="rect">
            <a:avLst/>
          </a:prstGeom>
        </p:spPr>
      </p:pic>
      <p:sp>
        <p:nvSpPr>
          <p:cNvPr id="10" name="Oval 9">
            <a:extLst>
              <a:ext uri="{FF2B5EF4-FFF2-40B4-BE49-F238E27FC236}">
                <a16:creationId xmlns:a16="http://schemas.microsoft.com/office/drawing/2014/main" id="{E9F3E553-6E05-2279-002B-D4D691F32E2C}"/>
              </a:ext>
            </a:extLst>
          </p:cNvPr>
          <p:cNvSpPr/>
          <p:nvPr/>
        </p:nvSpPr>
        <p:spPr>
          <a:xfrm>
            <a:off x="488531" y="3288378"/>
            <a:ext cx="1444899" cy="6934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914E403-0F7C-0567-8A5A-FD026854EA05}"/>
              </a:ext>
            </a:extLst>
          </p:cNvPr>
          <p:cNvSpPr/>
          <p:nvPr/>
        </p:nvSpPr>
        <p:spPr>
          <a:xfrm>
            <a:off x="9138446" y="4050377"/>
            <a:ext cx="2027465" cy="6934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FD0AF5B3-8F98-A9A5-E8E0-FA9A6CEA4E52}"/>
              </a:ext>
            </a:extLst>
          </p:cNvPr>
          <p:cNvSpPr/>
          <p:nvPr/>
        </p:nvSpPr>
        <p:spPr>
          <a:xfrm>
            <a:off x="4883429" y="3703633"/>
            <a:ext cx="2027467" cy="6934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a:extLst>
              <a:ext uri="{FF2B5EF4-FFF2-40B4-BE49-F238E27FC236}">
                <a16:creationId xmlns:a16="http://schemas.microsoft.com/office/drawing/2014/main" id="{4FD1C3E3-CA01-0F96-F5FA-BA72CDA9C13A}"/>
              </a:ext>
            </a:extLst>
          </p:cNvPr>
          <p:cNvSpPr txBox="1"/>
          <p:nvPr/>
        </p:nvSpPr>
        <p:spPr>
          <a:xfrm>
            <a:off x="534459" y="1195319"/>
            <a:ext cx="9600292" cy="830997"/>
          </a:xfrm>
          <a:prstGeom prst="rect">
            <a:avLst/>
          </a:prstGeom>
          <a:noFill/>
        </p:spPr>
        <p:txBody>
          <a:bodyPr wrap="square" rtlCol="0">
            <a:spAutoFit/>
          </a:bodyPr>
          <a:lstStyle/>
          <a:p>
            <a:r>
              <a:rPr lang="en-US" sz="2400" dirty="0"/>
              <a:t>Affirmed name will show up in 3 locations: Storyboard (left) in quotations, and Demographic screen under Name in quotations, and under Aliases</a:t>
            </a:r>
          </a:p>
        </p:txBody>
      </p:sp>
    </p:spTree>
    <p:extLst>
      <p:ext uri="{BB962C8B-B14F-4D97-AF65-F5344CB8AC3E}">
        <p14:creationId xmlns:p14="http://schemas.microsoft.com/office/powerpoint/2010/main" val="334808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245" y="282620"/>
            <a:ext cx="10972800" cy="720080"/>
          </a:xfrm>
        </p:spPr>
        <p:txBody>
          <a:bodyPr/>
          <a:lstStyle/>
          <a:p>
            <a:r>
              <a:rPr lang="en-US" sz="4267" dirty="0">
                <a:solidFill>
                  <a:srgbClr val="1CA3AC"/>
                </a:solidFill>
                <a:latin typeface="Arial" panose="020B0604020202020204" pitchFamily="34" charset="0"/>
                <a:cs typeface="Arial" panose="020B0604020202020204" pitchFamily="34" charset="0"/>
              </a:rPr>
              <a:t>Entering Pronouns and Gender Identity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1411" y="6349500"/>
            <a:ext cx="1506523" cy="388979"/>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5C43E573-C8F6-A9D7-7D0B-C648F4308E5A}"/>
              </a:ext>
            </a:extLst>
          </p:cNvPr>
          <p:cNvPicPr>
            <a:picLocks noChangeAspect="1"/>
          </p:cNvPicPr>
          <p:nvPr/>
        </p:nvPicPr>
        <p:blipFill rotWithShape="1">
          <a:blip r:embed="rId3"/>
          <a:srcRect t="3322" r="48807" b="38710"/>
          <a:stretch/>
        </p:blipFill>
        <p:spPr>
          <a:xfrm>
            <a:off x="302005" y="1549866"/>
            <a:ext cx="6241409" cy="3758268"/>
          </a:xfrm>
          <a:prstGeom prst="rect">
            <a:avLst/>
          </a:prstGeom>
        </p:spPr>
      </p:pic>
      <p:sp>
        <p:nvSpPr>
          <p:cNvPr id="6" name="Arrow: Right 5">
            <a:extLst>
              <a:ext uri="{FF2B5EF4-FFF2-40B4-BE49-F238E27FC236}">
                <a16:creationId xmlns:a16="http://schemas.microsoft.com/office/drawing/2014/main" id="{9C0131F6-3E4E-BF2D-1F3D-E4DCE3090854}"/>
              </a:ext>
            </a:extLst>
          </p:cNvPr>
          <p:cNvSpPr/>
          <p:nvPr/>
        </p:nvSpPr>
        <p:spPr>
          <a:xfrm rot="16200000">
            <a:off x="1333653" y="3352994"/>
            <a:ext cx="425433" cy="363524"/>
          </a:xfrm>
          <a:prstGeom prst="rightArrow">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a:extLst>
              <a:ext uri="{FF2B5EF4-FFF2-40B4-BE49-F238E27FC236}">
                <a16:creationId xmlns:a16="http://schemas.microsoft.com/office/drawing/2014/main" id="{F11E661A-C441-3245-002A-69D4DB7BEC28}"/>
              </a:ext>
            </a:extLst>
          </p:cNvPr>
          <p:cNvSpPr/>
          <p:nvPr/>
        </p:nvSpPr>
        <p:spPr>
          <a:xfrm>
            <a:off x="302004" y="3042409"/>
            <a:ext cx="1510019" cy="27963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a:extLst>
              <a:ext uri="{FF2B5EF4-FFF2-40B4-BE49-F238E27FC236}">
                <a16:creationId xmlns:a16="http://schemas.microsoft.com/office/drawing/2014/main" id="{5AFD3165-E452-6091-238A-FE4EA77AD625}"/>
              </a:ext>
            </a:extLst>
          </p:cNvPr>
          <p:cNvSpPr txBox="1"/>
          <p:nvPr/>
        </p:nvSpPr>
        <p:spPr>
          <a:xfrm>
            <a:off x="7281645" y="2197337"/>
            <a:ext cx="3914863" cy="3046988"/>
          </a:xfrm>
          <a:prstGeom prst="rect">
            <a:avLst/>
          </a:prstGeom>
          <a:noFill/>
        </p:spPr>
        <p:txBody>
          <a:bodyPr wrap="square" rtlCol="0">
            <a:spAutoFit/>
          </a:bodyPr>
          <a:lstStyle/>
          <a:p>
            <a:r>
              <a:rPr lang="en-US" sz="2400" b="1" u="sng" dirty="0"/>
              <a:t>Hover</a:t>
            </a:r>
            <a:r>
              <a:rPr lang="en-US" sz="2400" dirty="0"/>
              <a:t> over the line below the name, and a pop-up will show additional information.</a:t>
            </a:r>
          </a:p>
          <a:p>
            <a:endParaRPr lang="en-US" sz="2400" dirty="0"/>
          </a:p>
          <a:p>
            <a:r>
              <a:rPr lang="en-US" sz="2400" b="1" u="sng" dirty="0"/>
              <a:t>Click</a:t>
            </a:r>
            <a:r>
              <a:rPr lang="en-US" sz="2400" dirty="0"/>
              <a:t> on the line below the name, and the SOGI </a:t>
            </a:r>
            <a:r>
              <a:rPr lang="en-US" sz="2400" dirty="0" err="1"/>
              <a:t>Smartform</a:t>
            </a:r>
            <a:r>
              <a:rPr lang="en-US" sz="2400" dirty="0"/>
              <a:t> will come up.</a:t>
            </a:r>
          </a:p>
          <a:p>
            <a:endParaRPr lang="en-US" sz="2400" dirty="0"/>
          </a:p>
        </p:txBody>
      </p:sp>
    </p:spTree>
    <p:extLst>
      <p:ext uri="{BB962C8B-B14F-4D97-AF65-F5344CB8AC3E}">
        <p14:creationId xmlns:p14="http://schemas.microsoft.com/office/powerpoint/2010/main" val="3863375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CB39A9D7-1226-4278-3279-F88E6FC97BDA}"/>
              </a:ext>
            </a:extLst>
          </p:cNvPr>
          <p:cNvPicPr>
            <a:picLocks noChangeAspect="1"/>
          </p:cNvPicPr>
          <p:nvPr/>
        </p:nvPicPr>
        <p:blipFill rotWithShape="1">
          <a:blip r:embed="rId2"/>
          <a:srcRect t="3322" r="87615" b="38710"/>
          <a:stretch/>
        </p:blipFill>
        <p:spPr>
          <a:xfrm>
            <a:off x="302005" y="1549866"/>
            <a:ext cx="1510019" cy="3758268"/>
          </a:xfrm>
          <a:prstGeom prst="rect">
            <a:avLst/>
          </a:prstGeom>
        </p:spPr>
      </p:pic>
      <p:sp>
        <p:nvSpPr>
          <p:cNvPr id="4" name="Arrow: Right 3">
            <a:extLst>
              <a:ext uri="{FF2B5EF4-FFF2-40B4-BE49-F238E27FC236}">
                <a16:creationId xmlns:a16="http://schemas.microsoft.com/office/drawing/2014/main" id="{0F900F17-3B89-B411-26F2-E5C956735039}"/>
              </a:ext>
            </a:extLst>
          </p:cNvPr>
          <p:cNvSpPr/>
          <p:nvPr/>
        </p:nvSpPr>
        <p:spPr>
          <a:xfrm rot="16200000">
            <a:off x="1333653" y="3352994"/>
            <a:ext cx="425433" cy="363524"/>
          </a:xfrm>
          <a:prstGeom prst="rightArrow">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AF1873D5-BAFF-FAB5-8714-3CD8D601BBBC}"/>
              </a:ext>
            </a:extLst>
          </p:cNvPr>
          <p:cNvSpPr/>
          <p:nvPr/>
        </p:nvSpPr>
        <p:spPr>
          <a:xfrm>
            <a:off x="302004" y="3042409"/>
            <a:ext cx="1510019" cy="27963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4221697E-BD66-02C3-7E71-DF05C7C3AB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411" y="6349500"/>
            <a:ext cx="1506523" cy="388979"/>
          </a:xfrm>
          <a:prstGeom prst="rect">
            <a:avLst/>
          </a:prstGeom>
        </p:spPr>
      </p:pic>
      <p:sp>
        <p:nvSpPr>
          <p:cNvPr id="7" name="Title 4">
            <a:extLst>
              <a:ext uri="{FF2B5EF4-FFF2-40B4-BE49-F238E27FC236}">
                <a16:creationId xmlns:a16="http://schemas.microsoft.com/office/drawing/2014/main" id="{9F3E6AEA-A5A0-A26C-404E-03428290F7F4}"/>
              </a:ext>
            </a:extLst>
          </p:cNvPr>
          <p:cNvSpPr>
            <a:spLocks noGrp="1"/>
          </p:cNvSpPr>
          <p:nvPr>
            <p:ph type="title"/>
          </p:nvPr>
        </p:nvSpPr>
        <p:spPr>
          <a:xfrm>
            <a:off x="381245" y="282620"/>
            <a:ext cx="10972800" cy="720080"/>
          </a:xfrm>
        </p:spPr>
        <p:txBody>
          <a:bodyPr/>
          <a:lstStyle/>
          <a:p>
            <a:r>
              <a:rPr lang="en-US" sz="4267" dirty="0">
                <a:solidFill>
                  <a:srgbClr val="1CA3AC"/>
                </a:solidFill>
                <a:latin typeface="Arial" panose="020B0604020202020204" pitchFamily="34" charset="0"/>
                <a:cs typeface="Arial" panose="020B0604020202020204" pitchFamily="34" charset="0"/>
              </a:rPr>
              <a:t>Entering Pronouns and Gender Identity</a:t>
            </a:r>
          </a:p>
        </p:txBody>
      </p:sp>
      <p:pic>
        <p:nvPicPr>
          <p:cNvPr id="10" name="Picture 9" descr="A screenshot of a computer&#10;&#10;Description automatically generated">
            <a:extLst>
              <a:ext uri="{FF2B5EF4-FFF2-40B4-BE49-F238E27FC236}">
                <a16:creationId xmlns:a16="http://schemas.microsoft.com/office/drawing/2014/main" id="{A1B301CF-7D31-583B-84CC-C4C2EC2513DA}"/>
              </a:ext>
            </a:extLst>
          </p:cNvPr>
          <p:cNvPicPr>
            <a:picLocks noChangeAspect="1"/>
          </p:cNvPicPr>
          <p:nvPr/>
        </p:nvPicPr>
        <p:blipFill>
          <a:blip r:embed="rId4"/>
          <a:stretch>
            <a:fillRect/>
          </a:stretch>
        </p:blipFill>
        <p:spPr>
          <a:xfrm>
            <a:off x="2304179" y="1348532"/>
            <a:ext cx="9614072" cy="4646801"/>
          </a:xfrm>
          <a:prstGeom prst="rect">
            <a:avLst/>
          </a:prstGeom>
        </p:spPr>
      </p:pic>
      <p:sp>
        <p:nvSpPr>
          <p:cNvPr id="11" name="Oval 10">
            <a:extLst>
              <a:ext uri="{FF2B5EF4-FFF2-40B4-BE49-F238E27FC236}">
                <a16:creationId xmlns:a16="http://schemas.microsoft.com/office/drawing/2014/main" id="{349902AD-C6C7-4D52-ED2F-69EB3D29E971}"/>
              </a:ext>
            </a:extLst>
          </p:cNvPr>
          <p:cNvSpPr/>
          <p:nvPr/>
        </p:nvSpPr>
        <p:spPr>
          <a:xfrm>
            <a:off x="9177074" y="1581433"/>
            <a:ext cx="2188673" cy="6934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3159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53"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05E1AC11-5F85-9672-5584-502BF5DA8B81}"/>
              </a:ext>
            </a:extLst>
          </p:cNvPr>
          <p:cNvSpPr>
            <a:spLocks noGrp="1"/>
          </p:cNvSpPr>
          <p:nvPr>
            <p:ph type="title"/>
          </p:nvPr>
        </p:nvSpPr>
        <p:spPr>
          <a:xfrm>
            <a:off x="381245" y="282620"/>
            <a:ext cx="10972800" cy="720080"/>
          </a:xfrm>
        </p:spPr>
        <p:txBody>
          <a:bodyPr/>
          <a:lstStyle/>
          <a:p>
            <a:r>
              <a:rPr lang="en-US" sz="4267" dirty="0">
                <a:solidFill>
                  <a:srgbClr val="1CA3AC"/>
                </a:solidFill>
                <a:latin typeface="Arial" panose="020B0604020202020204" pitchFamily="34" charset="0"/>
                <a:cs typeface="Arial" panose="020B0604020202020204" pitchFamily="34" charset="0"/>
              </a:rPr>
              <a:t>Entering Pronouns and Gender Identity</a:t>
            </a:r>
          </a:p>
        </p:txBody>
      </p:sp>
      <p:pic>
        <p:nvPicPr>
          <p:cNvPr id="4" name="Picture 3">
            <a:extLst>
              <a:ext uri="{FF2B5EF4-FFF2-40B4-BE49-F238E27FC236}">
                <a16:creationId xmlns:a16="http://schemas.microsoft.com/office/drawing/2014/main" id="{396A9BFC-4525-D293-9E2C-60318C26D7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1411" y="6349500"/>
            <a:ext cx="1506523" cy="388979"/>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38F635DE-D7C6-1237-8318-14547DC66E5E}"/>
              </a:ext>
            </a:extLst>
          </p:cNvPr>
          <p:cNvPicPr>
            <a:picLocks noChangeAspect="1"/>
          </p:cNvPicPr>
          <p:nvPr/>
        </p:nvPicPr>
        <p:blipFill rotWithShape="1">
          <a:blip r:embed="rId3"/>
          <a:srcRect l="14080" t="8574"/>
          <a:stretch/>
        </p:blipFill>
        <p:spPr>
          <a:xfrm>
            <a:off x="837955" y="1002700"/>
            <a:ext cx="10730992" cy="5572680"/>
          </a:xfrm>
          <a:prstGeom prst="rect">
            <a:avLst/>
          </a:prstGeom>
        </p:spPr>
      </p:pic>
      <p:sp>
        <p:nvSpPr>
          <p:cNvPr id="7" name="Oval 6">
            <a:extLst>
              <a:ext uri="{FF2B5EF4-FFF2-40B4-BE49-F238E27FC236}">
                <a16:creationId xmlns:a16="http://schemas.microsoft.com/office/drawing/2014/main" id="{D67F6E79-DC14-9B55-4733-BCFFEC7F9ED3}"/>
              </a:ext>
            </a:extLst>
          </p:cNvPr>
          <p:cNvSpPr/>
          <p:nvPr/>
        </p:nvSpPr>
        <p:spPr>
          <a:xfrm>
            <a:off x="743189" y="2279224"/>
            <a:ext cx="1695212" cy="59540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a:extLst>
              <a:ext uri="{FF2B5EF4-FFF2-40B4-BE49-F238E27FC236}">
                <a16:creationId xmlns:a16="http://schemas.microsoft.com/office/drawing/2014/main" id="{7AEF7929-35A3-96FD-D28D-86AB97DD5E05}"/>
              </a:ext>
            </a:extLst>
          </p:cNvPr>
          <p:cNvSpPr/>
          <p:nvPr/>
        </p:nvSpPr>
        <p:spPr>
          <a:xfrm>
            <a:off x="743189" y="6165896"/>
            <a:ext cx="1983127" cy="4573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a:extLst>
              <a:ext uri="{FF2B5EF4-FFF2-40B4-BE49-F238E27FC236}">
                <a16:creationId xmlns:a16="http://schemas.microsoft.com/office/drawing/2014/main" id="{A0BEAFF8-85FC-2DC7-F068-4D4694802345}"/>
              </a:ext>
            </a:extLst>
          </p:cNvPr>
          <p:cNvSpPr/>
          <p:nvPr/>
        </p:nvSpPr>
        <p:spPr>
          <a:xfrm>
            <a:off x="640417" y="5503177"/>
            <a:ext cx="2188673" cy="58966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58327EF9-145E-675C-AAE6-A1CE7BAA17A8}"/>
              </a:ext>
            </a:extLst>
          </p:cNvPr>
          <p:cNvSpPr/>
          <p:nvPr/>
        </p:nvSpPr>
        <p:spPr>
          <a:xfrm>
            <a:off x="640417" y="4753761"/>
            <a:ext cx="2188673" cy="4573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Arrow: Right 10">
            <a:extLst>
              <a:ext uri="{FF2B5EF4-FFF2-40B4-BE49-F238E27FC236}">
                <a16:creationId xmlns:a16="http://schemas.microsoft.com/office/drawing/2014/main" id="{90489B23-415C-83EA-E199-1C7572707677}"/>
              </a:ext>
            </a:extLst>
          </p:cNvPr>
          <p:cNvSpPr/>
          <p:nvPr/>
        </p:nvSpPr>
        <p:spPr>
          <a:xfrm rot="10800000">
            <a:off x="6113994" y="6212787"/>
            <a:ext cx="425433" cy="363524"/>
          </a:xfrm>
          <a:prstGeom prst="rightArrow">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Arrow: Right 11">
            <a:extLst>
              <a:ext uri="{FF2B5EF4-FFF2-40B4-BE49-F238E27FC236}">
                <a16:creationId xmlns:a16="http://schemas.microsoft.com/office/drawing/2014/main" id="{E06D3664-9EED-C7DB-7152-9FFC2E5EACEC}"/>
              </a:ext>
            </a:extLst>
          </p:cNvPr>
          <p:cNvSpPr/>
          <p:nvPr/>
        </p:nvSpPr>
        <p:spPr>
          <a:xfrm rot="10800000">
            <a:off x="6530689" y="5616249"/>
            <a:ext cx="425433" cy="363524"/>
          </a:xfrm>
          <a:prstGeom prst="rightArrow">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Arrow: Right 12">
            <a:extLst>
              <a:ext uri="{FF2B5EF4-FFF2-40B4-BE49-F238E27FC236}">
                <a16:creationId xmlns:a16="http://schemas.microsoft.com/office/drawing/2014/main" id="{03FE9DD8-898D-B42D-3FAF-CD492D16A680}"/>
              </a:ext>
            </a:extLst>
          </p:cNvPr>
          <p:cNvSpPr/>
          <p:nvPr/>
        </p:nvSpPr>
        <p:spPr>
          <a:xfrm rot="10800000">
            <a:off x="5565824" y="5139653"/>
            <a:ext cx="425433" cy="363524"/>
          </a:xfrm>
          <a:prstGeom prst="rightArrow">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Arrow: Right 13">
            <a:extLst>
              <a:ext uri="{FF2B5EF4-FFF2-40B4-BE49-F238E27FC236}">
                <a16:creationId xmlns:a16="http://schemas.microsoft.com/office/drawing/2014/main" id="{959A2CB1-038B-A643-F0D9-9D293C0CB109}"/>
              </a:ext>
            </a:extLst>
          </p:cNvPr>
          <p:cNvSpPr/>
          <p:nvPr/>
        </p:nvSpPr>
        <p:spPr>
          <a:xfrm rot="10800000">
            <a:off x="7021389" y="2395165"/>
            <a:ext cx="425433" cy="363524"/>
          </a:xfrm>
          <a:prstGeom prst="rightArrow">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7543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411" y="6349500"/>
            <a:ext cx="1506523" cy="388979"/>
          </a:xfrm>
          <a:prstGeom prst="rect">
            <a:avLst/>
          </a:prstGeom>
        </p:spPr>
      </p:pic>
      <p:sp>
        <p:nvSpPr>
          <p:cNvPr id="8" name="Title 4">
            <a:extLst>
              <a:ext uri="{FF2B5EF4-FFF2-40B4-BE49-F238E27FC236}">
                <a16:creationId xmlns:a16="http://schemas.microsoft.com/office/drawing/2014/main" id="{613675B0-EF43-585A-785A-A4C0772EF831}"/>
              </a:ext>
            </a:extLst>
          </p:cNvPr>
          <p:cNvSpPr>
            <a:spLocks noGrp="1"/>
          </p:cNvSpPr>
          <p:nvPr>
            <p:ph type="title"/>
          </p:nvPr>
        </p:nvSpPr>
        <p:spPr>
          <a:xfrm>
            <a:off x="381245" y="282620"/>
            <a:ext cx="10972800" cy="720080"/>
          </a:xfrm>
        </p:spPr>
        <p:txBody>
          <a:bodyPr/>
          <a:lstStyle/>
          <a:p>
            <a:r>
              <a:rPr lang="en-US" sz="4267" b="1" dirty="0">
                <a:solidFill>
                  <a:srgbClr val="1CA3AC"/>
                </a:solidFill>
                <a:latin typeface="Arial" panose="020B0604020202020204" pitchFamily="34" charset="0"/>
                <a:cs typeface="Arial" panose="020B0604020202020204" pitchFamily="34" charset="0"/>
              </a:rPr>
              <a:t>Entering Pronouns and Gender Identity</a:t>
            </a:r>
          </a:p>
        </p:txBody>
      </p:sp>
      <p:pic>
        <p:nvPicPr>
          <p:cNvPr id="19" name="Picture 18" descr="A screenshot of a computer&#10;&#10;Description automatically generated">
            <a:extLst>
              <a:ext uri="{FF2B5EF4-FFF2-40B4-BE49-F238E27FC236}">
                <a16:creationId xmlns:a16="http://schemas.microsoft.com/office/drawing/2014/main" id="{68154B09-B82A-E95A-2B83-394EA894AAA6}"/>
              </a:ext>
            </a:extLst>
          </p:cNvPr>
          <p:cNvPicPr>
            <a:picLocks noChangeAspect="1"/>
          </p:cNvPicPr>
          <p:nvPr/>
        </p:nvPicPr>
        <p:blipFill rotWithShape="1">
          <a:blip r:embed="rId4"/>
          <a:srcRect b="10964"/>
          <a:stretch/>
        </p:blipFill>
        <p:spPr>
          <a:xfrm>
            <a:off x="385896" y="1082455"/>
            <a:ext cx="2133709" cy="5035916"/>
          </a:xfrm>
          <a:prstGeom prst="rect">
            <a:avLst/>
          </a:prstGeom>
        </p:spPr>
      </p:pic>
      <p:pic>
        <p:nvPicPr>
          <p:cNvPr id="21" name="Picture 20" descr="A screenshot of a chat&#10;&#10;Description automatically generated">
            <a:extLst>
              <a:ext uri="{FF2B5EF4-FFF2-40B4-BE49-F238E27FC236}">
                <a16:creationId xmlns:a16="http://schemas.microsoft.com/office/drawing/2014/main" id="{8377495E-2136-C290-F01B-97865A551487}"/>
              </a:ext>
            </a:extLst>
          </p:cNvPr>
          <p:cNvPicPr>
            <a:picLocks noChangeAspect="1"/>
          </p:cNvPicPr>
          <p:nvPr/>
        </p:nvPicPr>
        <p:blipFill rotWithShape="1">
          <a:blip r:embed="rId5"/>
          <a:srcRect r="31337"/>
          <a:stretch/>
        </p:blipFill>
        <p:spPr>
          <a:xfrm>
            <a:off x="4376973" y="1359861"/>
            <a:ext cx="6296291" cy="4758511"/>
          </a:xfrm>
          <a:prstGeom prst="rect">
            <a:avLst/>
          </a:prstGeom>
        </p:spPr>
      </p:pic>
      <p:sp>
        <p:nvSpPr>
          <p:cNvPr id="22" name="Arrow: Right 21">
            <a:extLst>
              <a:ext uri="{FF2B5EF4-FFF2-40B4-BE49-F238E27FC236}">
                <a16:creationId xmlns:a16="http://schemas.microsoft.com/office/drawing/2014/main" id="{96AABA3D-B28E-0198-DCDB-EFC30E8168A7}"/>
              </a:ext>
            </a:extLst>
          </p:cNvPr>
          <p:cNvSpPr/>
          <p:nvPr/>
        </p:nvSpPr>
        <p:spPr>
          <a:xfrm rot="16200000">
            <a:off x="5567297" y="3273823"/>
            <a:ext cx="425433" cy="363524"/>
          </a:xfrm>
          <a:prstGeom prst="rightArrow">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a:extLst>
              <a:ext uri="{FF2B5EF4-FFF2-40B4-BE49-F238E27FC236}">
                <a16:creationId xmlns:a16="http://schemas.microsoft.com/office/drawing/2014/main" id="{402890EE-B1A5-BB7D-F900-21FBFEAC6007}"/>
              </a:ext>
            </a:extLst>
          </p:cNvPr>
          <p:cNvSpPr/>
          <p:nvPr/>
        </p:nvSpPr>
        <p:spPr>
          <a:xfrm>
            <a:off x="385896" y="3388673"/>
            <a:ext cx="2129059" cy="27963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Oval 24">
            <a:extLst>
              <a:ext uri="{FF2B5EF4-FFF2-40B4-BE49-F238E27FC236}">
                <a16:creationId xmlns:a16="http://schemas.microsoft.com/office/drawing/2014/main" id="{996A886D-6660-4FE2-D202-9060B8A06CE8}"/>
              </a:ext>
            </a:extLst>
          </p:cNvPr>
          <p:cNvSpPr/>
          <p:nvPr/>
        </p:nvSpPr>
        <p:spPr>
          <a:xfrm>
            <a:off x="6481258" y="3867540"/>
            <a:ext cx="2780188" cy="90859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00137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19" name="Footer Placeholder 5">
            <a:extLst>
              <a:ext uri="{FF2B5EF4-FFF2-40B4-BE49-F238E27FC236}">
                <a16:creationId xmlns:a16="http://schemas.microsoft.com/office/drawing/2014/main" id="{BA87B12A-BC7D-A043-8AAC-976FFDBBD864}"/>
              </a:ext>
            </a:extLst>
          </p:cNvPr>
          <p:cNvSpPr txBox="1">
            <a:spLocks/>
          </p:cNvSpPr>
          <p:nvPr/>
        </p:nvSpPr>
        <p:spPr>
          <a:xfrm>
            <a:off x="507232" y="6354774"/>
            <a:ext cx="5742709" cy="435678"/>
          </a:xfrm>
          <a:prstGeom prst="rect">
            <a:avLst/>
          </a:prstGeom>
        </p:spPr>
        <p:txBody>
          <a:bodyPr/>
          <a:lstStyle>
            <a:defPPr>
              <a:defRPr lang="en-US"/>
            </a:defPPr>
            <a:lvl1pPr marL="0" algn="l" defTabSz="914400" rtl="0" eaLnBrk="1" latinLnBrk="0" hangingPunct="1">
              <a:defRPr sz="1300" b="1" i="0" kern="1200" spc="0" baseline="0">
                <a:solidFill>
                  <a:schemeClr val="tx2"/>
                </a:solidFill>
                <a:latin typeface="Arial" panose="020B0604020202020204" pitchFamily="34" charset="0"/>
                <a:ea typeface="Helvetica Neue Medium" panose="02000503000000020004"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alpha val="40000"/>
                </a:schemeClr>
              </a:solidFill>
            </a:endParaRPr>
          </a:p>
        </p:txBody>
      </p:sp>
      <p:sp>
        <p:nvSpPr>
          <p:cNvPr id="20" name="Slide Number Placeholder 6">
            <a:extLst>
              <a:ext uri="{FF2B5EF4-FFF2-40B4-BE49-F238E27FC236}">
                <a16:creationId xmlns:a16="http://schemas.microsoft.com/office/drawing/2014/main" id="{A0ABF43D-8C47-044E-80FD-21A055B41EFC}"/>
              </a:ext>
            </a:extLst>
          </p:cNvPr>
          <p:cNvSpPr txBox="1">
            <a:spLocks/>
          </p:cNvSpPr>
          <p:nvPr/>
        </p:nvSpPr>
        <p:spPr>
          <a:xfrm>
            <a:off x="11043829" y="6384986"/>
            <a:ext cx="671946" cy="365125"/>
          </a:xfrm>
          <a:prstGeom prst="rect">
            <a:avLst/>
          </a:prstGeom>
        </p:spPr>
        <p:txBody>
          <a:bodyPr/>
          <a:lstStyle>
            <a:defPPr>
              <a:defRPr lang="en-US"/>
            </a:defPPr>
            <a:lvl1pPr marL="0" algn="l" defTabSz="914400" rtl="0" eaLnBrk="1" latinLnBrk="0" hangingPunct="1">
              <a:defRPr sz="1600" b="1" i="0" kern="1200">
                <a:solidFill>
                  <a:schemeClr val="tx2"/>
                </a:solidFill>
                <a:latin typeface="Arial" panose="020B0604020202020204" pitchFamily="34" charset="0"/>
                <a:ea typeface="Helvetica Neue" panose="02000503000000020004" pitchFamily="2"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C5AB370-A008-5C41-99AF-A948F10D6A1E}" type="slidenum">
              <a:rPr lang="en-US" sz="1300" smtClean="0">
                <a:solidFill>
                  <a:schemeClr val="tx2">
                    <a:alpha val="40000"/>
                  </a:schemeClr>
                </a:solidFill>
              </a:rPr>
              <a:pPr algn="r"/>
              <a:t>3</a:t>
            </a:fld>
            <a:endParaRPr lang="en-US" sz="1300" dirty="0">
              <a:solidFill>
                <a:schemeClr val="tx2">
                  <a:alpha val="40000"/>
                </a:schemeClr>
              </a:solidFill>
            </a:endParaRPr>
          </a:p>
        </p:txBody>
      </p:sp>
      <p:sp>
        <p:nvSpPr>
          <p:cNvPr id="8" name="Title 1">
            <a:extLst>
              <a:ext uri="{FF2B5EF4-FFF2-40B4-BE49-F238E27FC236}">
                <a16:creationId xmlns:a16="http://schemas.microsoft.com/office/drawing/2014/main" id="{FEEB1BC4-7190-064A-A49D-40F67AC51E14}"/>
              </a:ext>
            </a:extLst>
          </p:cNvPr>
          <p:cNvSpPr txBox="1">
            <a:spLocks/>
          </p:cNvSpPr>
          <p:nvPr/>
        </p:nvSpPr>
        <p:spPr>
          <a:xfrm>
            <a:off x="507232" y="479600"/>
            <a:ext cx="5222591" cy="748245"/>
          </a:xfrm>
          <a:prstGeom prst="rect">
            <a:avLst/>
          </a:prstGeom>
        </p:spPr>
        <p:txBody>
          <a:bodyPr>
            <a:noAutofit/>
          </a:bodyPr>
          <a:lstStyle>
            <a:lvl1pPr algn="l" defTabSz="914400" rtl="0" eaLnBrk="1" latinLnBrk="0" hangingPunct="1">
              <a:lnSpc>
                <a:spcPct val="90000"/>
              </a:lnSpc>
              <a:spcBef>
                <a:spcPct val="0"/>
              </a:spcBef>
              <a:buNone/>
              <a:defRPr sz="5000" b="1" i="0" kern="1200" spc="-150">
                <a:solidFill>
                  <a:srgbClr val="002060"/>
                </a:solidFill>
                <a:latin typeface="Arial" panose="020B0604020202020204" pitchFamily="34" charset="0"/>
                <a:ea typeface="Helvetica Neue" panose="02000503000000020004" pitchFamily="2" charset="0"/>
                <a:cs typeface="Arial" panose="020B0604020202020204" pitchFamily="34" charset="0"/>
              </a:defRPr>
            </a:lvl1pPr>
          </a:lstStyle>
          <a:p>
            <a:r>
              <a:rPr lang="en-US" sz="4400" spc="0" dirty="0">
                <a:solidFill>
                  <a:schemeClr val="tx1"/>
                </a:solidFill>
              </a:rPr>
              <a:t>Outline</a:t>
            </a:r>
          </a:p>
        </p:txBody>
      </p:sp>
      <p:graphicFrame>
        <p:nvGraphicFramePr>
          <p:cNvPr id="7" name="Content Placeholder 5"/>
          <p:cNvGraphicFramePr>
            <a:graphicFrameLocks/>
          </p:cNvGraphicFramePr>
          <p:nvPr>
            <p:extLst>
              <p:ext uri="{D42A27DB-BD31-4B8C-83A1-F6EECF244321}">
                <p14:modId xmlns:p14="http://schemas.microsoft.com/office/powerpoint/2010/main" val="3176402618"/>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2080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1312871" cy="927153"/>
          </a:xfrm>
        </p:spPr>
        <p:txBody>
          <a:bodyPr/>
          <a:lstStyle/>
          <a:p>
            <a:r>
              <a:rPr lang="en-US" b="1" dirty="0">
                <a:latin typeface="Arial" panose="020B0604020202020204" pitchFamily="34" charset="0"/>
                <a:cs typeface="Arial" panose="020B0604020202020204" pitchFamily="34" charset="0"/>
              </a:rPr>
              <a:t>Documentation in Epic</a:t>
            </a:r>
          </a:p>
        </p:txBody>
      </p:sp>
      <p:sp>
        <p:nvSpPr>
          <p:cNvPr id="3" name="Content Placeholder 2"/>
          <p:cNvSpPr>
            <a:spLocks noGrp="1"/>
          </p:cNvSpPr>
          <p:nvPr>
            <p:ph idx="1"/>
          </p:nvPr>
        </p:nvSpPr>
        <p:spPr>
          <a:xfrm>
            <a:off x="437695" y="1637731"/>
            <a:ext cx="11312871" cy="4539232"/>
          </a:xfrm>
        </p:spPr>
        <p:txBody>
          <a:bodyPr>
            <a:noAutofit/>
          </a:body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Ask for preferred name and pronouns</a:t>
            </a:r>
            <a:endParaRPr lang="en-US" sz="16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When typing or dictating use preferred name and pronouns throughout note</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Reflect the patient’s language and use the same terms</a:t>
            </a:r>
          </a:p>
          <a:p>
            <a:r>
              <a:rPr lang="en-US" sz="2400" dirty="0">
                <a:latin typeface="Arial" panose="020B0604020202020204" pitchFamily="34" charset="0"/>
                <a:cs typeface="Arial" panose="020B0604020202020204" pitchFamily="34" charset="0"/>
              </a:rPr>
              <a:t>Discuss confidentiality: OK to discuss what parts of conversation will be documented in the chart and the one’s they would prefer would not be documented</a:t>
            </a:r>
          </a:p>
          <a:p>
            <a:r>
              <a:rPr lang="en-US" sz="2400" dirty="0">
                <a:latin typeface="Arial" panose="020B0604020202020204" pitchFamily="34" charset="0"/>
                <a:cs typeface="Arial" panose="020B0604020202020204" pitchFamily="34" charset="0"/>
              </a:rPr>
              <a:t> Clarify unfamiliar terms</a:t>
            </a:r>
          </a:p>
          <a:p>
            <a:r>
              <a:rPr lang="en-US" sz="2400" dirty="0">
                <a:latin typeface="Arial" panose="020B0604020202020204" pitchFamily="34" charset="0"/>
                <a:cs typeface="Arial" panose="020B0604020202020204" pitchFamily="34" charset="0"/>
              </a:rPr>
              <a:t> Apologize and take responsibility for making mistakes</a:t>
            </a:r>
          </a:p>
          <a:p>
            <a:pP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30</a:t>
            </a:fld>
            <a:r>
              <a:rPr lang="en-US" dirty="0"/>
              <a:t>s</a:t>
            </a:r>
          </a:p>
        </p:txBody>
      </p:sp>
    </p:spTree>
    <p:extLst>
      <p:ext uri="{BB962C8B-B14F-4D97-AF65-F5344CB8AC3E}">
        <p14:creationId xmlns:p14="http://schemas.microsoft.com/office/powerpoint/2010/main" val="1530282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5EFEF-79F1-8343-91E7-62FA6FC0FE44}"/>
              </a:ext>
            </a:extLst>
          </p:cNvPr>
          <p:cNvPicPr>
            <a:picLocks noChangeAspect="1"/>
          </p:cNvPicPr>
          <p:nvPr/>
        </p:nvPicPr>
        <p:blipFill>
          <a:blip r:embed="rId2"/>
          <a:stretch>
            <a:fillRect/>
          </a:stretch>
        </p:blipFill>
        <p:spPr>
          <a:xfrm>
            <a:off x="3048" y="0"/>
            <a:ext cx="12185904" cy="6858000"/>
          </a:xfrm>
          <a:prstGeom prst="rect">
            <a:avLst/>
          </a:prstGeom>
        </p:spPr>
      </p:pic>
      <p:cxnSp>
        <p:nvCxnSpPr>
          <p:cNvPr id="9" name="Straight Connector 8">
            <a:extLst>
              <a:ext uri="{FF2B5EF4-FFF2-40B4-BE49-F238E27FC236}">
                <a16:creationId xmlns:a16="http://schemas.microsoft.com/office/drawing/2014/main" id="{26A195D7-6644-0941-B6CE-6E3B2EDF9BE6}"/>
              </a:ext>
            </a:extLst>
          </p:cNvPr>
          <p:cNvCxnSpPr>
            <a:cxnSpLocks/>
          </p:cNvCxnSpPr>
          <p:nvPr/>
        </p:nvCxnSpPr>
        <p:spPr>
          <a:xfrm>
            <a:off x="2113613" y="1876636"/>
            <a:ext cx="8109679" cy="0"/>
          </a:xfrm>
          <a:prstGeom prst="line">
            <a:avLst/>
          </a:prstGeom>
          <a:ln w="104775">
            <a:solidFill>
              <a:schemeClr val="bg1">
                <a:alpha val="60000"/>
              </a:schemeClr>
            </a:solidFill>
          </a:ln>
        </p:spPr>
        <p:style>
          <a:lnRef idx="3">
            <a:schemeClr val="accent2"/>
          </a:lnRef>
          <a:fillRef idx="0">
            <a:schemeClr val="accent2"/>
          </a:fillRef>
          <a:effectRef idx="2">
            <a:schemeClr val="accent2"/>
          </a:effectRef>
          <a:fontRef idx="minor">
            <a:schemeClr val="tx1"/>
          </a:fontRef>
        </p:style>
      </p:cxnSp>
      <p:sp>
        <p:nvSpPr>
          <p:cNvPr id="10" name="Title 1">
            <a:extLst>
              <a:ext uri="{FF2B5EF4-FFF2-40B4-BE49-F238E27FC236}">
                <a16:creationId xmlns:a16="http://schemas.microsoft.com/office/drawing/2014/main" id="{2BAD637F-5AA3-AF48-B38F-E30D95486E10}"/>
              </a:ext>
            </a:extLst>
          </p:cNvPr>
          <p:cNvSpPr txBox="1">
            <a:spLocks/>
          </p:cNvSpPr>
          <p:nvPr/>
        </p:nvSpPr>
        <p:spPr>
          <a:xfrm>
            <a:off x="1523805" y="2536568"/>
            <a:ext cx="9144388" cy="978187"/>
          </a:xfrm>
          <a:prstGeom prst="rect">
            <a:avLst/>
          </a:prstGeom>
        </p:spPr>
        <p:txBody>
          <a:bodyPr>
            <a:noAutofit/>
          </a:bodyPr>
          <a:lstStyle>
            <a:lvl1pPr algn="ctr" defTabSz="914400" rtl="0" eaLnBrk="1" latinLnBrk="0" hangingPunct="1">
              <a:lnSpc>
                <a:spcPct val="90000"/>
              </a:lnSpc>
              <a:spcBef>
                <a:spcPct val="0"/>
              </a:spcBef>
              <a:buNone/>
              <a:defRPr sz="6000" b="1" i="0" kern="1200" spc="-15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latin typeface="Arial" panose="020B0604020202020204" pitchFamily="34" charset="0"/>
                <a:cs typeface="Arial" panose="020B0604020202020204" pitchFamily="34" charset="0"/>
              </a:rPr>
              <a:t>History and Diagnosis</a:t>
            </a:r>
          </a:p>
        </p:txBody>
      </p:sp>
      <p:sp>
        <p:nvSpPr>
          <p:cNvPr id="11" name="Title 1">
            <a:extLst>
              <a:ext uri="{FF2B5EF4-FFF2-40B4-BE49-F238E27FC236}">
                <a16:creationId xmlns:a16="http://schemas.microsoft.com/office/drawing/2014/main" id="{A1DF42C1-66EB-8848-ADFF-1279103370EE}"/>
              </a:ext>
            </a:extLst>
          </p:cNvPr>
          <p:cNvSpPr txBox="1">
            <a:spLocks/>
          </p:cNvSpPr>
          <p:nvPr/>
        </p:nvSpPr>
        <p:spPr>
          <a:xfrm>
            <a:off x="4952554" y="4944990"/>
            <a:ext cx="2286890" cy="15356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i="0" kern="1200" spc="-15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sz="12000" b="1" i="0" dirty="0">
              <a:solidFill>
                <a:schemeClr val="bg1">
                  <a:alpha val="20000"/>
                </a:schemeClr>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07818F22-72C5-CE4D-99AC-08AD6D01FBD4}"/>
              </a:ext>
            </a:extLst>
          </p:cNvPr>
          <p:cNvCxnSpPr>
            <a:cxnSpLocks/>
          </p:cNvCxnSpPr>
          <p:nvPr/>
        </p:nvCxnSpPr>
        <p:spPr>
          <a:xfrm>
            <a:off x="2113613" y="4095182"/>
            <a:ext cx="8109679" cy="0"/>
          </a:xfrm>
          <a:prstGeom prst="line">
            <a:avLst/>
          </a:prstGeom>
          <a:ln w="104775">
            <a:solidFill>
              <a:schemeClr val="bg1">
                <a:alpha val="60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52592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Gender Dysphoria: DSM-V</a:t>
            </a:r>
          </a:p>
        </p:txBody>
      </p:sp>
      <p:sp>
        <p:nvSpPr>
          <p:cNvPr id="3" name="Content Placeholder 2"/>
          <p:cNvSpPr>
            <a:spLocks noGrp="1"/>
          </p:cNvSpPr>
          <p:nvPr>
            <p:ph idx="1"/>
          </p:nvPr>
        </p:nvSpPr>
        <p:spPr>
          <a:xfrm>
            <a:off x="437694" y="1552670"/>
            <a:ext cx="11312871" cy="4506936"/>
          </a:xfrm>
        </p:spPr>
        <p:txBody>
          <a:bodyPr>
            <a:normAutofit/>
          </a:bodyPr>
          <a:lstStyle/>
          <a:p>
            <a:r>
              <a:rPr lang="en-US" sz="2400" dirty="0">
                <a:latin typeface="Arial" panose="020B0604020202020204" pitchFamily="34" charset="0"/>
                <a:cs typeface="Arial" panose="020B0604020202020204" pitchFamily="34" charset="0"/>
              </a:rPr>
              <a:t>Marked and sustained incongruence between one’s experienced/expressed gender and assigned gender</a:t>
            </a:r>
          </a:p>
          <a:p>
            <a:r>
              <a:rPr lang="en-US" sz="2400" dirty="0">
                <a:latin typeface="Arial" panose="020B0604020202020204" pitchFamily="34" charset="0"/>
                <a:cs typeface="Arial" panose="020B0604020202020204" pitchFamily="34" charset="0"/>
              </a:rPr>
              <a:t>Communicates the emotional distress </a:t>
            </a:r>
          </a:p>
          <a:p>
            <a:r>
              <a:rPr lang="en-US" sz="2400" dirty="0">
                <a:latin typeface="Arial" panose="020B0604020202020204" pitchFamily="34" charset="0"/>
                <a:cs typeface="Arial" panose="020B0604020202020204" pitchFamily="34" charset="0"/>
              </a:rPr>
              <a:t>Associated with clinically significant distress or impairment in social, occupational, or other important areas of functioning</a:t>
            </a:r>
          </a:p>
          <a:p>
            <a:r>
              <a:rPr lang="en-US" sz="2400" dirty="0">
                <a:latin typeface="Arial" panose="020B0604020202020204" pitchFamily="34" charset="0"/>
                <a:cs typeface="Arial" panose="020B0604020202020204" pitchFamily="34" charset="0"/>
              </a:rPr>
              <a:t>Removes the stigma of “disorder” previously in DSM-4</a:t>
            </a:r>
          </a:p>
          <a:p>
            <a:pPr marL="457200" lvl="1" indent="0">
              <a:buNone/>
            </a:pPr>
            <a:endParaRPr lang="en-US" b="1" dirty="0">
              <a:solidFill>
                <a:srgbClr val="FF3399"/>
              </a:solidFill>
            </a:endParaRPr>
          </a:p>
          <a:p>
            <a:pPr marL="457200" lvl="1" indent="0">
              <a:buNone/>
            </a:pPr>
            <a:endParaRPr lang="en-US" b="1" dirty="0">
              <a:solidFill>
                <a:srgbClr val="FF3399"/>
              </a:solidFill>
            </a:endParaRPr>
          </a:p>
          <a:p>
            <a:pPr marL="0" indent="0">
              <a:buNone/>
            </a:pPr>
            <a:r>
              <a:rPr lang="en-US" b="1" dirty="0">
                <a:solidFill>
                  <a:srgbClr val="000000"/>
                </a:solidFill>
              </a:rPr>
              <a:t>	Remember not all gender diverse people have gender dysphoria</a:t>
            </a:r>
          </a:p>
        </p:txBody>
      </p:sp>
      <p:cxnSp>
        <p:nvCxnSpPr>
          <p:cNvPr id="5" name="Straight Connector 4">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7" name="Slide Number Placeholder 6"/>
          <p:cNvSpPr>
            <a:spLocks noGrp="1"/>
          </p:cNvSpPr>
          <p:nvPr>
            <p:ph type="sldNum" sz="quarter" idx="12"/>
          </p:nvPr>
        </p:nvSpPr>
        <p:spPr/>
        <p:txBody>
          <a:bodyPr/>
          <a:lstStyle/>
          <a:p>
            <a:fld id="{FD128B21-BCFB-4C93-A186-A42B627DDFF4}" type="slidenum">
              <a:rPr lang="en-US" smtClean="0"/>
              <a:t>32</a:t>
            </a:fld>
            <a:endParaRPr lang="en-US"/>
          </a:p>
        </p:txBody>
      </p:sp>
    </p:spTree>
    <p:extLst>
      <p:ext uri="{BB962C8B-B14F-4D97-AF65-F5344CB8AC3E}">
        <p14:creationId xmlns:p14="http://schemas.microsoft.com/office/powerpoint/2010/main" val="4092152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365125"/>
            <a:ext cx="10893425" cy="927153"/>
          </a:xfrm>
        </p:spPr>
        <p:txBody>
          <a:bodyPr/>
          <a:lstStyle/>
          <a:p>
            <a:r>
              <a:rPr lang="en-US" b="1" dirty="0">
                <a:latin typeface="Arial" panose="020B0604020202020204" pitchFamily="34" charset="0"/>
                <a:cs typeface="Arial" panose="020B0604020202020204" pitchFamily="34" charset="0"/>
              </a:rPr>
              <a:t>Diagnosis</a:t>
            </a:r>
          </a:p>
        </p:txBody>
      </p:sp>
      <p:sp>
        <p:nvSpPr>
          <p:cNvPr id="3" name="Content Placeholder 2"/>
          <p:cNvSpPr>
            <a:spLocks noGrp="1"/>
          </p:cNvSpPr>
          <p:nvPr>
            <p:ph idx="1"/>
          </p:nvPr>
        </p:nvSpPr>
        <p:spPr>
          <a:xfrm>
            <a:off x="460375" y="1563092"/>
            <a:ext cx="6390801" cy="5158382"/>
          </a:xfrm>
        </p:spPr>
        <p:txBody>
          <a:bodyPr>
            <a:normAutofit/>
          </a:bodyPr>
          <a:lstStyle/>
          <a:p>
            <a:r>
              <a:rPr lang="en-US" sz="2400" u="sng" dirty="0">
                <a:latin typeface="Arial" panose="020B0604020202020204" pitchFamily="34" charset="0"/>
                <a:cs typeface="Arial" panose="020B0604020202020204" pitchFamily="34" charset="0"/>
              </a:rPr>
              <a:t>ANY</a:t>
            </a:r>
            <a:r>
              <a:rPr lang="en-US" sz="2400" dirty="0">
                <a:latin typeface="Arial" panose="020B0604020202020204" pitchFamily="34" charset="0"/>
                <a:cs typeface="Arial" panose="020B0604020202020204" pitchFamily="34" charset="0"/>
              </a:rPr>
              <a:t> medical provider with a clear understanding of the DSM-5 criteria can diagnose gender dysphoria</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Diagnosis provides an avenue for medical and surgical treatment including insurance coverage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Gender Incongruence (ICD-10: F64.9)</a:t>
            </a:r>
          </a:p>
          <a:p>
            <a:pPr lvl="1"/>
            <a:r>
              <a:rPr lang="en-US" sz="2000" dirty="0">
                <a:latin typeface="Arial" panose="020B0604020202020204" pitchFamily="34" charset="0"/>
                <a:cs typeface="Arial" panose="020B0604020202020204" pitchFamily="34" charset="0"/>
              </a:rPr>
              <a:t>Not all patients whose gender identity is different from their sex assigned at birth have dysphoria or need medical management for it</a:t>
            </a: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AutoShape 2" descr="Cartoon transgender person illustrat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672" y="1563092"/>
            <a:ext cx="4126880" cy="4141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FD128B21-BCFB-4C93-A186-A42B627DDFF4}" type="slidenum">
              <a:rPr lang="en-US" smtClean="0"/>
              <a:t>33</a:t>
            </a:fld>
            <a:endParaRPr lang="en-US"/>
          </a:p>
        </p:txBody>
      </p:sp>
    </p:spTree>
    <p:extLst>
      <p:ext uri="{BB962C8B-B14F-4D97-AF65-F5344CB8AC3E}">
        <p14:creationId xmlns:p14="http://schemas.microsoft.com/office/powerpoint/2010/main" val="2405064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Gender History Taking</a:t>
            </a:r>
          </a:p>
        </p:txBody>
      </p:sp>
      <p:sp>
        <p:nvSpPr>
          <p:cNvPr id="3" name="Content Placeholder 2"/>
          <p:cNvSpPr>
            <a:spLocks noGrp="1"/>
          </p:cNvSpPr>
          <p:nvPr>
            <p:ph idx="1"/>
          </p:nvPr>
        </p:nvSpPr>
        <p:spPr>
          <a:xfrm>
            <a:off x="437695" y="1525374"/>
            <a:ext cx="8242281" cy="4351338"/>
          </a:xfrm>
        </p:spPr>
        <p:txBody>
          <a:bodyPr>
            <a:noAutofit/>
          </a:body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 Use open-ended questions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“Tell me about your journey with gender”</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Assess previous gender-affirming medical and/or surgery treatments (GAMST)</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Many patients have had experiences with providers asking unnecessary questions out of curiosity</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Assess goals – everyone is different</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What changes or characteristics are important to them</a:t>
            </a:r>
          </a:p>
          <a:p>
            <a:pPr lvl="2"/>
            <a:r>
              <a:rPr lang="en-US" dirty="0">
                <a:latin typeface="Arial" panose="020B0604020202020204" pitchFamily="34" charset="0"/>
                <a:cs typeface="Arial" panose="020B0604020202020204" pitchFamily="34" charset="0"/>
              </a:rPr>
              <a:t>Gender-affirming medical treatment</a:t>
            </a:r>
          </a:p>
          <a:p>
            <a:pPr lvl="2"/>
            <a:r>
              <a:rPr lang="en-US" dirty="0">
                <a:latin typeface="Arial" panose="020B0604020202020204" pitchFamily="34" charset="0"/>
                <a:cs typeface="Arial" panose="020B0604020202020204" pitchFamily="34" charset="0"/>
              </a:rPr>
              <a:t>Gender affirming surgeries</a:t>
            </a:r>
          </a:p>
          <a:p>
            <a:pPr lvl="1"/>
            <a:r>
              <a:rPr lang="en-US" sz="2000" dirty="0">
                <a:latin typeface="Arial" panose="020B0604020202020204" pitchFamily="34" charset="0"/>
                <a:cs typeface="Arial" panose="020B0604020202020204" pitchFamily="34" charset="0"/>
              </a:rPr>
              <a:t>Understand the patient’s expectations</a:t>
            </a: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pic>
        <p:nvPicPr>
          <p:cNvPr id="30722" name="Picture 2" descr="What We Do — Connect-Clinic"/>
          <p:cNvPicPr>
            <a:picLocks noChangeAspect="1" noChangeArrowheads="1"/>
          </p:cNvPicPr>
          <p:nvPr/>
        </p:nvPicPr>
        <p:blipFill rotWithShape="1">
          <a:blip r:embed="rId2">
            <a:extLst>
              <a:ext uri="{28A0092B-C50C-407E-A947-70E740481C1C}">
                <a14:useLocalDpi xmlns:a14="http://schemas.microsoft.com/office/drawing/2010/main" val="0"/>
              </a:ext>
            </a:extLst>
          </a:blip>
          <a:srcRect l="22247" t="20196" r="22533" b="18518"/>
          <a:stretch/>
        </p:blipFill>
        <p:spPr bwMode="auto">
          <a:xfrm>
            <a:off x="8038219" y="1611897"/>
            <a:ext cx="3712347" cy="412016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FD128B21-BCFB-4C93-A186-A42B627DDFF4}" type="slidenum">
              <a:rPr lang="en-US" smtClean="0"/>
              <a:t>34</a:t>
            </a:fld>
            <a:endParaRPr lang="en-US"/>
          </a:p>
        </p:txBody>
      </p:sp>
    </p:spTree>
    <p:extLst>
      <p:ext uri="{BB962C8B-B14F-4D97-AF65-F5344CB8AC3E}">
        <p14:creationId xmlns:p14="http://schemas.microsoft.com/office/powerpoint/2010/main" val="3635170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Sexual History Taking</a:t>
            </a:r>
          </a:p>
        </p:txBody>
      </p:sp>
      <p:sp>
        <p:nvSpPr>
          <p:cNvPr id="3" name="Content Placeholder 2"/>
          <p:cNvSpPr>
            <a:spLocks noGrp="1"/>
          </p:cNvSpPr>
          <p:nvPr>
            <p:ph idx="1"/>
          </p:nvPr>
        </p:nvSpPr>
        <p:spPr>
          <a:xfrm>
            <a:off x="437694" y="1498077"/>
            <a:ext cx="11312871" cy="4771473"/>
          </a:xfrm>
        </p:spPr>
        <p:txBody>
          <a:bodyPr>
            <a:normAutofit/>
          </a:body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 Use open-ended questions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“What types of partners do you have?”</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“Do you have multiple partners?”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Use gender-neutral words to ask about relationship partners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“Partner”, “significant other”, “spouse”</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“Are you in a relationship?” or “Do you live with anyone?” </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Avoid: “Are you married?” or “Do you have a boy/girlfriend?”</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Be especially sensitive when discussing genitals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Can ask what patients prefer to call their anatomy; review SOGI together</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Watch word choice when assessing pregnancy risk</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“Do you have penetrative sex with anyone who produces sperm?”</a:t>
            </a:r>
          </a:p>
          <a:p>
            <a:pPr marL="201168" lvl="1" indent="0">
              <a:buNone/>
            </a:pPr>
            <a:endParaRPr lang="en-US" sz="2000" dirty="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4" y="6169457"/>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35</a:t>
            </a:fld>
            <a:endParaRPr lang="en-US"/>
          </a:p>
        </p:txBody>
      </p:sp>
    </p:spTree>
    <p:extLst>
      <p:ext uri="{BB962C8B-B14F-4D97-AF65-F5344CB8AC3E}">
        <p14:creationId xmlns:p14="http://schemas.microsoft.com/office/powerpoint/2010/main" val="4171539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How Do We Treat?</a:t>
            </a:r>
          </a:p>
        </p:txBody>
      </p:sp>
      <p:sp>
        <p:nvSpPr>
          <p:cNvPr id="3" name="Content Placeholder 2"/>
          <p:cNvSpPr>
            <a:spLocks noGrp="1"/>
          </p:cNvSpPr>
          <p:nvPr>
            <p:ph idx="1"/>
          </p:nvPr>
        </p:nvSpPr>
        <p:spPr>
          <a:xfrm>
            <a:off x="437694" y="1610436"/>
            <a:ext cx="11312871" cy="4549677"/>
          </a:xfrm>
        </p:spPr>
        <p:txBody>
          <a:bodyPr>
            <a:noAutofit/>
          </a:bodyPr>
          <a:lstStyle/>
          <a:p>
            <a:r>
              <a:rPr lang="en-US" dirty="0">
                <a:latin typeface="Arial" panose="020B0604020202020204" pitchFamily="34" charset="0"/>
                <a:cs typeface="Arial" panose="020B0604020202020204" pitchFamily="34" charset="0"/>
              </a:rPr>
              <a:t>Gender Affirmation (gender transition) – process of recognizing, accepting, and expressing one’s gender identity</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Proven benefit for dysphoria symptoms, suicidal ideation, QOL, sexual function, and more </a:t>
            </a:r>
          </a:p>
          <a:p>
            <a:pPr marL="457200" lvl="1" indent="0">
              <a:buNone/>
            </a:pPr>
            <a:endParaRPr lang="en-US" sz="2000" i="1" u="sng"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Medically necessary and effective for dysphoria (AMA, WPATH)</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Systematic review of 7928 transgender patients who underwent gender affirming surgeries showed regret at 1% (n=77 patients)</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Survey of surgeons who treated between 18,000 and 27,000 patients showed regret rates at 0.2-0.3%</a:t>
            </a:r>
          </a:p>
        </p:txBody>
      </p:sp>
      <p:sp>
        <p:nvSpPr>
          <p:cNvPr id="4" name="TextBox 3"/>
          <p:cNvSpPr txBox="1"/>
          <p:nvPr/>
        </p:nvSpPr>
        <p:spPr>
          <a:xfrm>
            <a:off x="0" y="6246524"/>
            <a:ext cx="5195777" cy="584775"/>
          </a:xfrm>
          <a:prstGeom prst="rect">
            <a:avLst/>
          </a:prstGeom>
          <a:noFill/>
        </p:spPr>
        <p:txBody>
          <a:bodyPr wrap="square" rtlCol="0">
            <a:spAutoFit/>
          </a:bodyPr>
          <a:lstStyle/>
          <a:p>
            <a:r>
              <a:rPr lang="en-US" sz="1600" dirty="0"/>
              <a:t>Plast Reconstr Surg Glob Open 2021</a:t>
            </a:r>
          </a:p>
          <a:p>
            <a:r>
              <a:rPr lang="en-US" sz="1600" dirty="0"/>
              <a:t>Annals of Translational Medicine 2021</a:t>
            </a:r>
          </a:p>
        </p:txBody>
      </p:sp>
      <p:cxnSp>
        <p:nvCxnSpPr>
          <p:cNvPr id="5" name="Straight Connector 4">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7" name="Slide Number Placeholder 6"/>
          <p:cNvSpPr>
            <a:spLocks noGrp="1"/>
          </p:cNvSpPr>
          <p:nvPr>
            <p:ph type="sldNum" sz="quarter" idx="12"/>
          </p:nvPr>
        </p:nvSpPr>
        <p:spPr/>
        <p:txBody>
          <a:bodyPr/>
          <a:lstStyle/>
          <a:p>
            <a:fld id="{FD128B21-BCFB-4C93-A186-A42B627DDFF4}" type="slidenum">
              <a:rPr lang="en-US" smtClean="0"/>
              <a:t>36</a:t>
            </a:fld>
            <a:endParaRPr lang="en-US"/>
          </a:p>
        </p:txBody>
      </p:sp>
    </p:spTree>
    <p:extLst>
      <p:ext uri="{BB962C8B-B14F-4D97-AF65-F5344CB8AC3E}">
        <p14:creationId xmlns:p14="http://schemas.microsoft.com/office/powerpoint/2010/main" val="3431599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Treatment Options</a:t>
            </a:r>
          </a:p>
        </p:txBody>
      </p:sp>
      <p:sp>
        <p:nvSpPr>
          <p:cNvPr id="3" name="Content Placeholder 2"/>
          <p:cNvSpPr>
            <a:spLocks noGrp="1"/>
          </p:cNvSpPr>
          <p:nvPr>
            <p:ph idx="1"/>
          </p:nvPr>
        </p:nvSpPr>
        <p:spPr>
          <a:xfrm>
            <a:off x="437695" y="1610436"/>
            <a:ext cx="5696887" cy="4566527"/>
          </a:xfrm>
        </p:spPr>
        <p:txBody>
          <a:bodyPr>
            <a:noAutofit/>
          </a:bodyPr>
          <a:lstStyle/>
          <a:p>
            <a:r>
              <a:rPr lang="en-US" sz="2400" dirty="0">
                <a:latin typeface="Arial" panose="020B0604020202020204" pitchFamily="34" charset="0"/>
                <a:cs typeface="Arial" panose="020B0604020202020204" pitchFamily="34" charset="0"/>
              </a:rPr>
              <a:t>Social: clothing, hair, name or gender marker change</a:t>
            </a:r>
          </a:p>
          <a:p>
            <a:r>
              <a:rPr lang="en-US" sz="2400" dirty="0">
                <a:latin typeface="Arial" panose="020B0604020202020204" pitchFamily="34" charset="0"/>
                <a:cs typeface="Arial" panose="020B0604020202020204" pitchFamily="34" charset="0"/>
              </a:rPr>
              <a:t>Binding</a:t>
            </a:r>
          </a:p>
          <a:p>
            <a:r>
              <a:rPr lang="en-US" sz="2400" dirty="0">
                <a:latin typeface="Arial" panose="020B0604020202020204" pitchFamily="34" charset="0"/>
                <a:cs typeface="Arial" panose="020B0604020202020204" pitchFamily="34" charset="0"/>
              </a:rPr>
              <a:t>Facial/body hair removal</a:t>
            </a:r>
          </a:p>
          <a:p>
            <a:r>
              <a:rPr lang="en-US" sz="2400" dirty="0">
                <a:latin typeface="Arial" panose="020B0604020202020204" pitchFamily="34" charset="0"/>
                <a:cs typeface="Arial" panose="020B0604020202020204" pitchFamily="34" charset="0"/>
              </a:rPr>
              <a:t>Voice modification</a:t>
            </a:r>
          </a:p>
          <a:p>
            <a:r>
              <a:rPr lang="en-US" sz="2400" dirty="0">
                <a:latin typeface="Arial" panose="020B0604020202020204" pitchFamily="34" charset="0"/>
                <a:cs typeface="Arial" panose="020B0604020202020204" pitchFamily="34" charset="0"/>
              </a:rPr>
              <a:t>Genital tucking/packing</a:t>
            </a:r>
          </a:p>
          <a:p>
            <a:r>
              <a:rPr lang="en-US" sz="2400" dirty="0">
                <a:latin typeface="Arial" panose="020B0604020202020204" pitchFamily="34" charset="0"/>
                <a:cs typeface="Arial" panose="020B0604020202020204" pitchFamily="34" charset="0"/>
              </a:rPr>
              <a:t>Gender-affirming medical treatment</a:t>
            </a:r>
          </a:p>
          <a:p>
            <a:r>
              <a:rPr lang="en-US" sz="2400" dirty="0">
                <a:latin typeface="Arial" panose="020B0604020202020204" pitchFamily="34" charset="0"/>
                <a:cs typeface="Arial" panose="020B0604020202020204" pitchFamily="34" charset="0"/>
              </a:rPr>
              <a:t>Gender-affirming surgical treatment</a:t>
            </a: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37</a:t>
            </a:fld>
            <a:endParaRPr lang="en-US"/>
          </a:p>
        </p:txBody>
      </p:sp>
      <p:pic>
        <p:nvPicPr>
          <p:cNvPr id="7" name="Picture 6"/>
          <p:cNvPicPr>
            <a:picLocks noChangeAspect="1"/>
          </p:cNvPicPr>
          <p:nvPr/>
        </p:nvPicPr>
        <p:blipFill>
          <a:blip r:embed="rId2"/>
          <a:stretch>
            <a:fillRect/>
          </a:stretch>
        </p:blipFill>
        <p:spPr>
          <a:xfrm>
            <a:off x="6836630" y="2070959"/>
            <a:ext cx="4413962" cy="3310471"/>
          </a:xfrm>
          <a:prstGeom prst="rect">
            <a:avLst/>
          </a:prstGeom>
        </p:spPr>
      </p:pic>
    </p:spTree>
    <p:extLst>
      <p:ext uri="{BB962C8B-B14F-4D97-AF65-F5344CB8AC3E}">
        <p14:creationId xmlns:p14="http://schemas.microsoft.com/office/powerpoint/2010/main" val="3248463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Gender-Affirming Surgical Treatment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80984205"/>
              </p:ext>
            </p:extLst>
          </p:nvPr>
        </p:nvGraphicFramePr>
        <p:xfrm>
          <a:off x="437695" y="1872861"/>
          <a:ext cx="11312871" cy="3355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321949" y="53590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38</a:t>
            </a:fld>
            <a:endParaRPr lang="en-US"/>
          </a:p>
        </p:txBody>
      </p:sp>
    </p:spTree>
    <p:extLst>
      <p:ext uri="{BB962C8B-B14F-4D97-AF65-F5344CB8AC3E}">
        <p14:creationId xmlns:p14="http://schemas.microsoft.com/office/powerpoint/2010/main" val="4101684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5EFEF-79F1-8343-91E7-62FA6FC0FE44}"/>
              </a:ext>
            </a:extLst>
          </p:cNvPr>
          <p:cNvPicPr>
            <a:picLocks noChangeAspect="1"/>
          </p:cNvPicPr>
          <p:nvPr/>
        </p:nvPicPr>
        <p:blipFill>
          <a:blip r:embed="rId2"/>
          <a:stretch>
            <a:fillRect/>
          </a:stretch>
        </p:blipFill>
        <p:spPr>
          <a:xfrm>
            <a:off x="3048" y="0"/>
            <a:ext cx="12185904" cy="6858000"/>
          </a:xfrm>
          <a:prstGeom prst="rect">
            <a:avLst/>
          </a:prstGeom>
        </p:spPr>
      </p:pic>
      <p:cxnSp>
        <p:nvCxnSpPr>
          <p:cNvPr id="9" name="Straight Connector 8">
            <a:extLst>
              <a:ext uri="{FF2B5EF4-FFF2-40B4-BE49-F238E27FC236}">
                <a16:creationId xmlns:a16="http://schemas.microsoft.com/office/drawing/2014/main" id="{26A195D7-6644-0941-B6CE-6E3B2EDF9BE6}"/>
              </a:ext>
            </a:extLst>
          </p:cNvPr>
          <p:cNvCxnSpPr>
            <a:cxnSpLocks/>
          </p:cNvCxnSpPr>
          <p:nvPr/>
        </p:nvCxnSpPr>
        <p:spPr>
          <a:xfrm>
            <a:off x="2113613" y="1876636"/>
            <a:ext cx="8109679" cy="0"/>
          </a:xfrm>
          <a:prstGeom prst="line">
            <a:avLst/>
          </a:prstGeom>
          <a:ln w="104775">
            <a:solidFill>
              <a:schemeClr val="bg1">
                <a:alpha val="60000"/>
              </a:schemeClr>
            </a:solidFill>
          </a:ln>
        </p:spPr>
        <p:style>
          <a:lnRef idx="3">
            <a:schemeClr val="accent2"/>
          </a:lnRef>
          <a:fillRef idx="0">
            <a:schemeClr val="accent2"/>
          </a:fillRef>
          <a:effectRef idx="2">
            <a:schemeClr val="accent2"/>
          </a:effectRef>
          <a:fontRef idx="minor">
            <a:schemeClr val="tx1"/>
          </a:fontRef>
        </p:style>
      </p:cxnSp>
      <p:sp>
        <p:nvSpPr>
          <p:cNvPr id="10" name="Title 1">
            <a:extLst>
              <a:ext uri="{FF2B5EF4-FFF2-40B4-BE49-F238E27FC236}">
                <a16:creationId xmlns:a16="http://schemas.microsoft.com/office/drawing/2014/main" id="{2BAD637F-5AA3-AF48-B38F-E30D95486E10}"/>
              </a:ext>
            </a:extLst>
          </p:cNvPr>
          <p:cNvSpPr txBox="1">
            <a:spLocks/>
          </p:cNvSpPr>
          <p:nvPr/>
        </p:nvSpPr>
        <p:spPr>
          <a:xfrm>
            <a:off x="1523805" y="2267188"/>
            <a:ext cx="9144388" cy="978187"/>
          </a:xfrm>
          <a:prstGeom prst="rect">
            <a:avLst/>
          </a:prstGeom>
        </p:spPr>
        <p:txBody>
          <a:bodyPr>
            <a:noAutofit/>
          </a:bodyPr>
          <a:lstStyle>
            <a:lvl1pPr algn="ctr" defTabSz="914400" rtl="0" eaLnBrk="1" latinLnBrk="0" hangingPunct="1">
              <a:lnSpc>
                <a:spcPct val="90000"/>
              </a:lnSpc>
              <a:spcBef>
                <a:spcPct val="0"/>
              </a:spcBef>
              <a:buNone/>
              <a:defRPr sz="6000" b="1" i="0" kern="1200" spc="-15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latin typeface="Arial" panose="020B0604020202020204" pitchFamily="34" charset="0"/>
                <a:cs typeface="Arial" panose="020B0604020202020204" pitchFamily="34" charset="0"/>
              </a:rPr>
              <a:t>Gender-Affirming Medical Treatment</a:t>
            </a:r>
          </a:p>
        </p:txBody>
      </p:sp>
      <p:sp>
        <p:nvSpPr>
          <p:cNvPr id="11" name="Title 1">
            <a:extLst>
              <a:ext uri="{FF2B5EF4-FFF2-40B4-BE49-F238E27FC236}">
                <a16:creationId xmlns:a16="http://schemas.microsoft.com/office/drawing/2014/main" id="{A1DF42C1-66EB-8848-ADFF-1279103370EE}"/>
              </a:ext>
            </a:extLst>
          </p:cNvPr>
          <p:cNvSpPr txBox="1">
            <a:spLocks/>
          </p:cNvSpPr>
          <p:nvPr/>
        </p:nvSpPr>
        <p:spPr>
          <a:xfrm>
            <a:off x="4952554" y="4944990"/>
            <a:ext cx="2286890" cy="15356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i="0" kern="1200" spc="-15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sz="12000" b="1" i="0" dirty="0">
              <a:solidFill>
                <a:schemeClr val="bg1">
                  <a:alpha val="20000"/>
                </a:schemeClr>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07818F22-72C5-CE4D-99AC-08AD6D01FBD4}"/>
              </a:ext>
            </a:extLst>
          </p:cNvPr>
          <p:cNvCxnSpPr>
            <a:cxnSpLocks/>
          </p:cNvCxnSpPr>
          <p:nvPr/>
        </p:nvCxnSpPr>
        <p:spPr>
          <a:xfrm>
            <a:off x="2113613" y="4095182"/>
            <a:ext cx="8109679" cy="0"/>
          </a:xfrm>
          <a:prstGeom prst="line">
            <a:avLst/>
          </a:prstGeom>
          <a:ln w="104775">
            <a:solidFill>
              <a:schemeClr val="bg1">
                <a:alpha val="60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14926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5EFEF-79F1-8343-91E7-62FA6FC0FE44}"/>
              </a:ext>
            </a:extLst>
          </p:cNvPr>
          <p:cNvPicPr>
            <a:picLocks noChangeAspect="1"/>
          </p:cNvPicPr>
          <p:nvPr/>
        </p:nvPicPr>
        <p:blipFill>
          <a:blip r:embed="rId2"/>
          <a:stretch>
            <a:fillRect/>
          </a:stretch>
        </p:blipFill>
        <p:spPr>
          <a:xfrm>
            <a:off x="3048" y="0"/>
            <a:ext cx="12185904" cy="6858000"/>
          </a:xfrm>
          <a:prstGeom prst="rect">
            <a:avLst/>
          </a:prstGeom>
        </p:spPr>
      </p:pic>
      <p:cxnSp>
        <p:nvCxnSpPr>
          <p:cNvPr id="9" name="Straight Connector 8">
            <a:extLst>
              <a:ext uri="{FF2B5EF4-FFF2-40B4-BE49-F238E27FC236}">
                <a16:creationId xmlns:a16="http://schemas.microsoft.com/office/drawing/2014/main" id="{26A195D7-6644-0941-B6CE-6E3B2EDF9BE6}"/>
              </a:ext>
            </a:extLst>
          </p:cNvPr>
          <p:cNvCxnSpPr>
            <a:cxnSpLocks/>
          </p:cNvCxnSpPr>
          <p:nvPr/>
        </p:nvCxnSpPr>
        <p:spPr>
          <a:xfrm>
            <a:off x="2113613" y="1876636"/>
            <a:ext cx="8109679" cy="0"/>
          </a:xfrm>
          <a:prstGeom prst="line">
            <a:avLst/>
          </a:prstGeom>
          <a:ln w="104775">
            <a:solidFill>
              <a:schemeClr val="bg1">
                <a:alpha val="60000"/>
              </a:schemeClr>
            </a:solidFill>
          </a:ln>
        </p:spPr>
        <p:style>
          <a:lnRef idx="3">
            <a:schemeClr val="accent2"/>
          </a:lnRef>
          <a:fillRef idx="0">
            <a:schemeClr val="accent2"/>
          </a:fillRef>
          <a:effectRef idx="2">
            <a:schemeClr val="accent2"/>
          </a:effectRef>
          <a:fontRef idx="minor">
            <a:schemeClr val="tx1"/>
          </a:fontRef>
        </p:style>
      </p:cxnSp>
      <p:sp>
        <p:nvSpPr>
          <p:cNvPr id="10" name="Title 1">
            <a:extLst>
              <a:ext uri="{FF2B5EF4-FFF2-40B4-BE49-F238E27FC236}">
                <a16:creationId xmlns:a16="http://schemas.microsoft.com/office/drawing/2014/main" id="{2BAD637F-5AA3-AF48-B38F-E30D95486E10}"/>
              </a:ext>
            </a:extLst>
          </p:cNvPr>
          <p:cNvSpPr txBox="1">
            <a:spLocks/>
          </p:cNvSpPr>
          <p:nvPr/>
        </p:nvSpPr>
        <p:spPr>
          <a:xfrm>
            <a:off x="1523805" y="2536568"/>
            <a:ext cx="9144388" cy="978187"/>
          </a:xfrm>
          <a:prstGeom prst="rect">
            <a:avLst/>
          </a:prstGeom>
        </p:spPr>
        <p:txBody>
          <a:bodyPr>
            <a:noAutofit/>
          </a:bodyPr>
          <a:lstStyle>
            <a:lvl1pPr algn="ctr" defTabSz="914400" rtl="0" eaLnBrk="1" latinLnBrk="0" hangingPunct="1">
              <a:lnSpc>
                <a:spcPct val="90000"/>
              </a:lnSpc>
              <a:spcBef>
                <a:spcPct val="0"/>
              </a:spcBef>
              <a:buNone/>
              <a:defRPr sz="6000" b="1" i="0" kern="1200" spc="-15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latin typeface="Arial" panose="020B0604020202020204" pitchFamily="34" charset="0"/>
                <a:cs typeface="Arial" panose="020B0604020202020204" pitchFamily="34" charset="0"/>
              </a:rPr>
              <a:t>Gender Identity</a:t>
            </a:r>
          </a:p>
        </p:txBody>
      </p:sp>
      <p:sp>
        <p:nvSpPr>
          <p:cNvPr id="11" name="Title 1">
            <a:extLst>
              <a:ext uri="{FF2B5EF4-FFF2-40B4-BE49-F238E27FC236}">
                <a16:creationId xmlns:a16="http://schemas.microsoft.com/office/drawing/2014/main" id="{A1DF42C1-66EB-8848-ADFF-1279103370EE}"/>
              </a:ext>
            </a:extLst>
          </p:cNvPr>
          <p:cNvSpPr txBox="1">
            <a:spLocks/>
          </p:cNvSpPr>
          <p:nvPr/>
        </p:nvSpPr>
        <p:spPr>
          <a:xfrm>
            <a:off x="4952554" y="4944990"/>
            <a:ext cx="2286890" cy="15356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i="0" kern="1200" spc="-15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sz="12000" b="1" i="0" dirty="0">
              <a:solidFill>
                <a:schemeClr val="bg1">
                  <a:alpha val="20000"/>
                </a:schemeClr>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07818F22-72C5-CE4D-99AC-08AD6D01FBD4}"/>
              </a:ext>
            </a:extLst>
          </p:cNvPr>
          <p:cNvCxnSpPr>
            <a:cxnSpLocks/>
          </p:cNvCxnSpPr>
          <p:nvPr/>
        </p:nvCxnSpPr>
        <p:spPr>
          <a:xfrm>
            <a:off x="2113613" y="4095182"/>
            <a:ext cx="8109679" cy="0"/>
          </a:xfrm>
          <a:prstGeom prst="line">
            <a:avLst/>
          </a:prstGeom>
          <a:ln w="104775">
            <a:solidFill>
              <a:schemeClr val="bg1">
                <a:alpha val="60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28384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normAutofit fontScale="90000"/>
          </a:bodyPr>
          <a:lstStyle/>
          <a:p>
            <a:r>
              <a:rPr lang="en-US" b="1" dirty="0">
                <a:latin typeface="Arial" panose="020B0604020202020204" pitchFamily="34" charset="0"/>
                <a:cs typeface="Arial" panose="020B0604020202020204" pitchFamily="34" charset="0"/>
              </a:rPr>
              <a:t>Initiating Gender-Affirming Medical Treatment (GAMT)</a:t>
            </a:r>
          </a:p>
        </p:txBody>
      </p:sp>
      <p:sp>
        <p:nvSpPr>
          <p:cNvPr id="3" name="Content Placeholder 2"/>
          <p:cNvSpPr>
            <a:spLocks noGrp="1"/>
          </p:cNvSpPr>
          <p:nvPr>
            <p:ph idx="1"/>
          </p:nvPr>
        </p:nvSpPr>
        <p:spPr>
          <a:xfrm>
            <a:off x="437695" y="1651379"/>
            <a:ext cx="10916105" cy="4525584"/>
          </a:xfrm>
        </p:spPr>
        <p:txBody>
          <a:bodyPr>
            <a:normAutofit/>
          </a:bodyPr>
          <a:lstStyle/>
          <a:p>
            <a:pPr marL="91440" lvl="1" indent="-91440">
              <a:spcBef>
                <a:spcPts val="1200"/>
              </a:spcBef>
              <a:spcAft>
                <a:spcPts val="200"/>
              </a:spcAft>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 Assess readiness based on your history taking</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Clearance by a psychologist is not necessary for hormone therapy</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Assess risk factors and relative contraindications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Assess patient’s goals and expectations</a:t>
            </a:r>
          </a:p>
          <a:p>
            <a:pPr lvl="1"/>
            <a:r>
              <a:rPr lang="en-US" sz="2000" dirty="0">
                <a:latin typeface="Arial" panose="020B0604020202020204" pitchFamily="34" charset="0"/>
                <a:cs typeface="Arial" panose="020B0604020202020204" pitchFamily="34" charset="0"/>
              </a:rPr>
              <a:t>May be based from experiences of friends or social circles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Discuss reversible vs irreversible changes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Discuss patient’s desire for future children</a:t>
            </a:r>
          </a:p>
          <a:p>
            <a:pPr lvl="1"/>
            <a:r>
              <a:rPr lang="en-US" sz="2000" dirty="0">
                <a:latin typeface="Arial" panose="020B0604020202020204" pitchFamily="34" charset="0"/>
                <a:cs typeface="Arial" panose="020B0604020202020204" pitchFamily="34" charset="0"/>
              </a:rPr>
              <a:t>Testosterone or estradiol treatment may reduce and eliminate fertility options</a:t>
            </a: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40</a:t>
            </a:fld>
            <a:endParaRPr lang="en-US"/>
          </a:p>
        </p:txBody>
      </p:sp>
    </p:spTree>
    <p:extLst>
      <p:ext uri="{BB962C8B-B14F-4D97-AF65-F5344CB8AC3E}">
        <p14:creationId xmlns:p14="http://schemas.microsoft.com/office/powerpoint/2010/main" val="114433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48" y="2465963"/>
            <a:ext cx="6135806" cy="1325563"/>
          </a:xfrm>
        </p:spPr>
        <p:txBody>
          <a:bodyPr/>
          <a:lstStyle/>
          <a:p>
            <a:pPr algn="ctr"/>
            <a:r>
              <a:rPr lang="en-US" b="1" dirty="0">
                <a:latin typeface="Arial" panose="020B0604020202020204" pitchFamily="34" charset="0"/>
                <a:cs typeface="Arial" panose="020B0604020202020204" pitchFamily="34" charset="0"/>
              </a:rPr>
              <a:t>Adolescent Consideration</a:t>
            </a: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0514" y="1355742"/>
            <a:ext cx="4007318" cy="3982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a:extLst>
              <a:ext uri="{FF2B5EF4-FFF2-40B4-BE49-F238E27FC236}">
                <a16:creationId xmlns:a16="http://schemas.microsoft.com/office/drawing/2014/main" id="{E88E178E-151D-A641-8229-0FAA03E93DE7}"/>
              </a:ext>
            </a:extLst>
          </p:cNvPr>
          <p:cNvCxnSpPr>
            <a:cxnSpLocks/>
          </p:cNvCxnSpPr>
          <p:nvPr/>
        </p:nvCxnSpPr>
        <p:spPr>
          <a:xfrm>
            <a:off x="437695" y="5859857"/>
            <a:ext cx="6399833" cy="0"/>
          </a:xfrm>
          <a:prstGeom prst="line">
            <a:avLst/>
          </a:prstGeom>
          <a:ln w="34925">
            <a:solidFill>
              <a:schemeClr val="accent1">
                <a:lumMod val="50000"/>
                <a:alpha val="50000"/>
              </a:schemeClr>
            </a:solidFill>
          </a:ln>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782148F2-54FD-4746-A5A7-1FBF3C16F167}"/>
              </a:ext>
            </a:extLst>
          </p:cNvPr>
          <p:cNvCxnSpPr>
            <a:cxnSpLocks/>
          </p:cNvCxnSpPr>
          <p:nvPr/>
        </p:nvCxnSpPr>
        <p:spPr>
          <a:xfrm flipV="1">
            <a:off x="437695" y="982634"/>
            <a:ext cx="6399833" cy="3717"/>
          </a:xfrm>
          <a:prstGeom prst="line">
            <a:avLst/>
          </a:prstGeom>
          <a:ln w="34925">
            <a:solidFill>
              <a:schemeClr val="accent1">
                <a:lumMod val="50000"/>
                <a:alpha val="50000"/>
              </a:schemeClr>
            </a:solidFill>
          </a:ln>
        </p:spPr>
        <p:style>
          <a:lnRef idx="3">
            <a:schemeClr val="accent2"/>
          </a:lnRef>
          <a:fillRef idx="0">
            <a:schemeClr val="accent2"/>
          </a:fillRef>
          <a:effectRef idx="2">
            <a:schemeClr val="accent2"/>
          </a:effectRef>
          <a:fontRef idx="minor">
            <a:schemeClr val="tx1"/>
          </a:fontRef>
        </p:style>
      </p:cxnSp>
      <p:sp>
        <p:nvSpPr>
          <p:cNvPr id="11" name="Slide Number Placeholder 10"/>
          <p:cNvSpPr>
            <a:spLocks noGrp="1"/>
          </p:cNvSpPr>
          <p:nvPr>
            <p:ph type="sldNum" sz="quarter" idx="12"/>
          </p:nvPr>
        </p:nvSpPr>
        <p:spPr/>
        <p:txBody>
          <a:bodyPr/>
          <a:lstStyle/>
          <a:p>
            <a:fld id="{FD128B21-BCFB-4C93-A186-A42B627DDFF4}" type="slidenum">
              <a:rPr lang="en-US" smtClean="0"/>
              <a:t>41</a:t>
            </a:fld>
            <a:endParaRPr lang="en-US"/>
          </a:p>
        </p:txBody>
      </p:sp>
    </p:spTree>
    <p:extLst>
      <p:ext uri="{BB962C8B-B14F-4D97-AF65-F5344CB8AC3E}">
        <p14:creationId xmlns:p14="http://schemas.microsoft.com/office/powerpoint/2010/main" val="977272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Adolescent Transgender Patients</a:t>
            </a:r>
          </a:p>
        </p:txBody>
      </p:sp>
      <p:sp>
        <p:nvSpPr>
          <p:cNvPr id="3" name="Content Placeholder 2"/>
          <p:cNvSpPr>
            <a:spLocks noGrp="1"/>
          </p:cNvSpPr>
          <p:nvPr>
            <p:ph idx="1"/>
          </p:nvPr>
        </p:nvSpPr>
        <p:spPr>
          <a:xfrm>
            <a:off x="437695" y="1678675"/>
            <a:ext cx="11312871" cy="4498288"/>
          </a:xfrm>
        </p:spPr>
        <p:txBody>
          <a:bodyPr>
            <a:normAutofit lnSpcReduction="10000"/>
          </a:bodyPr>
          <a:lstStyle/>
          <a:p>
            <a:r>
              <a:rPr lang="en-US" sz="2400" b="1" dirty="0">
                <a:latin typeface="Arial" panose="020B0604020202020204" pitchFamily="34" charset="0"/>
                <a:cs typeface="Arial" panose="020B0604020202020204" pitchFamily="34" charset="0"/>
              </a:rPr>
              <a:t>Providers should receive training </a:t>
            </a:r>
            <a:r>
              <a:rPr lang="en-US" sz="2400" dirty="0">
                <a:latin typeface="Arial" panose="020B0604020202020204" pitchFamily="34" charset="0"/>
                <a:cs typeface="Arial" panose="020B0604020202020204" pitchFamily="34" charset="0"/>
              </a:rPr>
              <a:t>and develop expertise in </a:t>
            </a:r>
            <a:r>
              <a:rPr lang="en-US" sz="2400" b="1" dirty="0">
                <a:latin typeface="Arial" panose="020B0604020202020204" pitchFamily="34" charset="0"/>
                <a:cs typeface="Arial" panose="020B0604020202020204" pitchFamily="34" charset="0"/>
              </a:rPr>
              <a:t>autism spectrum disorders</a:t>
            </a:r>
            <a:r>
              <a:rPr lang="en-US" sz="2400" dirty="0">
                <a:latin typeface="Arial" panose="020B0604020202020204" pitchFamily="34" charset="0"/>
                <a:cs typeface="Arial" panose="020B0604020202020204" pitchFamily="34" charset="0"/>
              </a:rPr>
              <a:t> and other neurodevelopmental presentations or collaborate with a developmental disability expert when working with autistic/neurodivergent gender diverse adolescents</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Health care professionals provide transgender and gender diverse adolescents with health education on chest binding and genital tucking, including a review of the benefits and risks</a:t>
            </a:r>
          </a:p>
          <a:p>
            <a:pPr marL="0" indent="0">
              <a:buNone/>
            </a:pP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b="1" dirty="0" err="1">
                <a:latin typeface="Arial" panose="020B0604020202020204" pitchFamily="34" charset="0"/>
                <a:cs typeface="Arial" panose="020B0604020202020204" pitchFamily="34" charset="0"/>
              </a:rPr>
              <a:t>Norethindrone</a:t>
            </a:r>
            <a:r>
              <a:rPr lang="en-US" sz="2400" b="1" dirty="0">
                <a:latin typeface="Arial" panose="020B0604020202020204" pitchFamily="34" charset="0"/>
                <a:cs typeface="Arial" panose="020B0604020202020204" pitchFamily="34" charset="0"/>
              </a:rPr>
              <a:t> acetate 5-10 mg daily will suppress menses </a:t>
            </a:r>
            <a:r>
              <a:rPr lang="en-US" sz="2400" dirty="0">
                <a:latin typeface="Arial" panose="020B0604020202020204" pitchFamily="34" charset="0"/>
                <a:cs typeface="Arial" panose="020B0604020202020204" pitchFamily="34" charset="0"/>
              </a:rPr>
              <a:t>in transgender men and significantly reduce gender dysphoria in select patients that are not ready for testosterone therapy</a:t>
            </a:r>
          </a:p>
          <a:p>
            <a:endParaRPr lang="en-US" sz="2400" dirty="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42</a:t>
            </a:fld>
            <a:endParaRPr lang="en-US"/>
          </a:p>
        </p:txBody>
      </p:sp>
    </p:spTree>
    <p:extLst>
      <p:ext uri="{BB962C8B-B14F-4D97-AF65-F5344CB8AC3E}">
        <p14:creationId xmlns:p14="http://schemas.microsoft.com/office/powerpoint/2010/main" val="1898770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Feminizing Medical Management</a:t>
            </a:r>
          </a:p>
        </p:txBody>
      </p:sp>
      <p:sp>
        <p:nvSpPr>
          <p:cNvPr id="3" name="Content Placeholder 2"/>
          <p:cNvSpPr>
            <a:spLocks noGrp="1"/>
          </p:cNvSpPr>
          <p:nvPr>
            <p:ph idx="1"/>
          </p:nvPr>
        </p:nvSpPr>
        <p:spPr>
          <a:xfrm>
            <a:off x="437695" y="1530304"/>
            <a:ext cx="11312871" cy="4826046"/>
          </a:xfrm>
        </p:spPr>
        <p:txBody>
          <a:bodyPr>
            <a:normAutofit lnSpcReduction="10000"/>
          </a:body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Estrogens: 17-</a:t>
            </a:r>
            <a:r>
              <a:rPr lang="el-GR" sz="2400" dirty="0">
                <a:latin typeface="Arial" panose="020B0604020202020204" pitchFamily="34" charset="0"/>
                <a:cs typeface="Arial" panose="020B0604020202020204" pitchFamily="34" charset="0"/>
              </a:rPr>
              <a:t>β</a:t>
            </a:r>
            <a:r>
              <a:rPr lang="en-US" sz="2400" dirty="0">
                <a:latin typeface="Arial" panose="020B0604020202020204" pitchFamily="34" charset="0"/>
                <a:cs typeface="Arial" panose="020B0604020202020204" pitchFamily="34" charset="0"/>
              </a:rPr>
              <a:t> estradiol</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Oral (most cost effective)</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Transdermal (first choice for age &gt; 45 or at increased risk for VTE or CVD)</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Injectable IM or SQ: estradiol valerate or cypionate</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Spironolactone (anti-androgen used to suppress testosterone)</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Progesterone (not encouraged but safe to use if requested)</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May help breast growth, mood, or libido</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5-</a:t>
            </a:r>
            <a:r>
              <a:rPr lang="el-GR" sz="2400" dirty="0">
                <a:latin typeface="Arial" panose="020B0604020202020204" pitchFamily="34" charset="0"/>
                <a:cs typeface="Arial" panose="020B0604020202020204" pitchFamily="34" charset="0"/>
              </a:rPr>
              <a:t>α</a:t>
            </a:r>
            <a:r>
              <a:rPr lang="en-US" sz="2400" dirty="0">
                <a:latin typeface="Arial" panose="020B0604020202020204" pitchFamily="34" charset="0"/>
                <a:cs typeface="Arial" panose="020B0604020202020204" pitchFamily="34" charset="0"/>
              </a:rPr>
              <a:t> reductase inhibitors (finasteride, dutasteride)</a:t>
            </a:r>
          </a:p>
          <a:p>
            <a:pPr lvl="1"/>
            <a:r>
              <a:rPr lang="en-US" sz="2000" dirty="0">
                <a:latin typeface="Arial" panose="020B0604020202020204" pitchFamily="34" charset="0"/>
                <a:cs typeface="Arial" panose="020B0604020202020204" pitchFamily="34" charset="0"/>
              </a:rPr>
              <a:t>Used without estradiol to explore partial feminization – less potent than spironolactone</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For suppression of male-pattern baldness, skin changes, decreased body hair in those with virilizing features even while testosterone suppressed</a:t>
            </a:r>
          </a:p>
          <a:p>
            <a:r>
              <a:rPr lang="en-US" sz="2400" dirty="0">
                <a:latin typeface="Arial" panose="020B0604020202020204" pitchFamily="34" charset="0"/>
                <a:cs typeface="Arial" panose="020B0604020202020204" pitchFamily="34" charset="0"/>
              </a:rPr>
              <a:t>GnRH analogs can be considered but are not routinely used in adults and mostly used to suppress puberty in adolescent moving past Tanner Stage 3</a:t>
            </a:r>
          </a:p>
          <a:p>
            <a:endParaRPr lang="en-US" sz="2400" dirty="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43</a:t>
            </a:fld>
            <a:endParaRPr lang="en-US"/>
          </a:p>
        </p:txBody>
      </p:sp>
    </p:spTree>
    <p:extLst>
      <p:ext uri="{BB962C8B-B14F-4D97-AF65-F5344CB8AC3E}">
        <p14:creationId xmlns:p14="http://schemas.microsoft.com/office/powerpoint/2010/main" val="3394678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1312871" cy="927153"/>
          </a:xfrm>
        </p:spPr>
        <p:txBody>
          <a:bodyPr>
            <a:normAutofit/>
          </a:bodyPr>
          <a:lstStyle/>
          <a:p>
            <a:r>
              <a:rPr lang="en-US" b="1" dirty="0">
                <a:latin typeface="Arial" panose="020B0604020202020204" pitchFamily="34" charset="0"/>
                <a:cs typeface="Arial" panose="020B0604020202020204" pitchFamily="34" charset="0"/>
              </a:rPr>
              <a:t>Feminizing Onset Timeline</a:t>
            </a:r>
          </a:p>
        </p:txBody>
      </p:sp>
      <p:sp>
        <p:nvSpPr>
          <p:cNvPr id="3" name="Content Placeholder 2"/>
          <p:cNvSpPr>
            <a:spLocks noGrp="1"/>
          </p:cNvSpPr>
          <p:nvPr>
            <p:ph idx="1"/>
          </p:nvPr>
        </p:nvSpPr>
        <p:spPr>
          <a:xfrm>
            <a:off x="224852" y="1528997"/>
            <a:ext cx="11128948" cy="4647966"/>
          </a:xfrm>
        </p:spPr>
        <p:txBody>
          <a:bodyPr/>
          <a:lstStyle/>
          <a:p>
            <a:pPr marL="0" indent="0">
              <a:buNone/>
            </a:pPr>
            <a:endParaRPr lang="en-US" dirty="0">
              <a:latin typeface="Arial" panose="020B0604020202020204" pitchFamily="34" charset="0"/>
              <a:cs typeface="Arial" panose="020B0604020202020204" pitchFamily="34" charset="0"/>
            </a:endParaRPr>
          </a:p>
          <a:p>
            <a:pPr marL="118872" indent="0">
              <a:buNone/>
            </a:pPr>
            <a:endParaRPr lang="en-US" dirty="0">
              <a:latin typeface="Arial" panose="020B0604020202020204" pitchFamily="34" charset="0"/>
              <a:cs typeface="Arial" panose="020B0604020202020204" pitchFamily="34" charset="0"/>
            </a:endParaRPr>
          </a:p>
          <a:p>
            <a:pPr marL="118872" indent="0">
              <a:buNone/>
            </a:pPr>
            <a:endParaRPr lang="en-US" dirty="0">
              <a:latin typeface="Arial" panose="020B0604020202020204" pitchFamily="34" charset="0"/>
              <a:cs typeface="Arial" panose="020B0604020202020204" pitchFamily="34" charset="0"/>
            </a:endParaRPr>
          </a:p>
          <a:p>
            <a:pPr marL="118872" indent="0">
              <a:buNone/>
            </a:pPr>
            <a:endParaRPr lang="en-US" dirty="0">
              <a:latin typeface="Arial" panose="020B0604020202020204" pitchFamily="34" charset="0"/>
              <a:cs typeface="Arial" panose="020B0604020202020204" pitchFamily="34" charset="0"/>
            </a:endParaRPr>
          </a:p>
          <a:p>
            <a:pPr marL="118872" indent="0">
              <a:buNone/>
            </a:pPr>
            <a:endParaRPr lang="en-US" dirty="0">
              <a:latin typeface="Arial" panose="020B0604020202020204" pitchFamily="34" charset="0"/>
              <a:cs typeface="Arial" panose="020B0604020202020204" pitchFamily="34" charset="0"/>
            </a:endParaRPr>
          </a:p>
        </p:txBody>
      </p:sp>
      <p:cxnSp>
        <p:nvCxnSpPr>
          <p:cNvPr id="7" name="Straight Connector 6"/>
          <p:cNvCxnSpPr/>
          <p:nvPr/>
        </p:nvCxnSpPr>
        <p:spPr>
          <a:xfrm>
            <a:off x="2079899" y="2819202"/>
            <a:ext cx="845049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79899" y="2962663"/>
            <a:ext cx="858440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Initiation		3 months	6 months	9 months	12 months</a:t>
            </a:r>
          </a:p>
        </p:txBody>
      </p:sp>
      <p:sp>
        <p:nvSpPr>
          <p:cNvPr id="9" name="TextBox 8"/>
          <p:cNvSpPr txBox="1"/>
          <p:nvPr/>
        </p:nvSpPr>
        <p:spPr>
          <a:xfrm>
            <a:off x="6048607" y="5390498"/>
            <a:ext cx="4481784" cy="369332"/>
          </a:xfrm>
          <a:prstGeom prst="rect">
            <a:avLst/>
          </a:prstGeom>
          <a:solidFill>
            <a:schemeClr val="accent6">
              <a:lumMod val="60000"/>
              <a:lumOff val="40000"/>
            </a:schemeClr>
          </a:solidFill>
        </p:spPr>
        <p:txBody>
          <a:bodyPr wrap="square" rtlCol="0">
            <a:spAutoFit/>
          </a:bodyPr>
          <a:lstStyle/>
          <a:p>
            <a:r>
              <a:rPr lang="en-US" sz="140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Decreased terminal hair growth </a:t>
            </a:r>
          </a:p>
        </p:txBody>
      </p:sp>
      <p:sp>
        <p:nvSpPr>
          <p:cNvPr id="10" name="TextBox 9"/>
          <p:cNvSpPr txBox="1"/>
          <p:nvPr/>
        </p:nvSpPr>
        <p:spPr>
          <a:xfrm>
            <a:off x="3728998" y="3447296"/>
            <a:ext cx="3424156" cy="1754326"/>
          </a:xfrm>
          <a:prstGeom prst="rect">
            <a:avLst/>
          </a:prstGeom>
          <a:solidFill>
            <a:schemeClr val="accent5">
              <a:lumMod val="40000"/>
              <a:lumOff val="60000"/>
            </a:schemeClr>
          </a:solidFill>
        </p:spPr>
        <p:txBody>
          <a:bodyPr wrap="square" rtlCol="0">
            <a:spAutoFit/>
          </a:bodyPr>
          <a:lstStyle/>
          <a:p>
            <a:pPr algn="ctr"/>
            <a:r>
              <a:rPr lang="en-US" b="1" dirty="0">
                <a:latin typeface="Arial" panose="020B0604020202020204" pitchFamily="34" charset="0"/>
                <a:cs typeface="Arial" panose="020B0604020202020204" pitchFamily="34" charset="0"/>
              </a:rPr>
              <a:t>Redistribution of body fat</a:t>
            </a:r>
          </a:p>
          <a:p>
            <a:pPr algn="ctr"/>
            <a:r>
              <a:rPr lang="en-US" b="1" dirty="0">
                <a:latin typeface="Arial" panose="020B0604020202020204" pitchFamily="34" charset="0"/>
                <a:cs typeface="Arial" panose="020B0604020202020204" pitchFamily="34" charset="0"/>
              </a:rPr>
              <a:t>Decrease in muscle mass/strength</a:t>
            </a:r>
          </a:p>
          <a:p>
            <a:pPr algn="ctr"/>
            <a:r>
              <a:rPr lang="en-US" b="1" dirty="0">
                <a:latin typeface="Arial" panose="020B0604020202020204" pitchFamily="34" charset="0"/>
                <a:cs typeface="Arial" panose="020B0604020202020204" pitchFamily="34" charset="0"/>
              </a:rPr>
              <a:t>Softening of skin</a:t>
            </a:r>
          </a:p>
          <a:p>
            <a:pPr algn="ctr"/>
            <a:r>
              <a:rPr lang="en-US" b="1" dirty="0">
                <a:latin typeface="Arial" panose="020B0604020202020204" pitchFamily="34" charset="0"/>
                <a:cs typeface="Arial" panose="020B0604020202020204" pitchFamily="34" charset="0"/>
              </a:rPr>
              <a:t>Breast growth (2 years)</a:t>
            </a:r>
          </a:p>
          <a:p>
            <a:pPr algn="ctr"/>
            <a:r>
              <a:rPr lang="en-US" b="1" dirty="0">
                <a:latin typeface="Arial" panose="020B0604020202020204" pitchFamily="34" charset="0"/>
                <a:cs typeface="Arial" panose="020B0604020202020204" pitchFamily="34" charset="0"/>
              </a:rPr>
              <a:t>Decreased testicular volume</a:t>
            </a:r>
          </a:p>
        </p:txBody>
      </p:sp>
      <p:sp>
        <p:nvSpPr>
          <p:cNvPr id="11" name="TextBox 10"/>
          <p:cNvSpPr txBox="1"/>
          <p:nvPr/>
        </p:nvSpPr>
        <p:spPr>
          <a:xfrm>
            <a:off x="2079899" y="1552023"/>
            <a:ext cx="2480526" cy="1200329"/>
          </a:xfrm>
          <a:prstGeom prst="rect">
            <a:avLst/>
          </a:prstGeom>
          <a:solidFill>
            <a:schemeClr val="accent5">
              <a:lumMod val="20000"/>
              <a:lumOff val="80000"/>
            </a:schemeClr>
          </a:solidFill>
        </p:spPr>
        <p:txBody>
          <a:bodyPr wrap="square" rtlCol="0">
            <a:spAutoFit/>
          </a:bodyPr>
          <a:lstStyle/>
          <a:p>
            <a:pPr algn="ctr"/>
            <a:r>
              <a:rPr lang="en-US" b="1" dirty="0">
                <a:latin typeface="Arial" panose="020B0604020202020204" pitchFamily="34" charset="0"/>
                <a:cs typeface="Arial" panose="020B0604020202020204" pitchFamily="34" charset="0"/>
              </a:rPr>
              <a:t>Decreased libido</a:t>
            </a:r>
          </a:p>
          <a:p>
            <a:pPr algn="ctr"/>
            <a:r>
              <a:rPr lang="en-US" b="1" dirty="0">
                <a:latin typeface="Arial" panose="020B0604020202020204" pitchFamily="34" charset="0"/>
                <a:cs typeface="Arial" panose="020B0604020202020204" pitchFamily="34" charset="0"/>
              </a:rPr>
              <a:t>Decreased spontaneous erections</a:t>
            </a:r>
          </a:p>
        </p:txBody>
      </p:sp>
      <p:sp>
        <p:nvSpPr>
          <p:cNvPr id="13" name="TextBox 12"/>
          <p:cNvSpPr txBox="1"/>
          <p:nvPr/>
        </p:nvSpPr>
        <p:spPr>
          <a:xfrm>
            <a:off x="220841" y="6364156"/>
            <a:ext cx="3392275" cy="338554"/>
          </a:xfrm>
          <a:prstGeom prst="rect">
            <a:avLst/>
          </a:prstGeom>
          <a:noFill/>
        </p:spPr>
        <p:txBody>
          <a:bodyPr wrap="none" rtlCol="0">
            <a:spAutoFit/>
          </a:bodyPr>
          <a:lstStyle/>
          <a:p>
            <a:pPr lvl="0"/>
            <a:r>
              <a:rPr lang="en-US" sz="1600" dirty="0">
                <a:latin typeface="Arial" panose="020B0604020202020204" pitchFamily="34" charset="0"/>
                <a:cs typeface="Arial" panose="020B0604020202020204" pitchFamily="34" charset="0"/>
              </a:rPr>
              <a:t>Adapted from </a:t>
            </a:r>
            <a:r>
              <a:rPr lang="en-US" sz="1600" dirty="0" err="1">
                <a:latin typeface="Arial" panose="020B0604020202020204" pitchFamily="34" charset="0"/>
                <a:cs typeface="Arial" panose="020B0604020202020204" pitchFamily="34" charset="0"/>
              </a:rPr>
              <a:t>Hembree</a:t>
            </a:r>
            <a:r>
              <a:rPr lang="en-US" sz="1600" dirty="0">
                <a:latin typeface="Arial" panose="020B0604020202020204" pitchFamily="34" charset="0"/>
                <a:cs typeface="Arial" panose="020B0604020202020204" pitchFamily="34" charset="0"/>
              </a:rPr>
              <a:t> et al., 2017</a:t>
            </a:r>
          </a:p>
        </p:txBody>
      </p:sp>
      <p:cxnSp>
        <p:nvCxnSpPr>
          <p:cNvPr id="12" name="Straight Connector 11">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44</a:t>
            </a:fld>
            <a:endParaRPr lang="en-US" dirty="0"/>
          </a:p>
        </p:txBody>
      </p:sp>
      <p:sp>
        <p:nvSpPr>
          <p:cNvPr id="4" name="TextBox 3"/>
          <p:cNvSpPr txBox="1"/>
          <p:nvPr/>
        </p:nvSpPr>
        <p:spPr>
          <a:xfrm>
            <a:off x="6094130" y="1435738"/>
            <a:ext cx="8414795" cy="369332"/>
          </a:xfrm>
          <a:prstGeom prst="rect">
            <a:avLst/>
          </a:prstGeom>
          <a:noFill/>
        </p:spPr>
        <p:txBody>
          <a:bodyPr wrap="square" rtlCol="0">
            <a:spAutoFit/>
          </a:bodyPr>
          <a:lstStyle/>
          <a:p>
            <a:r>
              <a:rPr lang="en-US" dirty="0"/>
              <a:t>NOTE: Voice will not change from medical management alone</a:t>
            </a:r>
          </a:p>
        </p:txBody>
      </p:sp>
    </p:spTree>
    <p:extLst>
      <p:ext uri="{BB962C8B-B14F-4D97-AF65-F5344CB8AC3E}">
        <p14:creationId xmlns:p14="http://schemas.microsoft.com/office/powerpoint/2010/main" val="335850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Dosing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934284"/>
              </p:ext>
            </p:extLst>
          </p:nvPr>
        </p:nvGraphicFramePr>
        <p:xfrm>
          <a:off x="437693" y="1465807"/>
          <a:ext cx="11312872" cy="4798068"/>
        </p:xfrm>
        <a:graphic>
          <a:graphicData uri="http://schemas.openxmlformats.org/drawingml/2006/table">
            <a:tbl>
              <a:tblPr firstRow="1" bandRow="1">
                <a:tableStyleId>{5C22544A-7EE6-4342-B048-85BDC9FD1C3A}</a:tableStyleId>
              </a:tblPr>
              <a:tblGrid>
                <a:gridCol w="2828218">
                  <a:extLst>
                    <a:ext uri="{9D8B030D-6E8A-4147-A177-3AD203B41FA5}">
                      <a16:colId xmlns:a16="http://schemas.microsoft.com/office/drawing/2014/main" val="20000"/>
                    </a:ext>
                  </a:extLst>
                </a:gridCol>
                <a:gridCol w="2828218">
                  <a:extLst>
                    <a:ext uri="{9D8B030D-6E8A-4147-A177-3AD203B41FA5}">
                      <a16:colId xmlns:a16="http://schemas.microsoft.com/office/drawing/2014/main" val="20001"/>
                    </a:ext>
                  </a:extLst>
                </a:gridCol>
                <a:gridCol w="2828218">
                  <a:extLst>
                    <a:ext uri="{9D8B030D-6E8A-4147-A177-3AD203B41FA5}">
                      <a16:colId xmlns:a16="http://schemas.microsoft.com/office/drawing/2014/main" val="20002"/>
                    </a:ext>
                  </a:extLst>
                </a:gridCol>
                <a:gridCol w="2828218">
                  <a:extLst>
                    <a:ext uri="{9D8B030D-6E8A-4147-A177-3AD203B41FA5}">
                      <a16:colId xmlns:a16="http://schemas.microsoft.com/office/drawing/2014/main" val="20003"/>
                    </a:ext>
                  </a:extLst>
                </a:gridCol>
              </a:tblGrid>
              <a:tr h="506724">
                <a:tc>
                  <a:txBody>
                    <a:bodyPr/>
                    <a:lstStyle/>
                    <a:p>
                      <a:pPr algn="ctr"/>
                      <a:r>
                        <a:rPr lang="en-US" sz="2000" u="sng" dirty="0">
                          <a:latin typeface="Arial" panose="020B0604020202020204" pitchFamily="34" charset="0"/>
                          <a:cs typeface="Arial" panose="020B0604020202020204" pitchFamily="34" charset="0"/>
                        </a:rPr>
                        <a:t>Hormone</a:t>
                      </a:r>
                    </a:p>
                  </a:txBody>
                  <a:tcPr anchor="ctr"/>
                </a:tc>
                <a:tc>
                  <a:txBody>
                    <a:bodyPr/>
                    <a:lstStyle/>
                    <a:p>
                      <a:pPr algn="ctr"/>
                      <a:r>
                        <a:rPr lang="en-US" sz="2000" u="sng" dirty="0">
                          <a:latin typeface="Arial" panose="020B0604020202020204" pitchFamily="34" charset="0"/>
                          <a:cs typeface="Arial" panose="020B0604020202020204" pitchFamily="34" charset="0"/>
                        </a:rPr>
                        <a:t>Initial Dose</a:t>
                      </a:r>
                    </a:p>
                  </a:txBody>
                  <a:tcPr anchor="ctr"/>
                </a:tc>
                <a:tc>
                  <a:txBody>
                    <a:bodyPr/>
                    <a:lstStyle/>
                    <a:p>
                      <a:pPr algn="ctr"/>
                      <a:r>
                        <a:rPr lang="en-US" sz="2000" u="sng" dirty="0">
                          <a:latin typeface="Arial" panose="020B0604020202020204" pitchFamily="34" charset="0"/>
                          <a:cs typeface="Arial" panose="020B0604020202020204" pitchFamily="34" charset="0"/>
                        </a:rPr>
                        <a:t>Therapeutic Dose</a:t>
                      </a:r>
                    </a:p>
                  </a:txBody>
                  <a:tcPr anchor="ctr"/>
                </a:tc>
                <a:tc>
                  <a:txBody>
                    <a:bodyPr/>
                    <a:lstStyle/>
                    <a:p>
                      <a:pPr algn="ctr"/>
                      <a:r>
                        <a:rPr lang="en-US" sz="2000" u="sng" dirty="0">
                          <a:latin typeface="Arial" panose="020B0604020202020204" pitchFamily="34" charset="0"/>
                          <a:cs typeface="Arial" panose="020B0604020202020204" pitchFamily="34" charset="0"/>
                        </a:rPr>
                        <a:t>Goal Serum Level</a:t>
                      </a:r>
                    </a:p>
                  </a:txBody>
                  <a:tcPr anchor="ctr"/>
                </a:tc>
                <a:extLst>
                  <a:ext uri="{0D108BD9-81ED-4DB2-BD59-A6C34878D82A}">
                    <a16:rowId xmlns:a16="http://schemas.microsoft.com/office/drawing/2014/main" val="10000"/>
                  </a:ext>
                </a:extLst>
              </a:tr>
              <a:tr h="5036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Estradiol oral/sublingual</a:t>
                      </a:r>
                    </a:p>
                  </a:txBody>
                  <a:tcPr anchor="ctr">
                    <a:solidFill>
                      <a:srgbClr val="99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2 mg daily</a:t>
                      </a:r>
                    </a:p>
                  </a:txBody>
                  <a:tcPr anchor="ctr">
                    <a:solidFill>
                      <a:srgbClr val="99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6-10 mg</a:t>
                      </a:r>
                      <a:r>
                        <a:rPr lang="en-US" sz="1800" baseline="0" dirty="0">
                          <a:latin typeface="Arial" panose="020B0604020202020204" pitchFamily="34" charset="0"/>
                          <a:cs typeface="Arial" panose="020B0604020202020204" pitchFamily="34" charset="0"/>
                        </a:rPr>
                        <a:t> daily</a:t>
                      </a:r>
                      <a:endParaRPr lang="en-US" sz="1800" dirty="0">
                        <a:latin typeface="Arial" panose="020B0604020202020204" pitchFamily="34" charset="0"/>
                        <a:cs typeface="Arial" panose="020B0604020202020204" pitchFamily="34" charset="0"/>
                      </a:endParaRPr>
                    </a:p>
                  </a:txBody>
                  <a:tcPr anchor="ctr">
                    <a:solidFill>
                      <a:srgbClr val="99FF99"/>
                    </a:solid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150-200 </a:t>
                      </a:r>
                      <a:r>
                        <a:rPr lang="en-US" sz="1800" dirty="0" err="1">
                          <a:latin typeface="Arial" panose="020B0604020202020204" pitchFamily="34" charset="0"/>
                          <a:cs typeface="Arial" panose="020B0604020202020204" pitchFamily="34" charset="0"/>
                        </a:rPr>
                        <a:t>pg</a:t>
                      </a:r>
                      <a:r>
                        <a:rPr lang="en-US" sz="1800" dirty="0">
                          <a:latin typeface="Arial" panose="020B0604020202020204" pitchFamily="34" charset="0"/>
                          <a:cs typeface="Arial" panose="020B0604020202020204" pitchFamily="34" charset="0"/>
                        </a:rPr>
                        <a:t>/mL</a:t>
                      </a:r>
                    </a:p>
                  </a:txBody>
                  <a:tcPr anchor="ctr">
                    <a:solidFill>
                      <a:srgbClr val="99FF99"/>
                    </a:solidFill>
                  </a:tcPr>
                </a:tc>
                <a:extLst>
                  <a:ext uri="{0D108BD9-81ED-4DB2-BD59-A6C34878D82A}">
                    <a16:rowId xmlns:a16="http://schemas.microsoft.com/office/drawing/2014/main" val="10001"/>
                  </a:ext>
                </a:extLst>
              </a:tr>
              <a:tr h="503657">
                <a:tc>
                  <a:txBody>
                    <a:bodyPr/>
                    <a:lstStyle/>
                    <a:p>
                      <a:pPr algn="ctr"/>
                      <a:r>
                        <a:rPr lang="en-US" sz="1800" dirty="0">
                          <a:latin typeface="Arial" panose="020B0604020202020204" pitchFamily="34" charset="0"/>
                          <a:cs typeface="Arial" panose="020B0604020202020204" pitchFamily="34" charset="0"/>
                        </a:rPr>
                        <a:t>Estradiol</a:t>
                      </a:r>
                      <a:r>
                        <a:rPr lang="en-US" sz="1800" baseline="0" dirty="0">
                          <a:latin typeface="Arial" panose="020B0604020202020204" pitchFamily="34" charset="0"/>
                          <a:cs typeface="Arial" panose="020B0604020202020204" pitchFamily="34" charset="0"/>
                        </a:rPr>
                        <a:t> t</a:t>
                      </a:r>
                      <a:r>
                        <a:rPr lang="en-US" sz="1800" dirty="0">
                          <a:latin typeface="Arial" panose="020B0604020202020204" pitchFamily="34" charset="0"/>
                          <a:cs typeface="Arial" panose="020B0604020202020204" pitchFamily="34" charset="0"/>
                        </a:rPr>
                        <a:t>ransdermal</a:t>
                      </a:r>
                    </a:p>
                  </a:txBody>
                  <a:tcPr anchor="ctr">
                    <a:solidFill>
                      <a:srgbClr val="99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0.025</a:t>
                      </a:r>
                      <a:r>
                        <a:rPr lang="en-US" sz="1800" baseline="0" dirty="0">
                          <a:latin typeface="Arial" panose="020B0604020202020204" pitchFamily="34" charset="0"/>
                          <a:cs typeface="Arial" panose="020B0604020202020204" pitchFamily="34" charset="0"/>
                        </a:rPr>
                        <a:t> – 0.2 mg daily</a:t>
                      </a:r>
                      <a:endParaRPr lang="en-US" sz="1800" dirty="0">
                        <a:latin typeface="Arial" panose="020B0604020202020204" pitchFamily="34" charset="0"/>
                        <a:cs typeface="Arial" panose="020B0604020202020204" pitchFamily="34" charset="0"/>
                      </a:endParaRPr>
                    </a:p>
                  </a:txBody>
                  <a:tcPr anchor="ctr">
                    <a:solidFill>
                      <a:srgbClr val="99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N/A</a:t>
                      </a:r>
                    </a:p>
                  </a:txBody>
                  <a:tcPr anchor="ctr">
                    <a:solidFill>
                      <a:srgbClr val="99FF99"/>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Arial" panose="020B0604020202020204" pitchFamily="34" charset="0"/>
                        <a:cs typeface="Arial" panose="020B0604020202020204" pitchFamily="34" charset="0"/>
                      </a:endParaRPr>
                    </a:p>
                  </a:txBody>
                  <a:tcPr anchor="ctr">
                    <a:solidFill>
                      <a:srgbClr val="99FF99"/>
                    </a:solidFill>
                  </a:tcPr>
                </a:tc>
                <a:extLst>
                  <a:ext uri="{0D108BD9-81ED-4DB2-BD59-A6C34878D82A}">
                    <a16:rowId xmlns:a16="http://schemas.microsoft.com/office/drawing/2014/main" val="10002"/>
                  </a:ext>
                </a:extLst>
              </a:tr>
              <a:tr h="602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Estradiol Valerate </a:t>
                      </a:r>
                    </a:p>
                  </a:txBody>
                  <a:tcPr anchor="ctr">
                    <a:solidFill>
                      <a:srgbClr val="99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10 mg IM/SC weekly or 20 mg IM/SC biweekly</a:t>
                      </a:r>
                    </a:p>
                  </a:txBody>
                  <a:tcPr anchor="ctr">
                    <a:solidFill>
                      <a:srgbClr val="99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N/A</a:t>
                      </a:r>
                    </a:p>
                  </a:txBody>
                  <a:tcPr anchor="ctr">
                    <a:solidFill>
                      <a:srgbClr val="99FF99"/>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Arial" panose="020B0604020202020204" pitchFamily="34" charset="0"/>
                        <a:cs typeface="Arial" panose="020B0604020202020204" pitchFamily="34" charset="0"/>
                      </a:endParaRPr>
                    </a:p>
                  </a:txBody>
                  <a:tcPr anchor="ctr">
                    <a:solidFill>
                      <a:srgbClr val="99FF99"/>
                    </a:solidFill>
                  </a:tcPr>
                </a:tc>
                <a:extLst>
                  <a:ext uri="{0D108BD9-81ED-4DB2-BD59-A6C34878D82A}">
                    <a16:rowId xmlns:a16="http://schemas.microsoft.com/office/drawing/2014/main" val="10003"/>
                  </a:ext>
                </a:extLst>
              </a:tr>
              <a:tr h="602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Estradiol Cypionate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1 mg IM weekly</a:t>
                      </a:r>
                      <a:r>
                        <a:rPr lang="en-US" sz="1800" baseline="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or 2 mg IM biweekly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N/A</a:t>
                      </a: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503657">
                <a:tc>
                  <a:txBody>
                    <a:bodyPr/>
                    <a:lstStyle/>
                    <a:p>
                      <a:pPr algn="ctr"/>
                      <a:r>
                        <a:rPr lang="en-US" sz="1800" dirty="0">
                          <a:latin typeface="Arial" panose="020B0604020202020204" pitchFamily="34" charset="0"/>
                          <a:cs typeface="Arial" panose="020B0604020202020204" pitchFamily="34" charset="0"/>
                        </a:rPr>
                        <a:t>Spironolactone</a:t>
                      </a:r>
                    </a:p>
                  </a:txBody>
                  <a:tcPr anchor="ctr">
                    <a:solidFill>
                      <a:srgbClr val="99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100 mg daily*</a:t>
                      </a:r>
                    </a:p>
                  </a:txBody>
                  <a:tcPr anchor="ctr">
                    <a:solidFill>
                      <a:srgbClr val="99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100-300 mg daily*</a:t>
                      </a:r>
                    </a:p>
                  </a:txBody>
                  <a:tcPr anchor="ctr">
                    <a:solidFill>
                      <a:srgbClr val="99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&lt; 55 ng/</a:t>
                      </a:r>
                      <a:r>
                        <a:rPr lang="en-US" sz="1800" dirty="0" err="1">
                          <a:latin typeface="Arial" panose="020B0604020202020204" pitchFamily="34" charset="0"/>
                          <a:cs typeface="Arial" panose="020B0604020202020204" pitchFamily="34" charset="0"/>
                        </a:rPr>
                        <a:t>dL</a:t>
                      </a:r>
                      <a:endParaRPr lang="en-US" sz="1800" dirty="0">
                        <a:latin typeface="Arial" panose="020B0604020202020204" pitchFamily="34" charset="0"/>
                        <a:cs typeface="Arial" panose="020B0604020202020204" pitchFamily="34" charset="0"/>
                      </a:endParaRPr>
                    </a:p>
                  </a:txBody>
                  <a:tcPr anchor="ctr">
                    <a:solidFill>
                      <a:srgbClr val="99FF99"/>
                    </a:solidFill>
                  </a:tcPr>
                </a:tc>
                <a:extLst>
                  <a:ext uri="{0D108BD9-81ED-4DB2-BD59-A6C34878D82A}">
                    <a16:rowId xmlns:a16="http://schemas.microsoft.com/office/drawing/2014/main" val="10005"/>
                  </a:ext>
                </a:extLst>
              </a:tr>
              <a:tr h="602093">
                <a:tc>
                  <a:txBody>
                    <a:bodyPr/>
                    <a:lstStyle/>
                    <a:p>
                      <a:pPr algn="ctr"/>
                      <a:r>
                        <a:rPr lang="en-US" sz="1800" dirty="0">
                          <a:latin typeface="Arial" panose="020B0604020202020204" pitchFamily="34" charset="0"/>
                          <a:cs typeface="Arial" panose="020B0604020202020204" pitchFamily="34" charset="0"/>
                        </a:rPr>
                        <a:t>Medroxyprogesterone acetate (Provera)</a:t>
                      </a:r>
                    </a:p>
                  </a:txBody>
                  <a:tcPr anchor="ctr"/>
                </a:tc>
                <a:tc>
                  <a:txBody>
                    <a:bodyPr/>
                    <a:lstStyle/>
                    <a:p>
                      <a:pPr algn="ctr"/>
                      <a:r>
                        <a:rPr lang="en-US" sz="1800" dirty="0">
                          <a:latin typeface="Arial" panose="020B0604020202020204" pitchFamily="34" charset="0"/>
                          <a:cs typeface="Arial" panose="020B0604020202020204" pitchFamily="34" charset="0"/>
                        </a:rPr>
                        <a:t>5 mg PO daily</a:t>
                      </a:r>
                    </a:p>
                  </a:txBody>
                  <a:tcPr anchor="ctr"/>
                </a:tc>
                <a:tc>
                  <a:txBody>
                    <a:bodyPr/>
                    <a:lstStyle/>
                    <a:p>
                      <a:pPr algn="ctr"/>
                      <a:r>
                        <a:rPr lang="en-US" sz="1800" dirty="0">
                          <a:latin typeface="Arial" panose="020B0604020202020204" pitchFamily="34" charset="0"/>
                          <a:cs typeface="Arial" panose="020B0604020202020204" pitchFamily="34" charset="0"/>
                        </a:rPr>
                        <a:t>5-10 mg daily</a:t>
                      </a:r>
                    </a:p>
                  </a:txBody>
                  <a:tcPr anchor="ctr"/>
                </a:tc>
                <a:tc rowSpan="2">
                  <a:txBody>
                    <a:bodyPr/>
                    <a:lstStyle/>
                    <a:p>
                      <a:pPr algn="ctr"/>
                      <a:r>
                        <a:rPr lang="en-US" sz="1800" dirty="0">
                          <a:latin typeface="Arial" panose="020B0604020202020204" pitchFamily="34" charset="0"/>
                          <a:cs typeface="Arial" panose="020B0604020202020204" pitchFamily="34" charset="0"/>
                        </a:rPr>
                        <a:t>No goal. Based on clinical benefit.</a:t>
                      </a:r>
                    </a:p>
                  </a:txBody>
                  <a:tcPr anchor="ctr"/>
                </a:tc>
                <a:extLst>
                  <a:ext uri="{0D108BD9-81ED-4DB2-BD59-A6C34878D82A}">
                    <a16:rowId xmlns:a16="http://schemas.microsoft.com/office/drawing/2014/main" val="10006"/>
                  </a:ext>
                </a:extLst>
              </a:tr>
              <a:tr h="860133">
                <a:tc>
                  <a:txBody>
                    <a:bodyPr/>
                    <a:lstStyle/>
                    <a:p>
                      <a:pPr algn="ctr"/>
                      <a:r>
                        <a:rPr lang="en-US" sz="1800" dirty="0">
                          <a:latin typeface="Arial" panose="020B0604020202020204" pitchFamily="34" charset="0"/>
                          <a:cs typeface="Arial" panose="020B0604020202020204" pitchFamily="34" charset="0"/>
                        </a:rPr>
                        <a:t>Micronized progesterone (Prometrium)</a:t>
                      </a:r>
                    </a:p>
                  </a:txBody>
                  <a:tcPr anchor="ctr"/>
                </a:tc>
                <a:tc>
                  <a:txBody>
                    <a:bodyPr/>
                    <a:lstStyle/>
                    <a:p>
                      <a:pPr algn="ctr"/>
                      <a:r>
                        <a:rPr lang="en-US" sz="1800" dirty="0">
                          <a:latin typeface="Arial" panose="020B0604020202020204" pitchFamily="34" charset="0"/>
                          <a:cs typeface="Arial" panose="020B0604020202020204" pitchFamily="34" charset="0"/>
                        </a:rPr>
                        <a:t>100 mg PR daily</a:t>
                      </a:r>
                    </a:p>
                  </a:txBody>
                  <a:tcPr anchor="ctr"/>
                </a:tc>
                <a:tc>
                  <a:txBody>
                    <a:bodyPr/>
                    <a:lstStyle/>
                    <a:p>
                      <a:pPr algn="ctr"/>
                      <a:r>
                        <a:rPr lang="en-US" sz="1800" dirty="0">
                          <a:latin typeface="Arial" panose="020B0604020202020204" pitchFamily="34" charset="0"/>
                          <a:cs typeface="Arial" panose="020B0604020202020204" pitchFamily="34" charset="0"/>
                        </a:rPr>
                        <a:t>100-200 mg PR daily</a:t>
                      </a:r>
                    </a:p>
                  </a:txBody>
                  <a:tcPr anchor="ctr"/>
                </a:tc>
                <a:tc vMerge="1">
                  <a:txBody>
                    <a:bodyPr/>
                    <a:lstStyle/>
                    <a:p>
                      <a:pPr algn="ct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7"/>
                  </a:ext>
                </a:extLst>
              </a:tr>
            </a:tbl>
          </a:graphicData>
        </a:graphic>
      </p:graphicFrame>
      <p:cxnSp>
        <p:nvCxnSpPr>
          <p:cNvPr id="5" name="Straight Connector 4">
            <a:extLst>
              <a:ext uri="{FF2B5EF4-FFF2-40B4-BE49-F238E27FC236}">
                <a16:creationId xmlns:a16="http://schemas.microsoft.com/office/drawing/2014/main" id="{C8E57BE5-D0DA-0249-A2AF-94B0B581C70F}"/>
              </a:ext>
            </a:extLst>
          </p:cNvPr>
          <p:cNvCxnSpPr>
            <a:cxnSpLocks/>
          </p:cNvCxnSpPr>
          <p:nvPr/>
        </p:nvCxnSpPr>
        <p:spPr>
          <a:xfrm>
            <a:off x="437695" y="6758580"/>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3" name="Slide Number Placeholder 2"/>
          <p:cNvSpPr>
            <a:spLocks noGrp="1"/>
          </p:cNvSpPr>
          <p:nvPr>
            <p:ph type="sldNum" sz="quarter" idx="12"/>
          </p:nvPr>
        </p:nvSpPr>
        <p:spPr/>
        <p:txBody>
          <a:bodyPr/>
          <a:lstStyle/>
          <a:p>
            <a:fld id="{FD128B21-BCFB-4C93-A186-A42B627DDFF4}" type="slidenum">
              <a:rPr lang="en-US" smtClean="0"/>
              <a:t>45</a:t>
            </a:fld>
            <a:endParaRPr lang="en-US"/>
          </a:p>
        </p:txBody>
      </p:sp>
      <p:sp>
        <p:nvSpPr>
          <p:cNvPr id="7" name="TextBox 6"/>
          <p:cNvSpPr txBox="1"/>
          <p:nvPr/>
        </p:nvSpPr>
        <p:spPr>
          <a:xfrm>
            <a:off x="5995686" y="6341844"/>
            <a:ext cx="4930815" cy="369333"/>
          </a:xfrm>
          <a:prstGeom prst="rect">
            <a:avLst/>
          </a:prstGeom>
          <a:noFill/>
        </p:spPr>
        <p:txBody>
          <a:bodyPr wrap="square" rtlCol="0">
            <a:spAutoFit/>
          </a:bodyPr>
          <a:lstStyle/>
          <a:p>
            <a:r>
              <a:rPr lang="en-US" dirty="0"/>
              <a:t>* May use BID dosing based on patient preference</a:t>
            </a:r>
          </a:p>
        </p:txBody>
      </p:sp>
    </p:spTree>
    <p:extLst>
      <p:ext uri="{BB962C8B-B14F-4D97-AF65-F5344CB8AC3E}">
        <p14:creationId xmlns:p14="http://schemas.microsoft.com/office/powerpoint/2010/main" val="1225232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269591"/>
            <a:ext cx="10793275" cy="1022687"/>
          </a:xfrm>
        </p:spPr>
        <p:txBody>
          <a:bodyPr/>
          <a:lstStyle/>
          <a:p>
            <a:r>
              <a:rPr lang="en-US" b="1" dirty="0">
                <a:latin typeface="Arial" panose="020B0604020202020204" pitchFamily="34" charset="0"/>
                <a:cs typeface="Arial" panose="020B0604020202020204" pitchFamily="34" charset="0"/>
              </a:rPr>
              <a:t>Monitoring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4379621"/>
              </p:ext>
            </p:extLst>
          </p:nvPr>
        </p:nvGraphicFramePr>
        <p:xfrm>
          <a:off x="437694" y="1552664"/>
          <a:ext cx="11312872" cy="2941543"/>
        </p:xfrm>
        <a:graphic>
          <a:graphicData uri="http://schemas.openxmlformats.org/drawingml/2006/table">
            <a:tbl>
              <a:tblPr firstRow="1" bandRow="1">
                <a:tableStyleId>{5C22544A-7EE6-4342-B048-85BDC9FD1C3A}</a:tableStyleId>
              </a:tblPr>
              <a:tblGrid>
                <a:gridCol w="1691357">
                  <a:extLst>
                    <a:ext uri="{9D8B030D-6E8A-4147-A177-3AD203B41FA5}">
                      <a16:colId xmlns:a16="http://schemas.microsoft.com/office/drawing/2014/main" val="20000"/>
                    </a:ext>
                  </a:extLst>
                </a:gridCol>
                <a:gridCol w="1310185">
                  <a:extLst>
                    <a:ext uri="{9D8B030D-6E8A-4147-A177-3AD203B41FA5}">
                      <a16:colId xmlns:a16="http://schemas.microsoft.com/office/drawing/2014/main" val="20001"/>
                    </a:ext>
                  </a:extLst>
                </a:gridCol>
                <a:gridCol w="1419367">
                  <a:extLst>
                    <a:ext uri="{9D8B030D-6E8A-4147-A177-3AD203B41FA5}">
                      <a16:colId xmlns:a16="http://schemas.microsoft.com/office/drawing/2014/main" val="20002"/>
                    </a:ext>
                  </a:extLst>
                </a:gridCol>
                <a:gridCol w="3347848">
                  <a:extLst>
                    <a:ext uri="{9D8B030D-6E8A-4147-A177-3AD203B41FA5}">
                      <a16:colId xmlns:a16="http://schemas.microsoft.com/office/drawing/2014/main" val="20003"/>
                    </a:ext>
                  </a:extLst>
                </a:gridCol>
                <a:gridCol w="3544115">
                  <a:extLst>
                    <a:ext uri="{9D8B030D-6E8A-4147-A177-3AD203B41FA5}">
                      <a16:colId xmlns:a16="http://schemas.microsoft.com/office/drawing/2014/main" val="20004"/>
                    </a:ext>
                  </a:extLst>
                </a:gridCol>
              </a:tblGrid>
              <a:tr h="712163">
                <a:tc>
                  <a:txBody>
                    <a:bodyPr/>
                    <a:lstStyle/>
                    <a:p>
                      <a:pPr algn="ctr"/>
                      <a:r>
                        <a:rPr lang="en-US" sz="2000" u="sng" dirty="0">
                          <a:latin typeface="Arial" panose="020B0604020202020204" pitchFamily="34" charset="0"/>
                          <a:cs typeface="Arial" panose="020B0604020202020204" pitchFamily="34" charset="0"/>
                        </a:rPr>
                        <a:t>Tests</a:t>
                      </a:r>
                    </a:p>
                  </a:txBody>
                  <a:tcPr anchor="ctr"/>
                </a:tc>
                <a:tc>
                  <a:txBody>
                    <a:bodyPr/>
                    <a:lstStyle/>
                    <a:p>
                      <a:pPr algn="ctr"/>
                      <a:r>
                        <a:rPr lang="en-US" sz="2000" u="sng" dirty="0">
                          <a:latin typeface="Arial" panose="020B0604020202020204" pitchFamily="34" charset="0"/>
                          <a:cs typeface="Arial" panose="020B0604020202020204" pitchFamily="34" charset="0"/>
                        </a:rPr>
                        <a:t>Baseline</a:t>
                      </a:r>
                    </a:p>
                  </a:txBody>
                  <a:tcPr anchor="ctr"/>
                </a:tc>
                <a:tc>
                  <a:txBody>
                    <a:bodyPr/>
                    <a:lstStyle/>
                    <a:p>
                      <a:pPr algn="ctr"/>
                      <a:r>
                        <a:rPr lang="en-US" sz="2000" u="sng" dirty="0">
                          <a:latin typeface="Arial" panose="020B0604020202020204" pitchFamily="34" charset="0"/>
                          <a:cs typeface="Arial" panose="020B0604020202020204" pitchFamily="34" charset="0"/>
                        </a:rPr>
                        <a:t>Q3 Months</a:t>
                      </a:r>
                    </a:p>
                  </a:txBody>
                  <a:tcPr anchor="ctr"/>
                </a:tc>
                <a:tc>
                  <a:txBody>
                    <a:bodyPr/>
                    <a:lstStyle/>
                    <a:p>
                      <a:pPr algn="ctr"/>
                      <a:r>
                        <a:rPr lang="en-US" sz="2000" u="sng" dirty="0">
                          <a:latin typeface="Arial" panose="020B0604020202020204" pitchFamily="34" charset="0"/>
                          <a:cs typeface="Arial" panose="020B0604020202020204" pitchFamily="34" charset="0"/>
                        </a:rPr>
                        <a:t>Goal</a:t>
                      </a:r>
                    </a:p>
                  </a:txBody>
                  <a:tcPr anchor="ctr"/>
                </a:tc>
                <a:tc>
                  <a:txBody>
                    <a:bodyPr/>
                    <a:lstStyle/>
                    <a:p>
                      <a:pPr algn="ctr"/>
                      <a:r>
                        <a:rPr lang="en-US" sz="2000" u="sng" dirty="0">
                          <a:latin typeface="Arial" panose="020B0604020202020204" pitchFamily="34" charset="0"/>
                          <a:cs typeface="Arial" panose="020B0604020202020204" pitchFamily="34" charset="0"/>
                        </a:rPr>
                        <a:t>Monitoring</a:t>
                      </a:r>
                      <a:r>
                        <a:rPr lang="en-US" sz="2000" u="sng" baseline="0" dirty="0">
                          <a:latin typeface="Arial" panose="020B0604020202020204" pitchFamily="34" charset="0"/>
                          <a:cs typeface="Arial" panose="020B0604020202020204" pitchFamily="34" charset="0"/>
                        </a:rPr>
                        <a:t> Once at Goal</a:t>
                      </a:r>
                      <a:endParaRPr lang="en-US" sz="2000" u="sng"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928908">
                <a:tc>
                  <a:txBody>
                    <a:bodyPr/>
                    <a:lstStyle/>
                    <a:p>
                      <a:pPr algn="ctr"/>
                      <a:r>
                        <a:rPr lang="en-US" dirty="0">
                          <a:latin typeface="Arial" panose="020B0604020202020204" pitchFamily="34" charset="0"/>
                          <a:cs typeface="Arial" panose="020B0604020202020204" pitchFamily="34" charset="0"/>
                        </a:rPr>
                        <a:t>BUN/Cr/K+ </a:t>
                      </a:r>
                    </a:p>
                    <a:p>
                      <a:pPr algn="ctr"/>
                      <a:r>
                        <a:rPr lang="en-US" dirty="0">
                          <a:latin typeface="Arial" panose="020B0604020202020204" pitchFamily="34" charset="0"/>
                          <a:cs typeface="Arial" panose="020B0604020202020204" pitchFamily="34" charset="0"/>
                        </a:rPr>
                        <a:t>(if using</a:t>
                      </a:r>
                      <a:r>
                        <a:rPr lang="en-US" baseline="0" dirty="0">
                          <a:latin typeface="Arial" panose="020B0604020202020204" pitchFamily="34" charset="0"/>
                          <a:cs typeface="Arial" panose="020B0604020202020204" pitchFamily="34" charset="0"/>
                        </a:rPr>
                        <a:t> spiro)</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X</a:t>
                      </a:r>
                    </a:p>
                  </a:txBody>
                  <a:tcPr anchor="ctr"/>
                </a:tc>
                <a:tc>
                  <a:txBody>
                    <a:bodyPr/>
                    <a:lstStyle/>
                    <a:p>
                      <a:pPr algn="ctr"/>
                      <a:r>
                        <a:rPr lang="en-US" dirty="0">
                          <a:latin typeface="Arial" panose="020B0604020202020204" pitchFamily="34" charset="0"/>
                          <a:cs typeface="Arial" panose="020B0604020202020204" pitchFamily="34" charset="0"/>
                        </a:rPr>
                        <a:t>X</a:t>
                      </a:r>
                    </a:p>
                  </a:txBody>
                  <a:tcPr anchor="ctr"/>
                </a:tc>
                <a:tc>
                  <a:txBody>
                    <a:bodyPr/>
                    <a:lstStyle/>
                    <a:p>
                      <a:pPr algn="ctr"/>
                      <a:r>
                        <a:rPr lang="en-US" dirty="0">
                          <a:latin typeface="Arial" panose="020B0604020202020204" pitchFamily="34" charset="0"/>
                          <a:cs typeface="Arial" panose="020B0604020202020204" pitchFamily="34" charset="0"/>
                        </a:rPr>
                        <a:t>Normal</a:t>
                      </a:r>
                      <a:r>
                        <a:rPr lang="en-US" baseline="0" dirty="0">
                          <a:latin typeface="Arial" panose="020B0604020202020204" pitchFamily="34" charset="0"/>
                          <a:cs typeface="Arial" panose="020B0604020202020204" pitchFamily="34" charset="0"/>
                        </a:rPr>
                        <a:t> range</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1-2x/year</a:t>
                      </a:r>
                    </a:p>
                  </a:txBody>
                  <a:tcPr anchor="ctr"/>
                </a:tc>
                <a:extLst>
                  <a:ext uri="{0D108BD9-81ED-4DB2-BD59-A6C34878D82A}">
                    <a16:rowId xmlns:a16="http://schemas.microsoft.com/office/drawing/2014/main" val="10001"/>
                  </a:ext>
                </a:extLst>
              </a:tr>
              <a:tr h="650236">
                <a:tc>
                  <a:txBody>
                    <a:bodyPr/>
                    <a:lstStyle/>
                    <a:p>
                      <a:pPr algn="ctr"/>
                      <a:r>
                        <a:rPr lang="en-US" dirty="0">
                          <a:latin typeface="Arial" panose="020B0604020202020204" pitchFamily="34" charset="0"/>
                          <a:cs typeface="Arial" panose="020B0604020202020204" pitchFamily="34" charset="0"/>
                        </a:rPr>
                        <a:t>Estradiol</a:t>
                      </a:r>
                    </a:p>
                  </a:txBody>
                  <a:tcPr anchor="ctr"/>
                </a:tc>
                <a:tc>
                  <a:txBody>
                    <a:bodyPr/>
                    <a:lstStyle/>
                    <a:p>
                      <a:pPr algn="ct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X</a:t>
                      </a:r>
                    </a:p>
                  </a:txBody>
                  <a:tcPr anchor="ctr"/>
                </a:tc>
                <a:tc>
                  <a:txBody>
                    <a:bodyPr/>
                    <a:lstStyle/>
                    <a:p>
                      <a:pPr algn="ctr"/>
                      <a:r>
                        <a:rPr lang="en-US" dirty="0">
                          <a:latin typeface="Arial" panose="020B0604020202020204" pitchFamily="34" charset="0"/>
                          <a:cs typeface="Arial" panose="020B0604020202020204" pitchFamily="34" charset="0"/>
                        </a:rPr>
                        <a:t>150-200 </a:t>
                      </a:r>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/dL</a:t>
                      </a:r>
                    </a:p>
                  </a:txBody>
                  <a:tcPr anchor="ctr"/>
                </a:tc>
                <a:tc>
                  <a:txBody>
                    <a:bodyPr/>
                    <a:lstStyle/>
                    <a:p>
                      <a:pPr algn="ctr"/>
                      <a:r>
                        <a:rPr lang="en-US" dirty="0">
                          <a:latin typeface="Arial" panose="020B0604020202020204" pitchFamily="34" charset="0"/>
                          <a:cs typeface="Arial" panose="020B0604020202020204" pitchFamily="34" charset="0"/>
                        </a:rPr>
                        <a:t>1-2x/year</a:t>
                      </a:r>
                    </a:p>
                  </a:txBody>
                  <a:tcPr anchor="ctr"/>
                </a:tc>
                <a:extLst>
                  <a:ext uri="{0D108BD9-81ED-4DB2-BD59-A6C34878D82A}">
                    <a16:rowId xmlns:a16="http://schemas.microsoft.com/office/drawing/2014/main" val="10002"/>
                  </a:ext>
                </a:extLst>
              </a:tr>
              <a:tr h="650236">
                <a:tc>
                  <a:txBody>
                    <a:bodyPr/>
                    <a:lstStyle/>
                    <a:p>
                      <a:pPr algn="ctr"/>
                      <a:r>
                        <a:rPr lang="en-US" dirty="0">
                          <a:latin typeface="Arial" panose="020B0604020202020204" pitchFamily="34" charset="0"/>
                          <a:cs typeface="Arial" panose="020B0604020202020204" pitchFamily="34" charset="0"/>
                        </a:rPr>
                        <a:t>Total</a:t>
                      </a:r>
                    </a:p>
                    <a:p>
                      <a:pPr algn="ctr"/>
                      <a:r>
                        <a:rPr lang="en-US" dirty="0">
                          <a:latin typeface="Arial" panose="020B0604020202020204" pitchFamily="34" charset="0"/>
                          <a:cs typeface="Arial" panose="020B0604020202020204" pitchFamily="34" charset="0"/>
                        </a:rPr>
                        <a:t>Testosterone</a:t>
                      </a:r>
                    </a:p>
                  </a:txBody>
                  <a:tcPr anchor="ctr"/>
                </a:tc>
                <a:tc>
                  <a:txBody>
                    <a:bodyPr/>
                    <a:lstStyle/>
                    <a:p>
                      <a:pPr algn="ct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X</a:t>
                      </a:r>
                    </a:p>
                  </a:txBody>
                  <a:tcPr anchor="ctr"/>
                </a:tc>
                <a:tc>
                  <a:txBody>
                    <a:bodyPr/>
                    <a:lstStyle/>
                    <a:p>
                      <a:pPr algn="ctr"/>
                      <a:r>
                        <a:rPr lang="en-US" dirty="0">
                          <a:latin typeface="Arial" panose="020B0604020202020204" pitchFamily="34" charset="0"/>
                          <a:cs typeface="Arial" panose="020B0604020202020204" pitchFamily="34" charset="0"/>
                        </a:rPr>
                        <a:t>&lt;</a:t>
                      </a:r>
                      <a:r>
                        <a:rPr lang="en-US" baseline="0" dirty="0">
                          <a:latin typeface="Arial" panose="020B0604020202020204" pitchFamily="34" charset="0"/>
                          <a:cs typeface="Arial" panose="020B0604020202020204" pitchFamily="34" charset="0"/>
                        </a:rPr>
                        <a:t> 50 ng/</a:t>
                      </a:r>
                      <a:r>
                        <a:rPr lang="en-US" baseline="0" dirty="0" err="1">
                          <a:latin typeface="Arial" panose="020B0604020202020204" pitchFamily="34" charset="0"/>
                          <a:cs typeface="Arial" panose="020B0604020202020204" pitchFamily="34" charset="0"/>
                        </a:rPr>
                        <a:t>dL</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Not necessary unless clinically </a:t>
                      </a:r>
                      <a:r>
                        <a:rPr lang="en-US" dirty="0" err="1">
                          <a:latin typeface="Arial" panose="020B0604020202020204" pitchFamily="34" charset="0"/>
                          <a:cs typeface="Arial" panose="020B0604020202020204" pitchFamily="34" charset="0"/>
                        </a:rPr>
                        <a:t>indicatated</a:t>
                      </a: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bl>
          </a:graphicData>
        </a:graphic>
      </p:graphicFrame>
      <p:sp>
        <p:nvSpPr>
          <p:cNvPr id="6" name="TextBox 5"/>
          <p:cNvSpPr txBox="1"/>
          <p:nvPr/>
        </p:nvSpPr>
        <p:spPr>
          <a:xfrm>
            <a:off x="437695" y="4644336"/>
            <a:ext cx="10916105"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Check lipids and A1C based on USPSTF guidelines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Can consider SHBG, albumin, and prolactin based on clinical indications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Lower levels are appropriate based on patient preference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Estradiol levels should be checked mid-cycle for patients injecting estradiol OR need to adjust goal level up or down based on when it estradiol was checked.</a:t>
            </a:r>
          </a:p>
        </p:txBody>
      </p:sp>
      <p:cxnSp>
        <p:nvCxnSpPr>
          <p:cNvPr id="5" name="Straight Connector 4">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3" name="Slide Number Placeholder 2"/>
          <p:cNvSpPr>
            <a:spLocks noGrp="1"/>
          </p:cNvSpPr>
          <p:nvPr>
            <p:ph type="sldNum" sz="quarter" idx="12"/>
          </p:nvPr>
        </p:nvSpPr>
        <p:spPr/>
        <p:txBody>
          <a:bodyPr/>
          <a:lstStyle/>
          <a:p>
            <a:fld id="{FD128B21-BCFB-4C93-A186-A42B627DDFF4}" type="slidenum">
              <a:rPr lang="en-US" smtClean="0"/>
              <a:t>46</a:t>
            </a:fld>
            <a:endParaRPr lang="en-US"/>
          </a:p>
        </p:txBody>
      </p:sp>
    </p:spTree>
    <p:extLst>
      <p:ext uri="{BB962C8B-B14F-4D97-AF65-F5344CB8AC3E}">
        <p14:creationId xmlns:p14="http://schemas.microsoft.com/office/powerpoint/2010/main" val="27546123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330" y="6497373"/>
            <a:ext cx="6019800" cy="338554"/>
          </a:xfrm>
          <a:prstGeom prst="rect">
            <a:avLst/>
          </a:prstGeom>
          <a:noFill/>
        </p:spPr>
        <p:txBody>
          <a:bodyPr wrap="square" rtlCol="0">
            <a:spAutoFit/>
          </a:bodyPr>
          <a:lstStyle/>
          <a:p>
            <a:r>
              <a:rPr lang="en-US" sz="1600" dirty="0"/>
              <a:t>WPATH Standards of Care 8</a:t>
            </a:r>
            <a:endParaRPr lang="en-US" sz="1600" baseline="30000" dirty="0"/>
          </a:p>
        </p:txBody>
      </p:sp>
      <p:sp>
        <p:nvSpPr>
          <p:cNvPr id="8" name="Title 7"/>
          <p:cNvSpPr>
            <a:spLocks noGrp="1"/>
          </p:cNvSpPr>
          <p:nvPr>
            <p:ph type="title"/>
          </p:nvPr>
        </p:nvSpPr>
        <p:spPr>
          <a:xfrm>
            <a:off x="437695" y="115747"/>
            <a:ext cx="10916105" cy="1176531"/>
          </a:xfrm>
        </p:spPr>
        <p:txBody>
          <a:bodyPr>
            <a:normAutofit fontScale="90000"/>
          </a:bodyPr>
          <a:lstStyle/>
          <a:p>
            <a:r>
              <a:rPr lang="en-US" b="1" dirty="0">
                <a:latin typeface="Arial" panose="020B0604020202020204" pitchFamily="34" charset="0"/>
                <a:cs typeface="Arial" panose="020B0604020202020204" pitchFamily="34" charset="0"/>
              </a:rPr>
              <a:t>Risks Associated with Feminizing Treatments</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444234626"/>
              </p:ext>
            </p:extLst>
          </p:nvPr>
        </p:nvGraphicFramePr>
        <p:xfrm>
          <a:off x="838200" y="1593609"/>
          <a:ext cx="10515600" cy="3920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a:extLst>
              <a:ext uri="{FF2B5EF4-FFF2-40B4-BE49-F238E27FC236}">
                <a16:creationId xmlns:a16="http://schemas.microsoft.com/office/drawing/2014/main" id="{B1171882-E30F-2E4B-B15E-61D0334E3F3A}"/>
              </a:ext>
            </a:extLst>
          </p:cNvPr>
          <p:cNvCxnSpPr>
            <a:cxnSpLocks/>
          </p:cNvCxnSpPr>
          <p:nvPr/>
        </p:nvCxnSpPr>
        <p:spPr>
          <a:xfrm>
            <a:off x="437695" y="1322915"/>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2" name="Slide Number Placeholder 1"/>
          <p:cNvSpPr>
            <a:spLocks noGrp="1"/>
          </p:cNvSpPr>
          <p:nvPr>
            <p:ph type="sldNum" sz="quarter" idx="12"/>
          </p:nvPr>
        </p:nvSpPr>
        <p:spPr/>
        <p:txBody>
          <a:bodyPr/>
          <a:lstStyle/>
          <a:p>
            <a:fld id="{FD128B21-BCFB-4C93-A186-A42B627DDFF4}" type="slidenum">
              <a:rPr lang="en-US" smtClean="0"/>
              <a:t>47</a:t>
            </a:fld>
            <a:endParaRPr lang="en-US" dirty="0"/>
          </a:p>
        </p:txBody>
      </p:sp>
    </p:spTree>
    <p:extLst>
      <p:ext uri="{BB962C8B-B14F-4D97-AF65-F5344CB8AC3E}">
        <p14:creationId xmlns:p14="http://schemas.microsoft.com/office/powerpoint/2010/main" val="1846986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330" y="6467976"/>
            <a:ext cx="6019800" cy="338554"/>
          </a:xfrm>
          <a:prstGeom prst="rect">
            <a:avLst/>
          </a:prstGeom>
          <a:noFill/>
        </p:spPr>
        <p:txBody>
          <a:bodyPr wrap="square" rtlCol="0">
            <a:spAutoFit/>
          </a:bodyPr>
          <a:lstStyle/>
          <a:p>
            <a:r>
              <a:rPr lang="en-US" sz="1600" dirty="0"/>
              <a:t>WPATH Standards of Care 8</a:t>
            </a:r>
            <a:endParaRPr lang="en-US" sz="1600" baseline="30000" dirty="0"/>
          </a:p>
        </p:txBody>
      </p:sp>
      <p:sp>
        <p:nvSpPr>
          <p:cNvPr id="8" name="Title 7"/>
          <p:cNvSpPr>
            <a:spLocks noGrp="1"/>
          </p:cNvSpPr>
          <p:nvPr>
            <p:ph type="title"/>
          </p:nvPr>
        </p:nvSpPr>
        <p:spPr>
          <a:xfrm>
            <a:off x="437695" y="147720"/>
            <a:ext cx="10916105" cy="1211255"/>
          </a:xfrm>
        </p:spPr>
        <p:txBody>
          <a:bodyPr>
            <a:normAutofit fontScale="90000"/>
          </a:bodyPr>
          <a:lstStyle/>
          <a:p>
            <a:r>
              <a:rPr lang="en-US" b="1" dirty="0">
                <a:latin typeface="Arial" panose="020B0604020202020204" pitchFamily="34" charset="0"/>
                <a:cs typeface="Arial" panose="020B0604020202020204" pitchFamily="34" charset="0"/>
              </a:rPr>
              <a:t>Risks Associated with Feminizing Treatments</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37415742"/>
              </p:ext>
            </p:extLst>
          </p:nvPr>
        </p:nvGraphicFramePr>
        <p:xfrm>
          <a:off x="838200" y="1593609"/>
          <a:ext cx="10515600" cy="3920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a:extLst>
              <a:ext uri="{FF2B5EF4-FFF2-40B4-BE49-F238E27FC236}">
                <a16:creationId xmlns:a16="http://schemas.microsoft.com/office/drawing/2014/main" id="{B1171882-E30F-2E4B-B15E-61D0334E3F3A}"/>
              </a:ext>
            </a:extLst>
          </p:cNvPr>
          <p:cNvCxnSpPr>
            <a:cxnSpLocks/>
          </p:cNvCxnSpPr>
          <p:nvPr/>
        </p:nvCxnSpPr>
        <p:spPr>
          <a:xfrm>
            <a:off x="437695" y="1358975"/>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2" name="Slide Number Placeholder 1"/>
          <p:cNvSpPr>
            <a:spLocks noGrp="1"/>
          </p:cNvSpPr>
          <p:nvPr>
            <p:ph type="sldNum" sz="quarter" idx="12"/>
          </p:nvPr>
        </p:nvSpPr>
        <p:spPr/>
        <p:txBody>
          <a:bodyPr/>
          <a:lstStyle/>
          <a:p>
            <a:fld id="{FD128B21-BCFB-4C93-A186-A42B627DDFF4}" type="slidenum">
              <a:rPr lang="en-US" smtClean="0"/>
              <a:t>48</a:t>
            </a:fld>
            <a:endParaRPr lang="en-US"/>
          </a:p>
        </p:txBody>
      </p:sp>
    </p:spTree>
    <p:extLst>
      <p:ext uri="{BB962C8B-B14F-4D97-AF65-F5344CB8AC3E}">
        <p14:creationId xmlns:p14="http://schemas.microsoft.com/office/powerpoint/2010/main" val="31296655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normAutofit fontScale="90000"/>
          </a:bodyPr>
          <a:lstStyle/>
          <a:p>
            <a:r>
              <a:rPr lang="en-US" b="1" dirty="0">
                <a:latin typeface="Arial" panose="020B0604020202020204" pitchFamily="34" charset="0"/>
                <a:cs typeface="Arial" panose="020B0604020202020204" pitchFamily="34" charset="0"/>
              </a:rPr>
              <a:t>Feminizing Hormones - Contraindications</a:t>
            </a:r>
          </a:p>
        </p:txBody>
      </p:sp>
      <p:sp>
        <p:nvSpPr>
          <p:cNvPr id="3" name="Content Placeholder 2"/>
          <p:cNvSpPr>
            <a:spLocks noGrp="1"/>
          </p:cNvSpPr>
          <p:nvPr>
            <p:ph idx="1"/>
          </p:nvPr>
        </p:nvSpPr>
        <p:spPr>
          <a:xfrm>
            <a:off x="437695" y="1610436"/>
            <a:ext cx="11312871" cy="4566527"/>
          </a:xfrm>
        </p:spPr>
        <p:txBody>
          <a:bodyPr>
            <a:normAutofit/>
          </a:body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 VTE – increased risk with oral estrogen. Can use transdermal</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Unstable cardiac disease</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End-stage liver disease</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Active hormone-sensitive cancers</a:t>
            </a: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49</a:t>
            </a:fld>
            <a:endParaRPr lang="en-US"/>
          </a:p>
        </p:txBody>
      </p:sp>
    </p:spTree>
    <p:extLst>
      <p:ext uri="{BB962C8B-B14F-4D97-AF65-F5344CB8AC3E}">
        <p14:creationId xmlns:p14="http://schemas.microsoft.com/office/powerpoint/2010/main" val="2972679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695" y="1009934"/>
            <a:ext cx="3542603" cy="4995081"/>
          </a:xfrm>
        </p:spPr>
        <p:txBody>
          <a:bodyPr vert="horz" lIns="91440" tIns="45720" rIns="91440" bIns="45720" rtlCol="0" anchor="t">
            <a:normAutofit lnSpcReduction="10000"/>
          </a:bodyPr>
          <a:lstStyle/>
          <a:p>
            <a:r>
              <a:rPr lang="en-US" sz="2400" b="1" dirty="0">
                <a:latin typeface="Arial" panose="020B0604020202020204" pitchFamily="34" charset="0"/>
                <a:cs typeface="Arial" panose="020B0604020202020204" pitchFamily="34" charset="0"/>
              </a:rPr>
              <a:t>Gender identity</a:t>
            </a:r>
            <a:r>
              <a:rPr lang="en-US" sz="2400" dirty="0">
                <a:latin typeface="Arial" panose="020B0604020202020204" pitchFamily="34" charset="0"/>
                <a:cs typeface="Arial" panose="020B0604020202020204" pitchFamily="34" charset="0"/>
              </a:rPr>
              <a:t> is a person’s innate, deeply-felt identification as a male person, female person, both male and female or neither</a:t>
            </a:r>
          </a:p>
          <a:p>
            <a:pPr marL="457200" lvl="1" indent="0">
              <a:buNone/>
            </a:pPr>
            <a:endParaRPr lang="en-US" i="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Gender expression</a:t>
            </a:r>
            <a:r>
              <a:rPr lang="en-US" sz="2400" dirty="0">
                <a:latin typeface="Arial" panose="020B0604020202020204" pitchFamily="34" charset="0"/>
                <a:cs typeface="Arial" panose="020B0604020202020204" pitchFamily="34" charset="0"/>
              </a:rPr>
              <a:t> is the way in which a person communicates gender by external means such as clothing, hairstyles, mannerisms or voice</a:t>
            </a:r>
          </a:p>
          <a:p>
            <a:endParaRPr lang="en-US" sz="2400" dirty="0"/>
          </a:p>
        </p:txBody>
      </p:sp>
      <p:pic>
        <p:nvPicPr>
          <p:cNvPr id="4" name="Picture 4">
            <a:extLst>
              <a:ext uri="{FF2B5EF4-FFF2-40B4-BE49-F238E27FC236}">
                <a16:creationId xmlns:a16="http://schemas.microsoft.com/office/drawing/2014/main" id="{535103E2-223F-42DC-9F8B-AC1F4502787B}"/>
              </a:ext>
            </a:extLst>
          </p:cNvPr>
          <p:cNvPicPr>
            <a:picLocks noChangeAspect="1"/>
          </p:cNvPicPr>
          <p:nvPr/>
        </p:nvPicPr>
        <p:blipFill>
          <a:blip r:embed="rId2"/>
          <a:stretch>
            <a:fillRect/>
          </a:stretch>
        </p:blipFill>
        <p:spPr>
          <a:xfrm>
            <a:off x="4329402" y="504725"/>
            <a:ext cx="7510749" cy="5655388"/>
          </a:xfrm>
          <a:prstGeom prst="rect">
            <a:avLst/>
          </a:prstGeom>
        </p:spPr>
      </p:pic>
      <p:cxnSp>
        <p:nvCxnSpPr>
          <p:cNvPr id="5" name="Straight Connector 4">
            <a:extLst>
              <a:ext uri="{FF2B5EF4-FFF2-40B4-BE49-F238E27FC236}">
                <a16:creationId xmlns:a16="http://schemas.microsoft.com/office/drawing/2014/main" id="{E88E178E-151D-A641-8229-0FAA03E93DE7}"/>
              </a:ext>
            </a:extLst>
          </p:cNvPr>
          <p:cNvCxnSpPr>
            <a:cxnSpLocks/>
          </p:cNvCxnSpPr>
          <p:nvPr/>
        </p:nvCxnSpPr>
        <p:spPr>
          <a:xfrm>
            <a:off x="437695" y="6160113"/>
            <a:ext cx="3635175" cy="0"/>
          </a:xfrm>
          <a:prstGeom prst="line">
            <a:avLst/>
          </a:prstGeom>
          <a:ln w="34925">
            <a:solidFill>
              <a:schemeClr val="accent1">
                <a:lumMod val="50000"/>
                <a:alpha val="50000"/>
              </a:schemeClr>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782148F2-54FD-4746-A5A7-1FBF3C16F167}"/>
              </a:ext>
            </a:extLst>
          </p:cNvPr>
          <p:cNvCxnSpPr>
            <a:cxnSpLocks/>
          </p:cNvCxnSpPr>
          <p:nvPr/>
        </p:nvCxnSpPr>
        <p:spPr>
          <a:xfrm flipV="1">
            <a:off x="437695" y="754335"/>
            <a:ext cx="3635175" cy="1"/>
          </a:xfrm>
          <a:prstGeom prst="line">
            <a:avLst/>
          </a:prstGeom>
          <a:ln w="34925">
            <a:solidFill>
              <a:schemeClr val="accent1">
                <a:lumMod val="50000"/>
                <a:alpha val="50000"/>
              </a:schemeClr>
            </a:solidFill>
          </a:ln>
        </p:spPr>
        <p:style>
          <a:lnRef idx="3">
            <a:schemeClr val="accent2"/>
          </a:lnRef>
          <a:fillRef idx="0">
            <a:schemeClr val="accent2"/>
          </a:fillRef>
          <a:effectRef idx="2">
            <a:schemeClr val="accent2"/>
          </a:effectRef>
          <a:fontRef idx="minor">
            <a:schemeClr val="tx1"/>
          </a:fontRef>
        </p:style>
      </p:cxnSp>
      <p:sp>
        <p:nvSpPr>
          <p:cNvPr id="8" name="Slide Number Placeholder 7"/>
          <p:cNvSpPr>
            <a:spLocks noGrp="1"/>
          </p:cNvSpPr>
          <p:nvPr>
            <p:ph type="sldNum" sz="quarter" idx="12"/>
          </p:nvPr>
        </p:nvSpPr>
        <p:spPr/>
        <p:txBody>
          <a:bodyPr/>
          <a:lstStyle/>
          <a:p>
            <a:fld id="{FD128B21-BCFB-4C93-A186-A42B627DDFF4}" type="slidenum">
              <a:rPr lang="en-US" smtClean="0"/>
              <a:t>5</a:t>
            </a:fld>
            <a:endParaRPr lang="en-US"/>
          </a:p>
        </p:txBody>
      </p:sp>
    </p:spTree>
    <p:extLst>
      <p:ext uri="{BB962C8B-B14F-4D97-AF65-F5344CB8AC3E}">
        <p14:creationId xmlns:p14="http://schemas.microsoft.com/office/powerpoint/2010/main" val="3127996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Masculinizing Medical Management</a:t>
            </a:r>
          </a:p>
        </p:txBody>
      </p:sp>
      <p:sp>
        <p:nvSpPr>
          <p:cNvPr id="3" name="Content Placeholder 2"/>
          <p:cNvSpPr>
            <a:spLocks noGrp="1"/>
          </p:cNvSpPr>
          <p:nvPr>
            <p:ph idx="1"/>
          </p:nvPr>
        </p:nvSpPr>
        <p:spPr>
          <a:xfrm>
            <a:off x="437694" y="1607261"/>
            <a:ext cx="11312871" cy="4351338"/>
          </a:xfrm>
        </p:spPr>
        <p:txBody>
          <a:bodyPr>
            <a:normAutofit/>
          </a:bodyPr>
          <a:lstStyle/>
          <a:p>
            <a:pPr marL="0" indent="0">
              <a:buNone/>
            </a:pPr>
            <a:r>
              <a:rPr lang="en-US" sz="2000" dirty="0">
                <a:latin typeface="Arial" panose="020B0604020202020204" pitchFamily="34" charset="0"/>
                <a:cs typeface="Arial" panose="020B0604020202020204" pitchFamily="34" charset="0"/>
              </a:rPr>
              <a:t>Testosterone</a:t>
            </a:r>
          </a:p>
          <a:p>
            <a:pPr lvl="1"/>
            <a:r>
              <a:rPr lang="en-US" sz="2000" b="1" dirty="0">
                <a:latin typeface="Arial" panose="020B0604020202020204" pitchFamily="34" charset="0"/>
                <a:cs typeface="Arial" panose="020B0604020202020204" pitchFamily="34" charset="0"/>
              </a:rPr>
              <a:t>Testosterone cypionate intramuscularly (IM) or subcutaneous (SQ)</a:t>
            </a:r>
          </a:p>
          <a:p>
            <a:pPr lvl="2"/>
            <a:r>
              <a:rPr lang="en-US" dirty="0">
                <a:latin typeface="Arial" panose="020B0604020202020204" pitchFamily="34" charset="0"/>
                <a:cs typeface="Arial" panose="020B0604020202020204" pitchFamily="34" charset="0"/>
              </a:rPr>
              <a:t>Testosterone enanthate is bioidentical (same dosing) but much less available and virtually no insurance coverage</a:t>
            </a:r>
          </a:p>
          <a:p>
            <a:pPr lvl="1"/>
            <a:r>
              <a:rPr lang="en-US" sz="2000" dirty="0">
                <a:latin typeface="Arial" panose="020B0604020202020204" pitchFamily="34" charset="0"/>
                <a:cs typeface="Arial" panose="020B0604020202020204" pitchFamily="34" charset="0"/>
              </a:rPr>
              <a:t>Transdermal: gels and patches</a:t>
            </a:r>
          </a:p>
          <a:p>
            <a:pPr lvl="1"/>
            <a:r>
              <a:rPr lang="en-US" sz="2000" dirty="0">
                <a:latin typeface="Arial" panose="020B0604020202020204" pitchFamily="34" charset="0"/>
                <a:cs typeface="Arial" panose="020B0604020202020204" pitchFamily="34" charset="0"/>
              </a:rPr>
              <a:t>Maximum dosing does not equal maximum effect</a:t>
            </a: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50</a:t>
            </a:fld>
            <a:endParaRPr lang="en-US"/>
          </a:p>
        </p:txBody>
      </p:sp>
    </p:spTree>
    <p:extLst>
      <p:ext uri="{BB962C8B-B14F-4D97-AF65-F5344CB8AC3E}">
        <p14:creationId xmlns:p14="http://schemas.microsoft.com/office/powerpoint/2010/main" val="3331854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1312871" cy="927153"/>
          </a:xfrm>
        </p:spPr>
        <p:txBody>
          <a:bodyPr>
            <a:normAutofit/>
          </a:bodyPr>
          <a:lstStyle/>
          <a:p>
            <a:r>
              <a:rPr lang="en-US" b="1" dirty="0">
                <a:latin typeface="Arial" panose="020B0604020202020204" pitchFamily="34" charset="0"/>
                <a:cs typeface="Arial" panose="020B0604020202020204" pitchFamily="34" charset="0"/>
              </a:rPr>
              <a:t>Masculinizing Onset Timeline</a:t>
            </a:r>
          </a:p>
        </p:txBody>
      </p:sp>
      <p:sp>
        <p:nvSpPr>
          <p:cNvPr id="3" name="Content Placeholder 2"/>
          <p:cNvSpPr>
            <a:spLocks noGrp="1"/>
          </p:cNvSpPr>
          <p:nvPr>
            <p:ph idx="1"/>
          </p:nvPr>
        </p:nvSpPr>
        <p:spPr>
          <a:xfrm>
            <a:off x="224852" y="1528997"/>
            <a:ext cx="11128948" cy="4647966"/>
          </a:xfrm>
        </p:spPr>
        <p:txBody>
          <a:bodyPr/>
          <a:lstStyle/>
          <a:p>
            <a:pPr marL="0" indent="0">
              <a:buNone/>
            </a:pPr>
            <a:endParaRPr lang="en-US" dirty="0">
              <a:latin typeface="Arial" panose="020B0604020202020204" pitchFamily="34" charset="0"/>
              <a:cs typeface="Arial" panose="020B0604020202020204" pitchFamily="34" charset="0"/>
            </a:endParaRPr>
          </a:p>
          <a:p>
            <a:pPr marL="118872" indent="0">
              <a:buNone/>
            </a:pPr>
            <a:endParaRPr lang="en-US" dirty="0">
              <a:latin typeface="Arial" panose="020B0604020202020204" pitchFamily="34" charset="0"/>
              <a:cs typeface="Arial" panose="020B0604020202020204" pitchFamily="34" charset="0"/>
            </a:endParaRPr>
          </a:p>
          <a:p>
            <a:pPr marL="118872" indent="0">
              <a:buNone/>
            </a:pPr>
            <a:endParaRPr lang="en-US" dirty="0">
              <a:latin typeface="Arial" panose="020B0604020202020204" pitchFamily="34" charset="0"/>
              <a:cs typeface="Arial" panose="020B0604020202020204" pitchFamily="34" charset="0"/>
            </a:endParaRPr>
          </a:p>
          <a:p>
            <a:pPr marL="118872" indent="0">
              <a:buNone/>
            </a:pPr>
            <a:endParaRPr lang="en-US" dirty="0">
              <a:latin typeface="Arial" panose="020B0604020202020204" pitchFamily="34" charset="0"/>
              <a:cs typeface="Arial" panose="020B0604020202020204" pitchFamily="34" charset="0"/>
            </a:endParaRPr>
          </a:p>
          <a:p>
            <a:pPr marL="118872" indent="0">
              <a:buNone/>
            </a:pPr>
            <a:endParaRPr lang="en-US" dirty="0">
              <a:latin typeface="Arial" panose="020B0604020202020204" pitchFamily="34" charset="0"/>
              <a:cs typeface="Arial" panose="020B0604020202020204" pitchFamily="34" charset="0"/>
            </a:endParaRPr>
          </a:p>
        </p:txBody>
      </p:sp>
      <p:cxnSp>
        <p:nvCxnSpPr>
          <p:cNvPr id="7" name="Straight Connector 6"/>
          <p:cNvCxnSpPr/>
          <p:nvPr/>
        </p:nvCxnSpPr>
        <p:spPr>
          <a:xfrm>
            <a:off x="1868884" y="3664154"/>
            <a:ext cx="845049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68884" y="3882030"/>
            <a:ext cx="858440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Initiation		3 months	6 months	9 months	12 months</a:t>
            </a:r>
          </a:p>
        </p:txBody>
      </p:sp>
      <p:sp>
        <p:nvSpPr>
          <p:cNvPr id="10" name="TextBox 9"/>
          <p:cNvSpPr txBox="1"/>
          <p:nvPr/>
        </p:nvSpPr>
        <p:spPr>
          <a:xfrm>
            <a:off x="5919198" y="4491024"/>
            <a:ext cx="4110756" cy="923330"/>
          </a:xfrm>
          <a:prstGeom prst="rect">
            <a:avLst/>
          </a:prstGeom>
          <a:solidFill>
            <a:schemeClr val="accent5">
              <a:lumMod val="40000"/>
              <a:lumOff val="60000"/>
            </a:schemeClr>
          </a:solidFill>
        </p:spPr>
        <p:txBody>
          <a:bodyPr wrap="square" rtlCol="0">
            <a:spAutoFit/>
          </a:bodyPr>
          <a:lstStyle/>
          <a:p>
            <a:pPr algn="ctr"/>
            <a:r>
              <a:rPr lang="en-US" b="1" dirty="0">
                <a:latin typeface="Arial" panose="020B0604020202020204" pitchFamily="34" charset="0"/>
                <a:cs typeface="Arial" panose="020B0604020202020204" pitchFamily="34" charset="0"/>
              </a:rPr>
              <a:t>Facial/body hair growth</a:t>
            </a:r>
          </a:p>
          <a:p>
            <a:pPr algn="ctr"/>
            <a:r>
              <a:rPr lang="en-US" b="1" dirty="0">
                <a:latin typeface="Arial" panose="020B0604020202020204" pitchFamily="34" charset="0"/>
                <a:cs typeface="Arial" panose="020B0604020202020204" pitchFamily="34" charset="0"/>
              </a:rPr>
              <a:t>Scalp hair loss</a:t>
            </a:r>
          </a:p>
          <a:p>
            <a:pPr algn="ctr"/>
            <a:r>
              <a:rPr lang="en-US" b="1" dirty="0">
                <a:latin typeface="Arial" panose="020B0604020202020204" pitchFamily="34" charset="0"/>
                <a:cs typeface="Arial" panose="020B0604020202020204" pitchFamily="34" charset="0"/>
              </a:rPr>
              <a:t>Increased muscle mass/strength</a:t>
            </a:r>
          </a:p>
        </p:txBody>
      </p:sp>
      <p:sp>
        <p:nvSpPr>
          <p:cNvPr id="11" name="TextBox 10"/>
          <p:cNvSpPr txBox="1"/>
          <p:nvPr/>
        </p:nvSpPr>
        <p:spPr>
          <a:xfrm>
            <a:off x="1868884" y="1579101"/>
            <a:ext cx="3968708" cy="1754326"/>
          </a:xfrm>
          <a:prstGeom prst="rect">
            <a:avLst/>
          </a:prstGeom>
          <a:solidFill>
            <a:schemeClr val="accent5">
              <a:lumMod val="20000"/>
              <a:lumOff val="80000"/>
            </a:schemeClr>
          </a:solidFill>
        </p:spPr>
        <p:txBody>
          <a:bodyPr wrap="square" rtlCol="0">
            <a:spAutoFit/>
          </a:bodyPr>
          <a:lstStyle/>
          <a:p>
            <a:pPr algn="ctr"/>
            <a:r>
              <a:rPr lang="en-US" b="1" dirty="0">
                <a:latin typeface="Arial" panose="020B0604020202020204" pitchFamily="34" charset="0"/>
                <a:cs typeface="Arial" panose="020B0604020202020204" pitchFamily="34" charset="0"/>
              </a:rPr>
              <a:t>Skin oiliness/Acne</a:t>
            </a:r>
          </a:p>
          <a:p>
            <a:pPr algn="ctr"/>
            <a:r>
              <a:rPr lang="en-US" b="1" dirty="0">
                <a:latin typeface="Arial" panose="020B0604020202020204" pitchFamily="34" charset="0"/>
                <a:cs typeface="Arial" panose="020B0604020202020204" pitchFamily="34" charset="0"/>
              </a:rPr>
              <a:t>Cessation of menses</a:t>
            </a:r>
          </a:p>
          <a:p>
            <a:pPr algn="ctr"/>
            <a:r>
              <a:rPr lang="en-US" b="1" dirty="0">
                <a:latin typeface="Arial" panose="020B0604020202020204" pitchFamily="34" charset="0"/>
                <a:cs typeface="Arial" panose="020B0604020202020204" pitchFamily="34" charset="0"/>
              </a:rPr>
              <a:t>Voice deepening</a:t>
            </a:r>
          </a:p>
          <a:p>
            <a:pPr algn="ctr"/>
            <a:r>
              <a:rPr lang="en-US" b="1" dirty="0">
                <a:latin typeface="Arial" panose="020B0604020202020204" pitchFamily="34" charset="0"/>
                <a:cs typeface="Arial" panose="020B0604020202020204" pitchFamily="34" charset="0"/>
              </a:rPr>
              <a:t>Fat redistribution</a:t>
            </a:r>
          </a:p>
          <a:p>
            <a:pPr algn="ctr"/>
            <a:r>
              <a:rPr lang="en-US" b="1" dirty="0">
                <a:latin typeface="Arial" panose="020B0604020202020204" pitchFamily="34" charset="0"/>
                <a:cs typeface="Arial" panose="020B0604020202020204" pitchFamily="34" charset="0"/>
              </a:rPr>
              <a:t>Clitoral enlargement</a:t>
            </a:r>
          </a:p>
          <a:p>
            <a:pPr algn="ctr"/>
            <a:r>
              <a:rPr lang="en-US" b="1" dirty="0">
                <a:latin typeface="Arial" panose="020B0604020202020204" pitchFamily="34" charset="0"/>
                <a:cs typeface="Arial" panose="020B0604020202020204" pitchFamily="34" charset="0"/>
              </a:rPr>
              <a:t>Vaginal atrophy</a:t>
            </a:r>
          </a:p>
        </p:txBody>
      </p:sp>
      <p:sp>
        <p:nvSpPr>
          <p:cNvPr id="13" name="TextBox 12"/>
          <p:cNvSpPr txBox="1"/>
          <p:nvPr/>
        </p:nvSpPr>
        <p:spPr>
          <a:xfrm>
            <a:off x="0" y="6382921"/>
            <a:ext cx="3392275" cy="338554"/>
          </a:xfrm>
          <a:prstGeom prst="rect">
            <a:avLst/>
          </a:prstGeom>
          <a:noFill/>
        </p:spPr>
        <p:txBody>
          <a:bodyPr wrap="none" rtlCol="0">
            <a:spAutoFit/>
          </a:bodyPr>
          <a:lstStyle/>
          <a:p>
            <a:pPr lvl="0"/>
            <a:r>
              <a:rPr lang="en-US" sz="1600" dirty="0">
                <a:latin typeface="Arial" panose="020B0604020202020204" pitchFamily="34" charset="0"/>
                <a:cs typeface="Arial" panose="020B0604020202020204" pitchFamily="34" charset="0"/>
              </a:rPr>
              <a:t>Adapted from </a:t>
            </a:r>
            <a:r>
              <a:rPr lang="en-US" sz="1600" dirty="0" err="1">
                <a:latin typeface="Arial" panose="020B0604020202020204" pitchFamily="34" charset="0"/>
                <a:cs typeface="Arial" panose="020B0604020202020204" pitchFamily="34" charset="0"/>
              </a:rPr>
              <a:t>Hembree</a:t>
            </a:r>
            <a:r>
              <a:rPr lang="en-US" sz="1600" dirty="0">
                <a:latin typeface="Arial" panose="020B0604020202020204" pitchFamily="34" charset="0"/>
                <a:cs typeface="Arial" panose="020B0604020202020204" pitchFamily="34" charset="0"/>
              </a:rPr>
              <a:t> et al., 2017</a:t>
            </a:r>
          </a:p>
        </p:txBody>
      </p:sp>
      <p:cxnSp>
        <p:nvCxnSpPr>
          <p:cNvPr id="12" name="Straight Connector 11">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4" name="Slide Number Placeholder 3"/>
          <p:cNvSpPr>
            <a:spLocks noGrp="1"/>
          </p:cNvSpPr>
          <p:nvPr>
            <p:ph type="sldNum" sz="quarter" idx="12"/>
          </p:nvPr>
        </p:nvSpPr>
        <p:spPr/>
        <p:txBody>
          <a:bodyPr/>
          <a:lstStyle/>
          <a:p>
            <a:fld id="{FD128B21-BCFB-4C93-A186-A42B627DDFF4}" type="slidenum">
              <a:rPr lang="en-US" smtClean="0"/>
              <a:t>51</a:t>
            </a:fld>
            <a:endParaRPr lang="en-US"/>
          </a:p>
        </p:txBody>
      </p:sp>
    </p:spTree>
    <p:extLst>
      <p:ext uri="{BB962C8B-B14F-4D97-AF65-F5344CB8AC3E}">
        <p14:creationId xmlns:p14="http://schemas.microsoft.com/office/powerpoint/2010/main" val="138032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Testosterone Dosing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3607290"/>
              </p:ext>
            </p:extLst>
          </p:nvPr>
        </p:nvGraphicFramePr>
        <p:xfrm>
          <a:off x="437694" y="1292278"/>
          <a:ext cx="11312871" cy="4811489"/>
        </p:xfrm>
        <a:graphic>
          <a:graphicData uri="http://schemas.openxmlformats.org/drawingml/2006/table">
            <a:tbl>
              <a:tblPr firstRow="1" bandRow="1">
                <a:tableStyleId>{5C22544A-7EE6-4342-B048-85BDC9FD1C3A}</a:tableStyleId>
              </a:tblPr>
              <a:tblGrid>
                <a:gridCol w="3770957">
                  <a:extLst>
                    <a:ext uri="{9D8B030D-6E8A-4147-A177-3AD203B41FA5}">
                      <a16:colId xmlns:a16="http://schemas.microsoft.com/office/drawing/2014/main" val="20000"/>
                    </a:ext>
                  </a:extLst>
                </a:gridCol>
                <a:gridCol w="3770957">
                  <a:extLst>
                    <a:ext uri="{9D8B030D-6E8A-4147-A177-3AD203B41FA5}">
                      <a16:colId xmlns:a16="http://schemas.microsoft.com/office/drawing/2014/main" val="20001"/>
                    </a:ext>
                  </a:extLst>
                </a:gridCol>
                <a:gridCol w="3770957">
                  <a:extLst>
                    <a:ext uri="{9D8B030D-6E8A-4147-A177-3AD203B41FA5}">
                      <a16:colId xmlns:a16="http://schemas.microsoft.com/office/drawing/2014/main" val="20002"/>
                    </a:ext>
                  </a:extLst>
                </a:gridCol>
              </a:tblGrid>
              <a:tr h="404850">
                <a:tc>
                  <a:txBody>
                    <a:bodyPr/>
                    <a:lstStyle/>
                    <a:p>
                      <a:pPr algn="ctr"/>
                      <a:r>
                        <a:rPr lang="en-US" sz="2000" u="sng" dirty="0">
                          <a:latin typeface="Arial" panose="020B0604020202020204" pitchFamily="34" charset="0"/>
                          <a:cs typeface="Arial" panose="020B0604020202020204" pitchFamily="34" charset="0"/>
                        </a:rPr>
                        <a:t>Androgen</a:t>
                      </a:r>
                    </a:p>
                  </a:txBody>
                  <a:tcPr/>
                </a:tc>
                <a:tc>
                  <a:txBody>
                    <a:bodyPr/>
                    <a:lstStyle/>
                    <a:p>
                      <a:pPr algn="ctr"/>
                      <a:r>
                        <a:rPr lang="en-US" sz="2000" u="sng" dirty="0">
                          <a:latin typeface="Arial" panose="020B0604020202020204" pitchFamily="34" charset="0"/>
                          <a:cs typeface="Arial" panose="020B0604020202020204" pitchFamily="34" charset="0"/>
                        </a:rPr>
                        <a:t>Initial Dose</a:t>
                      </a:r>
                    </a:p>
                  </a:txBody>
                  <a:tcPr/>
                </a:tc>
                <a:tc>
                  <a:txBody>
                    <a:bodyPr/>
                    <a:lstStyle/>
                    <a:p>
                      <a:pPr algn="ctr"/>
                      <a:r>
                        <a:rPr lang="en-US" sz="2000" u="sng" dirty="0">
                          <a:latin typeface="Arial" panose="020B0604020202020204" pitchFamily="34" charset="0"/>
                          <a:cs typeface="Arial" panose="020B0604020202020204" pitchFamily="34" charset="0"/>
                        </a:rPr>
                        <a:t>Comments</a:t>
                      </a:r>
                    </a:p>
                  </a:txBody>
                  <a:tcPr/>
                </a:tc>
                <a:extLst>
                  <a:ext uri="{0D108BD9-81ED-4DB2-BD59-A6C34878D82A}">
                    <a16:rowId xmlns:a16="http://schemas.microsoft.com/office/drawing/2014/main" val="10000"/>
                  </a:ext>
                </a:extLst>
              </a:tr>
              <a:tr h="653989">
                <a:tc>
                  <a:txBody>
                    <a:bodyPr/>
                    <a:lstStyle/>
                    <a:p>
                      <a:pPr algn="ctr"/>
                      <a:r>
                        <a:rPr lang="en-US" dirty="0">
                          <a:latin typeface="Arial" panose="020B0604020202020204" pitchFamily="34" charset="0"/>
                          <a:cs typeface="Arial" panose="020B0604020202020204" pitchFamily="34" charset="0"/>
                        </a:rPr>
                        <a:t>Testosterone Cypionate 100</a:t>
                      </a:r>
                      <a:r>
                        <a:rPr lang="en-US" baseline="0" dirty="0">
                          <a:latin typeface="Arial" panose="020B0604020202020204" pitchFamily="34" charset="0"/>
                          <a:cs typeface="Arial" panose="020B0604020202020204" pitchFamily="34" charset="0"/>
                        </a:rPr>
                        <a:t> mg/mL</a:t>
                      </a:r>
                      <a:endParaRPr lang="en-US" dirty="0">
                        <a:latin typeface="Arial" panose="020B0604020202020204" pitchFamily="34" charset="0"/>
                        <a:cs typeface="Arial" panose="020B0604020202020204" pitchFamily="34" charset="0"/>
                      </a:endParaRPr>
                    </a:p>
                  </a:txBody>
                  <a:tcPr>
                    <a:solidFill>
                      <a:srgbClr val="99FF99"/>
                    </a:solidFill>
                  </a:tcPr>
                </a:tc>
                <a:tc>
                  <a:txBody>
                    <a:bodyPr/>
                    <a:lstStyle/>
                    <a:p>
                      <a:pPr algn="ctr"/>
                      <a:r>
                        <a:rPr lang="en-US" dirty="0">
                          <a:latin typeface="Arial" panose="020B0604020202020204" pitchFamily="34" charset="0"/>
                          <a:cs typeface="Arial" panose="020B0604020202020204" pitchFamily="34" charset="0"/>
                        </a:rPr>
                        <a:t>0.5</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mL or 50 mg</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weekly</a:t>
                      </a:r>
                      <a:r>
                        <a:rPr lang="en-US" baseline="0" dirty="0">
                          <a:latin typeface="Arial" panose="020B0604020202020204" pitchFamily="34" charset="0"/>
                          <a:cs typeface="Arial" panose="020B0604020202020204" pitchFamily="34" charset="0"/>
                        </a:rPr>
                        <a:t> IM/SQ*</a:t>
                      </a:r>
                      <a:endParaRPr lang="en-US" dirty="0">
                        <a:latin typeface="Arial" panose="020B0604020202020204" pitchFamily="34" charset="0"/>
                        <a:cs typeface="Arial" panose="020B0604020202020204" pitchFamily="34" charset="0"/>
                      </a:endParaRPr>
                    </a:p>
                  </a:txBody>
                  <a:tcPr>
                    <a:solidFill>
                      <a:srgbClr val="99FF99"/>
                    </a:solidFill>
                  </a:tcPr>
                </a:tc>
                <a:tc>
                  <a:txBody>
                    <a:bodyPr/>
                    <a:lstStyle/>
                    <a:p>
                      <a:pPr algn="ctr"/>
                      <a:r>
                        <a:rPr lang="en-US" dirty="0">
                          <a:latin typeface="Arial" panose="020B0604020202020204" pitchFamily="34" charset="0"/>
                          <a:cs typeface="Arial" panose="020B0604020202020204" pitchFamily="34" charset="0"/>
                        </a:rPr>
                        <a:t>For q 2wk dosing, double each dose</a:t>
                      </a:r>
                    </a:p>
                  </a:txBody>
                  <a:tcPr>
                    <a:solidFill>
                      <a:srgbClr val="99FF99"/>
                    </a:solidFill>
                  </a:tcPr>
                </a:tc>
                <a:extLst>
                  <a:ext uri="{0D108BD9-81ED-4DB2-BD59-A6C34878D82A}">
                    <a16:rowId xmlns:a16="http://schemas.microsoft.com/office/drawing/2014/main" val="10001"/>
                  </a:ext>
                </a:extLst>
              </a:tr>
              <a:tr h="653989">
                <a:tc>
                  <a:txBody>
                    <a:bodyPr/>
                    <a:lstStyle/>
                    <a:p>
                      <a:pPr algn="ctr"/>
                      <a:r>
                        <a:rPr lang="en-US" dirty="0">
                          <a:latin typeface="Arial" panose="020B0604020202020204" pitchFamily="34" charset="0"/>
                          <a:cs typeface="Arial" panose="020B0604020202020204" pitchFamily="34" charset="0"/>
                        </a:rPr>
                        <a:t>Testosterone</a:t>
                      </a:r>
                      <a:r>
                        <a:rPr lang="en-US" baseline="0" dirty="0">
                          <a:latin typeface="Arial" panose="020B0604020202020204" pitchFamily="34" charset="0"/>
                          <a:cs typeface="Arial" panose="020B0604020202020204" pitchFamily="34" charset="0"/>
                        </a:rPr>
                        <a:t> Cypionate 200 mg/mL</a:t>
                      </a:r>
                      <a:endParaRPr lang="en-US" dirty="0">
                        <a:latin typeface="Arial" panose="020B0604020202020204" pitchFamily="34" charset="0"/>
                        <a:cs typeface="Arial" panose="020B0604020202020204" pitchFamily="34" charset="0"/>
                      </a:endParaRPr>
                    </a:p>
                  </a:txBody>
                  <a:tcPr>
                    <a:solidFill>
                      <a:srgbClr val="99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0. 3</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mL or 60 mg</a:t>
                      </a:r>
                      <a:r>
                        <a:rPr lang="en-US" baseline="0" dirty="0">
                          <a:latin typeface="Arial" panose="020B0604020202020204" pitchFamily="34" charset="0"/>
                          <a:cs typeface="Arial" panose="020B0604020202020204" pitchFamily="34" charset="0"/>
                        </a:rPr>
                        <a:t> weekly IM/SQ*</a:t>
                      </a: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txBody>
                  <a:tcPr>
                    <a:solidFill>
                      <a:srgbClr val="99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For q 2wk dosing, double each dose</a:t>
                      </a:r>
                    </a:p>
                  </a:txBody>
                  <a:tcPr>
                    <a:solidFill>
                      <a:srgbClr val="99FF99"/>
                    </a:solidFill>
                  </a:tcPr>
                </a:tc>
                <a:extLst>
                  <a:ext uri="{0D108BD9-81ED-4DB2-BD59-A6C34878D82A}">
                    <a16:rowId xmlns:a16="http://schemas.microsoft.com/office/drawing/2014/main" val="10002"/>
                  </a:ext>
                </a:extLst>
              </a:tr>
              <a:tr h="653989">
                <a:tc>
                  <a:txBody>
                    <a:bodyPr/>
                    <a:lstStyle/>
                    <a:p>
                      <a:pPr algn="ctr"/>
                      <a:r>
                        <a:rPr lang="en-US" dirty="0">
                          <a:latin typeface="Arial" panose="020B0604020202020204" pitchFamily="34" charset="0"/>
                          <a:cs typeface="Arial" panose="020B0604020202020204" pitchFamily="34" charset="0"/>
                        </a:rPr>
                        <a:t>Topical gel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50-100 mg daily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Pump or packet form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Apply on shoulders or upper arms</a:t>
                      </a:r>
                    </a:p>
                  </a:txBody>
                  <a:tcPr/>
                </a:tc>
                <a:extLst>
                  <a:ext uri="{0D108BD9-81ED-4DB2-BD59-A6C34878D82A}">
                    <a16:rowId xmlns:a16="http://schemas.microsoft.com/office/drawing/2014/main" val="10003"/>
                  </a:ext>
                </a:extLst>
              </a:tr>
              <a:tr h="653989">
                <a:tc>
                  <a:txBody>
                    <a:bodyPr/>
                    <a:lstStyle/>
                    <a:p>
                      <a:pPr algn="ctr"/>
                      <a:r>
                        <a:rPr lang="en-US" dirty="0">
                          <a:latin typeface="Arial" panose="020B0604020202020204" pitchFamily="34" charset="0"/>
                          <a:cs typeface="Arial" panose="020B0604020202020204" pitchFamily="34" charset="0"/>
                        </a:rPr>
                        <a:t>Topical gel 1.62%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40.5-103.25</a:t>
                      </a:r>
                      <a:r>
                        <a:rPr lang="en-US" baseline="0" dirty="0">
                          <a:latin typeface="Arial" panose="020B0604020202020204" pitchFamily="34" charset="0"/>
                          <a:cs typeface="Arial" panose="020B0604020202020204" pitchFamily="34" charset="0"/>
                        </a:rPr>
                        <a:t>mg daily</a:t>
                      </a:r>
                      <a:endParaRPr lang="en-US"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Pump or packet form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Apply on shoulders or upper arms</a:t>
                      </a:r>
                    </a:p>
                  </a:txBody>
                  <a:tcPr/>
                </a:tc>
                <a:extLst>
                  <a:ext uri="{0D108BD9-81ED-4DB2-BD59-A6C34878D82A}">
                    <a16:rowId xmlns:a16="http://schemas.microsoft.com/office/drawing/2014/main" val="10004"/>
                  </a:ext>
                </a:extLst>
              </a:tr>
              <a:tr h="378898">
                <a:tc>
                  <a:txBody>
                    <a:bodyPr/>
                    <a:lstStyle/>
                    <a:p>
                      <a:pPr algn="ctr"/>
                      <a:r>
                        <a:rPr lang="en-US" dirty="0">
                          <a:latin typeface="Arial" panose="020B0604020202020204" pitchFamily="34" charset="0"/>
                          <a:cs typeface="Arial" panose="020B0604020202020204" pitchFamily="34" charset="0"/>
                        </a:rPr>
                        <a:t>Patch</a:t>
                      </a:r>
                    </a:p>
                  </a:txBody>
                  <a:tcPr/>
                </a:tc>
                <a:tc>
                  <a:txBody>
                    <a:bodyPr/>
                    <a:lstStyle/>
                    <a:p>
                      <a:pPr algn="ctr"/>
                      <a:r>
                        <a:rPr lang="en-US" dirty="0">
                          <a:latin typeface="Arial" panose="020B0604020202020204" pitchFamily="34" charset="0"/>
                          <a:cs typeface="Arial" panose="020B0604020202020204" pitchFamily="34" charset="0"/>
                        </a:rPr>
                        <a:t>4-8 mg daily</a:t>
                      </a:r>
                    </a:p>
                  </a:txBody>
                  <a:tcPr/>
                </a:tc>
                <a:tc>
                  <a:txBody>
                    <a:bodyPr/>
                    <a:lstStyle/>
                    <a:p>
                      <a:pPr algn="ctr"/>
                      <a:r>
                        <a:rPr lang="en-US" dirty="0">
                          <a:latin typeface="Arial" panose="020B0604020202020204" pitchFamily="34" charset="0"/>
                          <a:cs typeface="Arial" panose="020B0604020202020204" pitchFamily="34" charset="0"/>
                        </a:rPr>
                        <a:t>2 mg and 4 mg formulations</a:t>
                      </a:r>
                      <a:r>
                        <a:rPr lang="en-US" baseline="0" dirty="0">
                          <a:latin typeface="Arial" panose="020B0604020202020204" pitchFamily="34" charset="0"/>
                          <a:cs typeface="Arial" panose="020B0604020202020204" pitchFamily="34" charset="0"/>
                        </a:rPr>
                        <a:t> only</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8898">
                <a:tc>
                  <a:txBody>
                    <a:bodyPr/>
                    <a:lstStyle/>
                    <a:p>
                      <a:pPr algn="ctr"/>
                      <a:r>
                        <a:rPr lang="en-US" dirty="0">
                          <a:latin typeface="Arial" panose="020B0604020202020204" pitchFamily="34" charset="0"/>
                          <a:cs typeface="Arial" panose="020B0604020202020204" pitchFamily="34" charset="0"/>
                        </a:rPr>
                        <a:t>Cream</a:t>
                      </a:r>
                    </a:p>
                  </a:txBody>
                  <a:tcPr/>
                </a:tc>
                <a:tc>
                  <a:txBody>
                    <a:bodyPr/>
                    <a:lstStyle/>
                    <a:p>
                      <a:pPr algn="ctr"/>
                      <a:r>
                        <a:rPr lang="en-US" dirty="0">
                          <a:latin typeface="Arial" panose="020B0604020202020204" pitchFamily="34" charset="0"/>
                          <a:cs typeface="Arial" panose="020B0604020202020204" pitchFamily="34" charset="0"/>
                        </a:rPr>
                        <a:t>50-100 mg</a:t>
                      </a:r>
                    </a:p>
                  </a:txBody>
                  <a:tcPr/>
                </a:tc>
                <a:tc>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78898">
                <a:tc>
                  <a:txBody>
                    <a:bodyPr/>
                    <a:lstStyle/>
                    <a:p>
                      <a:pPr algn="ctr"/>
                      <a:r>
                        <a:rPr lang="en-US" dirty="0">
                          <a:latin typeface="Arial" panose="020B0604020202020204" pitchFamily="34" charset="0"/>
                          <a:cs typeface="Arial" panose="020B0604020202020204" pitchFamily="34" charset="0"/>
                        </a:rPr>
                        <a:t>Axillary gel 2%</a:t>
                      </a:r>
                    </a:p>
                  </a:txBody>
                  <a:tcPr/>
                </a:tc>
                <a:tc>
                  <a:txBody>
                    <a:bodyPr/>
                    <a:lstStyle/>
                    <a:p>
                      <a:pPr algn="ctr"/>
                      <a:r>
                        <a:rPr lang="en-US" dirty="0">
                          <a:latin typeface="Arial" panose="020B0604020202020204" pitchFamily="34" charset="0"/>
                          <a:cs typeface="Arial" panose="020B0604020202020204" pitchFamily="34" charset="0"/>
                        </a:rPr>
                        <a:t>60-120 mg daily</a:t>
                      </a:r>
                    </a:p>
                  </a:txBody>
                  <a:tcPr/>
                </a:tc>
                <a:tc>
                  <a:txBody>
                    <a:bodyPr/>
                    <a:lstStyle/>
                    <a:p>
                      <a:pPr algn="ctr"/>
                      <a:r>
                        <a:rPr lang="en-US" dirty="0">
                          <a:latin typeface="Arial" panose="020B0604020202020204" pitchFamily="34" charset="0"/>
                          <a:cs typeface="Arial" panose="020B0604020202020204" pitchFamily="34" charset="0"/>
                        </a:rPr>
                        <a:t>1 pump = 30mg</a:t>
                      </a:r>
                    </a:p>
                  </a:txBody>
                  <a:tcPr/>
                </a:tc>
                <a:extLst>
                  <a:ext uri="{0D108BD9-81ED-4DB2-BD59-A6C34878D82A}">
                    <a16:rowId xmlns:a16="http://schemas.microsoft.com/office/drawing/2014/main" val="10007"/>
                  </a:ext>
                </a:extLst>
              </a:tr>
              <a:tr h="653989">
                <a:tc>
                  <a:txBody>
                    <a:bodyPr/>
                    <a:lstStyle/>
                    <a:p>
                      <a:pPr algn="ctr"/>
                      <a:r>
                        <a:rPr lang="en-US" dirty="0">
                          <a:latin typeface="Arial" panose="020B0604020202020204" pitchFamily="34" charset="0"/>
                          <a:cs typeface="Arial" panose="020B0604020202020204" pitchFamily="34" charset="0"/>
                        </a:rPr>
                        <a:t>Testosterone Undecanoate</a:t>
                      </a:r>
                    </a:p>
                  </a:txBody>
                  <a:tcPr/>
                </a:tc>
                <a:tc>
                  <a:txBody>
                    <a:bodyPr/>
                    <a:lstStyle/>
                    <a:p>
                      <a:pPr algn="ctr"/>
                      <a:r>
                        <a:rPr lang="en-US" dirty="0">
                          <a:latin typeface="Arial" panose="020B0604020202020204" pitchFamily="34" charset="0"/>
                          <a:cs typeface="Arial" panose="020B0604020202020204" pitchFamily="34" charset="0"/>
                        </a:rPr>
                        <a:t>750 mg IM, rpt in 4 wk, then q 10wk</a:t>
                      </a:r>
                    </a:p>
                  </a:txBody>
                  <a:tcPr/>
                </a:tc>
                <a:tc>
                  <a:txBody>
                    <a:bodyPr/>
                    <a:lstStyle/>
                    <a:p>
                      <a:pPr algn="ctr"/>
                      <a:r>
                        <a:rPr lang="en-US" dirty="0">
                          <a:latin typeface="Arial" panose="020B0604020202020204" pitchFamily="34" charset="0"/>
                          <a:cs typeface="Arial" panose="020B0604020202020204" pitchFamily="34" charset="0"/>
                        </a:rPr>
                        <a:t>Requires participation in monitored program</a:t>
                      </a:r>
                    </a:p>
                  </a:txBody>
                  <a:tcPr/>
                </a:tc>
                <a:extLst>
                  <a:ext uri="{0D108BD9-81ED-4DB2-BD59-A6C34878D82A}">
                    <a16:rowId xmlns:a16="http://schemas.microsoft.com/office/drawing/2014/main" val="10008"/>
                  </a:ext>
                </a:extLst>
              </a:tr>
            </a:tbl>
          </a:graphicData>
        </a:graphic>
      </p:graphicFrame>
      <p:cxnSp>
        <p:nvCxnSpPr>
          <p:cNvPr id="5" name="Straight Connector 4">
            <a:extLst>
              <a:ext uri="{FF2B5EF4-FFF2-40B4-BE49-F238E27FC236}">
                <a16:creationId xmlns:a16="http://schemas.microsoft.com/office/drawing/2014/main" id="{C8E57BE5-D0DA-0249-A2AF-94B0B581C70F}"/>
              </a:ext>
            </a:extLst>
          </p:cNvPr>
          <p:cNvCxnSpPr>
            <a:cxnSpLocks/>
          </p:cNvCxnSpPr>
          <p:nvPr/>
        </p:nvCxnSpPr>
        <p:spPr>
          <a:xfrm>
            <a:off x="437694" y="6721475"/>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B1171882-E30F-2E4B-B15E-61D0334E3F3A}"/>
              </a:ext>
            </a:extLst>
          </p:cNvPr>
          <p:cNvCxnSpPr>
            <a:cxnSpLocks/>
          </p:cNvCxnSpPr>
          <p:nvPr/>
        </p:nvCxnSpPr>
        <p:spPr>
          <a:xfrm>
            <a:off x="437694" y="1164956"/>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3" name="Slide Number Placeholder 2"/>
          <p:cNvSpPr>
            <a:spLocks noGrp="1"/>
          </p:cNvSpPr>
          <p:nvPr>
            <p:ph type="sldNum" sz="quarter" idx="12"/>
          </p:nvPr>
        </p:nvSpPr>
        <p:spPr/>
        <p:txBody>
          <a:bodyPr/>
          <a:lstStyle/>
          <a:p>
            <a:fld id="{FD128B21-BCFB-4C93-A186-A42B627DDFF4}" type="slidenum">
              <a:rPr lang="en-US" smtClean="0"/>
              <a:t>52</a:t>
            </a:fld>
            <a:endParaRPr lang="en-US"/>
          </a:p>
        </p:txBody>
      </p:sp>
      <p:sp>
        <p:nvSpPr>
          <p:cNvPr id="7" name="TextBox 6"/>
          <p:cNvSpPr txBox="1"/>
          <p:nvPr/>
        </p:nvSpPr>
        <p:spPr>
          <a:xfrm>
            <a:off x="1099596" y="6225852"/>
            <a:ext cx="9456574" cy="369332"/>
          </a:xfrm>
          <a:prstGeom prst="rect">
            <a:avLst/>
          </a:prstGeom>
          <a:noFill/>
        </p:spPr>
        <p:txBody>
          <a:bodyPr wrap="square" rtlCol="0">
            <a:spAutoFit/>
          </a:bodyPr>
          <a:lstStyle/>
          <a:p>
            <a:r>
              <a:rPr lang="en-US" dirty="0"/>
              <a:t>* Adjust dose by 0.1 mL when changing doses near therapeutic goal. </a:t>
            </a:r>
            <a:r>
              <a:rPr lang="en-US" b="1" dirty="0"/>
              <a:t>GOAL LEVEL 500-700 ng/dL</a:t>
            </a:r>
            <a:r>
              <a:rPr lang="en-US" dirty="0"/>
              <a:t>.</a:t>
            </a:r>
          </a:p>
        </p:txBody>
      </p:sp>
    </p:spTree>
    <p:extLst>
      <p:ext uri="{BB962C8B-B14F-4D97-AF65-F5344CB8AC3E}">
        <p14:creationId xmlns:p14="http://schemas.microsoft.com/office/powerpoint/2010/main" val="40398292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Masculinizing Medical Management</a:t>
            </a:r>
          </a:p>
        </p:txBody>
      </p:sp>
      <p:sp>
        <p:nvSpPr>
          <p:cNvPr id="3" name="Content Placeholder 2"/>
          <p:cNvSpPr>
            <a:spLocks noGrp="1"/>
          </p:cNvSpPr>
          <p:nvPr>
            <p:ph idx="1"/>
          </p:nvPr>
        </p:nvSpPr>
        <p:spPr>
          <a:xfrm>
            <a:off x="437694" y="1607261"/>
            <a:ext cx="11312871" cy="4351338"/>
          </a:xfrm>
        </p:spPr>
        <p:txBody>
          <a:bodyPr>
            <a:normAutofit fontScale="85000" lnSpcReduction="10000"/>
          </a:bodyPr>
          <a:lstStyle/>
          <a:p>
            <a:pPr marL="0" indent="0">
              <a:buNone/>
            </a:pPr>
            <a:r>
              <a:rPr lang="en-US" sz="3000" dirty="0">
                <a:latin typeface="Arial" panose="020B0604020202020204" pitchFamily="34" charset="0"/>
                <a:cs typeface="Arial" panose="020B0604020202020204" pitchFamily="34" charset="0"/>
              </a:rPr>
              <a:t>Supplies for injections</a:t>
            </a:r>
          </a:p>
          <a:p>
            <a:r>
              <a:rPr lang="en-US" dirty="0">
                <a:latin typeface="Arial" panose="020B0604020202020204" pitchFamily="34" charset="0"/>
                <a:cs typeface="Arial" panose="020B0604020202020204" pitchFamily="34" charset="0"/>
              </a:rPr>
              <a:t>IM injections: 1-1.5 inch needle, 22-23 gauge</a:t>
            </a:r>
          </a:p>
          <a:p>
            <a:r>
              <a:rPr lang="en-US" dirty="0">
                <a:latin typeface="Arial" panose="020B0604020202020204" pitchFamily="34" charset="0"/>
                <a:cs typeface="Arial" panose="020B0604020202020204" pitchFamily="34" charset="0"/>
              </a:rPr>
              <a:t>SQ injections: 5/8 inch needle, 25 gauge</a:t>
            </a:r>
          </a:p>
          <a:p>
            <a:r>
              <a:rPr lang="en-US" dirty="0">
                <a:latin typeface="Arial" panose="020B0604020202020204" pitchFamily="34" charset="0"/>
                <a:cs typeface="Arial" panose="020B0604020202020204" pitchFamily="34" charset="0"/>
              </a:rPr>
              <a:t>Some patient like using 1 inch,18 gauge needles to draw up testosterone (it’s viscous)</a:t>
            </a:r>
          </a:p>
          <a:p>
            <a:r>
              <a:rPr lang="en-US" dirty="0">
                <a:latin typeface="Arial" panose="020B0604020202020204" pitchFamily="34" charset="0"/>
                <a:cs typeface="Arial" panose="020B0604020202020204" pitchFamily="34" charset="0"/>
              </a:rPr>
              <a:t>Frequency</a:t>
            </a:r>
          </a:p>
          <a:p>
            <a:pPr lvl="1"/>
            <a:r>
              <a:rPr lang="en-US" dirty="0">
                <a:latin typeface="Arial" panose="020B0604020202020204" pitchFamily="34" charset="0"/>
                <a:cs typeface="Arial" panose="020B0604020202020204" pitchFamily="34" charset="0"/>
              </a:rPr>
              <a:t>Weekly: 1 or 3 ml syringe</a:t>
            </a:r>
          </a:p>
          <a:p>
            <a:pPr lvl="1"/>
            <a:r>
              <a:rPr lang="en-US" dirty="0">
                <a:latin typeface="Arial" panose="020B0604020202020204" pitchFamily="34" charset="0"/>
                <a:cs typeface="Arial" panose="020B0604020202020204" pitchFamily="34" charset="0"/>
              </a:rPr>
              <a:t>Biweekly: 3 ml syringe</a:t>
            </a:r>
          </a:p>
          <a:p>
            <a:r>
              <a:rPr lang="en-US" dirty="0">
                <a:latin typeface="Arial" panose="020B0604020202020204" pitchFamily="34" charset="0"/>
                <a:cs typeface="Arial" panose="020B0604020202020204" pitchFamily="34" charset="0"/>
              </a:rPr>
              <a:t>Vials</a:t>
            </a:r>
          </a:p>
          <a:p>
            <a:pPr lvl="1"/>
            <a:r>
              <a:rPr lang="en-US" dirty="0">
                <a:latin typeface="Arial" panose="020B0604020202020204" pitchFamily="34" charset="0"/>
                <a:cs typeface="Arial" panose="020B0604020202020204" pitchFamily="34" charset="0"/>
              </a:rPr>
              <a:t>Testosterone 100 mg/mL: Use 10 mL vial and remind patient not to throw away after one use as is often told to patient by pharmacy</a:t>
            </a:r>
          </a:p>
          <a:p>
            <a:pPr lvl="1"/>
            <a:r>
              <a:rPr lang="en-US" dirty="0">
                <a:latin typeface="Arial" panose="020B0604020202020204" pitchFamily="34" charset="0"/>
                <a:cs typeface="Arial" panose="020B0604020202020204" pitchFamily="34" charset="0"/>
              </a:rPr>
              <a:t>Testosterone 200 mg/mL: 1 mL vial much more available at retail pharmacies than 10 mL vial</a:t>
            </a:r>
          </a:p>
          <a:p>
            <a:endParaRPr lang="en-US" sz="22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53</a:t>
            </a:fld>
            <a:endParaRPr lang="en-US"/>
          </a:p>
        </p:txBody>
      </p:sp>
    </p:spTree>
    <p:extLst>
      <p:ext uri="{BB962C8B-B14F-4D97-AF65-F5344CB8AC3E}">
        <p14:creationId xmlns:p14="http://schemas.microsoft.com/office/powerpoint/2010/main" val="5353320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269591"/>
            <a:ext cx="10793275" cy="1022687"/>
          </a:xfrm>
        </p:spPr>
        <p:txBody>
          <a:bodyPr/>
          <a:lstStyle/>
          <a:p>
            <a:r>
              <a:rPr lang="en-US" b="1" dirty="0">
                <a:latin typeface="Arial" panose="020B0604020202020204" pitchFamily="34" charset="0"/>
                <a:cs typeface="Arial" panose="020B0604020202020204" pitchFamily="34" charset="0"/>
              </a:rPr>
              <a:t>Monitoring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0370766"/>
              </p:ext>
            </p:extLst>
          </p:nvPr>
        </p:nvGraphicFramePr>
        <p:xfrm>
          <a:off x="405232" y="1493672"/>
          <a:ext cx="11345333" cy="1988318"/>
        </p:xfrm>
        <a:graphic>
          <a:graphicData uri="http://schemas.openxmlformats.org/drawingml/2006/table">
            <a:tbl>
              <a:tblPr firstRow="1" bandRow="1">
                <a:tableStyleId>{5C22544A-7EE6-4342-B048-85BDC9FD1C3A}</a:tableStyleId>
              </a:tblPr>
              <a:tblGrid>
                <a:gridCol w="2275456">
                  <a:extLst>
                    <a:ext uri="{9D8B030D-6E8A-4147-A177-3AD203B41FA5}">
                      <a16:colId xmlns:a16="http://schemas.microsoft.com/office/drawing/2014/main" val="20000"/>
                    </a:ext>
                  </a:extLst>
                </a:gridCol>
                <a:gridCol w="1762649">
                  <a:extLst>
                    <a:ext uri="{9D8B030D-6E8A-4147-A177-3AD203B41FA5}">
                      <a16:colId xmlns:a16="http://schemas.microsoft.com/office/drawing/2014/main" val="20001"/>
                    </a:ext>
                  </a:extLst>
                </a:gridCol>
                <a:gridCol w="1909536">
                  <a:extLst>
                    <a:ext uri="{9D8B030D-6E8A-4147-A177-3AD203B41FA5}">
                      <a16:colId xmlns:a16="http://schemas.microsoft.com/office/drawing/2014/main" val="20002"/>
                    </a:ext>
                  </a:extLst>
                </a:gridCol>
                <a:gridCol w="2698846">
                  <a:extLst>
                    <a:ext uri="{9D8B030D-6E8A-4147-A177-3AD203B41FA5}">
                      <a16:colId xmlns:a16="http://schemas.microsoft.com/office/drawing/2014/main" val="20003"/>
                    </a:ext>
                  </a:extLst>
                </a:gridCol>
                <a:gridCol w="2698846">
                  <a:extLst>
                    <a:ext uri="{9D8B030D-6E8A-4147-A177-3AD203B41FA5}">
                      <a16:colId xmlns:a16="http://schemas.microsoft.com/office/drawing/2014/main" val="20004"/>
                    </a:ext>
                  </a:extLst>
                </a:gridCol>
              </a:tblGrid>
              <a:tr h="684145">
                <a:tc>
                  <a:txBody>
                    <a:bodyPr/>
                    <a:lstStyle/>
                    <a:p>
                      <a:pPr algn="ctr"/>
                      <a:r>
                        <a:rPr lang="en-US" sz="2000" u="sng" dirty="0">
                          <a:latin typeface="Arial" panose="020B0604020202020204" pitchFamily="34" charset="0"/>
                          <a:cs typeface="Arial" panose="020B0604020202020204" pitchFamily="34" charset="0"/>
                        </a:rPr>
                        <a:t>Tests</a:t>
                      </a:r>
                    </a:p>
                  </a:txBody>
                  <a:tcPr anchor="ctr"/>
                </a:tc>
                <a:tc>
                  <a:txBody>
                    <a:bodyPr/>
                    <a:lstStyle/>
                    <a:p>
                      <a:pPr algn="ctr"/>
                      <a:r>
                        <a:rPr lang="en-US" sz="2000" u="sng" dirty="0">
                          <a:latin typeface="Arial" panose="020B0604020202020204" pitchFamily="34" charset="0"/>
                          <a:cs typeface="Arial" panose="020B0604020202020204" pitchFamily="34" charset="0"/>
                        </a:rPr>
                        <a:t>Baseline</a:t>
                      </a:r>
                    </a:p>
                  </a:txBody>
                  <a:tcPr anchor="ctr"/>
                </a:tc>
                <a:tc>
                  <a:txBody>
                    <a:bodyPr/>
                    <a:lstStyle/>
                    <a:p>
                      <a:pPr algn="ctr"/>
                      <a:r>
                        <a:rPr lang="en-US" sz="2000" u="sng" dirty="0">
                          <a:latin typeface="Arial" panose="020B0604020202020204" pitchFamily="34" charset="0"/>
                          <a:cs typeface="Arial" panose="020B0604020202020204" pitchFamily="34" charset="0"/>
                        </a:rPr>
                        <a:t>Q3 Months</a:t>
                      </a:r>
                    </a:p>
                  </a:txBody>
                  <a:tcPr anchor="ctr"/>
                </a:tc>
                <a:tc>
                  <a:txBody>
                    <a:bodyPr/>
                    <a:lstStyle/>
                    <a:p>
                      <a:pPr algn="ctr"/>
                      <a:r>
                        <a:rPr lang="en-US" sz="2000" u="sng" dirty="0">
                          <a:latin typeface="Arial" panose="020B0604020202020204" pitchFamily="34" charset="0"/>
                          <a:cs typeface="Arial" panose="020B0604020202020204" pitchFamily="34" charset="0"/>
                        </a:rPr>
                        <a:t>Target</a:t>
                      </a:r>
                    </a:p>
                  </a:txBody>
                  <a:tcPr anchor="ctr"/>
                </a:tc>
                <a:tc>
                  <a:txBody>
                    <a:bodyPr/>
                    <a:lstStyle/>
                    <a:p>
                      <a:pPr algn="ctr"/>
                      <a:r>
                        <a:rPr lang="en-US" sz="2000" u="sng" dirty="0">
                          <a:latin typeface="Arial" panose="020B0604020202020204" pitchFamily="34" charset="0"/>
                          <a:cs typeface="Arial" panose="020B0604020202020204" pitchFamily="34" charset="0"/>
                        </a:rPr>
                        <a:t>Monitoring</a:t>
                      </a:r>
                      <a:r>
                        <a:rPr lang="en-US" sz="2000" u="sng" baseline="0" dirty="0">
                          <a:latin typeface="Arial" panose="020B0604020202020204" pitchFamily="34" charset="0"/>
                          <a:cs typeface="Arial" panose="020B0604020202020204" pitchFamily="34" charset="0"/>
                        </a:rPr>
                        <a:t> Once at Goal</a:t>
                      </a:r>
                      <a:endParaRPr lang="en-US" sz="2000" u="sng"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662624">
                <a:tc>
                  <a:txBody>
                    <a:bodyPr/>
                    <a:lstStyle/>
                    <a:p>
                      <a:pPr algn="ctr"/>
                      <a:r>
                        <a:rPr lang="en-US" dirty="0">
                          <a:latin typeface="Arial" panose="020B0604020202020204" pitchFamily="34" charset="0"/>
                          <a:cs typeface="Arial" panose="020B0604020202020204" pitchFamily="34" charset="0"/>
                        </a:rPr>
                        <a:t>Hgb/Hct</a:t>
                      </a:r>
                    </a:p>
                  </a:txBody>
                  <a:tcPr anchor="ctr"/>
                </a:tc>
                <a:tc>
                  <a:txBody>
                    <a:bodyPr/>
                    <a:lstStyle/>
                    <a:p>
                      <a:pPr algn="ctr"/>
                      <a:r>
                        <a:rPr lang="en-US" dirty="0">
                          <a:latin typeface="Arial" panose="020B0604020202020204" pitchFamily="34" charset="0"/>
                          <a:cs typeface="Arial" panose="020B0604020202020204" pitchFamily="34" charset="0"/>
                        </a:rPr>
                        <a:t>X</a:t>
                      </a:r>
                    </a:p>
                  </a:txBody>
                  <a:tcPr anchor="ctr"/>
                </a:tc>
                <a:tc>
                  <a:txBody>
                    <a:bodyPr/>
                    <a:lstStyle/>
                    <a:p>
                      <a:pPr algn="ctr"/>
                      <a:r>
                        <a:rPr lang="en-US" dirty="0">
                          <a:latin typeface="Arial" panose="020B0604020202020204" pitchFamily="34" charset="0"/>
                          <a:cs typeface="Arial" panose="020B0604020202020204" pitchFamily="34" charset="0"/>
                        </a:rPr>
                        <a:t>X</a:t>
                      </a:r>
                    </a:p>
                  </a:txBody>
                  <a:tcPr anchor="ctr"/>
                </a:tc>
                <a:tc>
                  <a:txBody>
                    <a:bodyPr/>
                    <a:lstStyle/>
                    <a:p>
                      <a:pPr algn="ctr"/>
                      <a:r>
                        <a:rPr lang="en-US" dirty="0">
                          <a:latin typeface="Arial" panose="020B0604020202020204" pitchFamily="34" charset="0"/>
                          <a:cs typeface="Arial" panose="020B0604020202020204" pitchFamily="34" charset="0"/>
                        </a:rPr>
                        <a:t>Normal male range</a:t>
                      </a:r>
                    </a:p>
                  </a:txBody>
                  <a:tcPr anchor="ctr"/>
                </a:tc>
                <a:tc>
                  <a:txBody>
                    <a:bodyPr/>
                    <a:lstStyle/>
                    <a:p>
                      <a:pPr algn="ctr"/>
                      <a:r>
                        <a:rPr lang="en-US" dirty="0">
                          <a:latin typeface="Arial" panose="020B0604020202020204" pitchFamily="34" charset="0"/>
                          <a:cs typeface="Arial" panose="020B0604020202020204" pitchFamily="34" charset="0"/>
                        </a:rPr>
                        <a:t>1-2x/year</a:t>
                      </a:r>
                    </a:p>
                  </a:txBody>
                  <a:tcPr anchor="ctr"/>
                </a:tc>
                <a:extLst>
                  <a:ext uri="{0D108BD9-81ED-4DB2-BD59-A6C34878D82A}">
                    <a16:rowId xmlns:a16="http://schemas.microsoft.com/office/drawing/2014/main" val="10001"/>
                  </a:ext>
                </a:extLst>
              </a:tr>
              <a:tr h="624654">
                <a:tc>
                  <a:txBody>
                    <a:bodyPr/>
                    <a:lstStyle/>
                    <a:p>
                      <a:pPr algn="ctr"/>
                      <a:r>
                        <a:rPr lang="en-US" dirty="0">
                          <a:latin typeface="Arial" panose="020B0604020202020204" pitchFamily="34" charset="0"/>
                          <a:cs typeface="Arial" panose="020B0604020202020204" pitchFamily="34" charset="0"/>
                        </a:rPr>
                        <a:t>Testosterone</a:t>
                      </a:r>
                    </a:p>
                  </a:txBody>
                  <a:tcPr anchor="ctr"/>
                </a:tc>
                <a:tc>
                  <a:txBody>
                    <a:bodyPr/>
                    <a:lstStyle/>
                    <a:p>
                      <a:pPr algn="ct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X</a:t>
                      </a:r>
                    </a:p>
                  </a:txBody>
                  <a:tcPr anchor="ctr"/>
                </a:tc>
                <a:tc>
                  <a:txBody>
                    <a:bodyPr/>
                    <a:lstStyle/>
                    <a:p>
                      <a:pPr algn="ctr"/>
                      <a:r>
                        <a:rPr lang="en-US" dirty="0">
                          <a:latin typeface="Arial" panose="020B0604020202020204" pitchFamily="34" charset="0"/>
                          <a:cs typeface="Arial" panose="020B0604020202020204" pitchFamily="34" charset="0"/>
                        </a:rPr>
                        <a:t>500-700</a:t>
                      </a:r>
                    </a:p>
                  </a:txBody>
                  <a:tcPr anchor="ctr"/>
                </a:tc>
                <a:tc>
                  <a:txBody>
                    <a:bodyPr/>
                    <a:lstStyle/>
                    <a:p>
                      <a:pPr algn="ctr"/>
                      <a:r>
                        <a:rPr lang="en-US" dirty="0">
                          <a:latin typeface="Arial" panose="020B0604020202020204" pitchFamily="34" charset="0"/>
                          <a:cs typeface="Arial" panose="020B0604020202020204" pitchFamily="34" charset="0"/>
                        </a:rPr>
                        <a:t>1-2x/year</a:t>
                      </a:r>
                    </a:p>
                  </a:txBody>
                  <a:tcPr anchor="ctr"/>
                </a:tc>
                <a:extLst>
                  <a:ext uri="{0D108BD9-81ED-4DB2-BD59-A6C34878D82A}">
                    <a16:rowId xmlns:a16="http://schemas.microsoft.com/office/drawing/2014/main" val="10002"/>
                  </a:ext>
                </a:extLst>
              </a:tr>
            </a:tbl>
          </a:graphicData>
        </a:graphic>
      </p:graphicFrame>
      <p:sp>
        <p:nvSpPr>
          <p:cNvPr id="6" name="TextBox 5"/>
          <p:cNvSpPr txBox="1"/>
          <p:nvPr/>
        </p:nvSpPr>
        <p:spPr>
          <a:xfrm>
            <a:off x="437695" y="3592572"/>
            <a:ext cx="10916105" cy="276998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Check lipids and A1C based on USPSTF guidelines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Can consider SHBG, albumin, and prolactin based on clinical indications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Lower levels are appropriate based on patient preference</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u="sng" dirty="0">
                <a:latin typeface="Arial" panose="020B0604020202020204" pitchFamily="34" charset="0"/>
                <a:cs typeface="Arial" panose="020B0604020202020204" pitchFamily="34" charset="0"/>
              </a:rPr>
              <a:t>Checking testosterone levels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Testosterone injection</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Mid-cycle</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If not done mid-cycle, adjust goal level down if after mid-cycle or up if before mid-cycle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Testosterone patch/gel: No sooner than one week than after one week of application and at least two hours after application</a:t>
            </a:r>
          </a:p>
        </p:txBody>
      </p:sp>
      <p:cxnSp>
        <p:nvCxnSpPr>
          <p:cNvPr id="5" name="Straight Connector 4">
            <a:extLst>
              <a:ext uri="{FF2B5EF4-FFF2-40B4-BE49-F238E27FC236}">
                <a16:creationId xmlns:a16="http://schemas.microsoft.com/office/drawing/2014/main" id="{C8E57BE5-D0DA-0249-A2AF-94B0B581C70F}"/>
              </a:ext>
            </a:extLst>
          </p:cNvPr>
          <p:cNvCxnSpPr>
            <a:cxnSpLocks/>
          </p:cNvCxnSpPr>
          <p:nvPr/>
        </p:nvCxnSpPr>
        <p:spPr>
          <a:xfrm>
            <a:off x="437694" y="6336467"/>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3" name="Slide Number Placeholder 2"/>
          <p:cNvSpPr>
            <a:spLocks noGrp="1"/>
          </p:cNvSpPr>
          <p:nvPr>
            <p:ph type="sldNum" sz="quarter" idx="12"/>
          </p:nvPr>
        </p:nvSpPr>
        <p:spPr/>
        <p:txBody>
          <a:bodyPr/>
          <a:lstStyle/>
          <a:p>
            <a:fld id="{FD128B21-BCFB-4C93-A186-A42B627DDFF4}" type="slidenum">
              <a:rPr lang="en-US" smtClean="0"/>
              <a:t>54</a:t>
            </a:fld>
            <a:endParaRPr lang="en-US"/>
          </a:p>
        </p:txBody>
      </p:sp>
    </p:spTree>
    <p:extLst>
      <p:ext uri="{BB962C8B-B14F-4D97-AF65-F5344CB8AC3E}">
        <p14:creationId xmlns:p14="http://schemas.microsoft.com/office/powerpoint/2010/main" val="35207783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330" y="6362011"/>
            <a:ext cx="6019800" cy="338554"/>
          </a:xfrm>
          <a:prstGeom prst="rect">
            <a:avLst/>
          </a:prstGeom>
          <a:noFill/>
        </p:spPr>
        <p:txBody>
          <a:bodyPr wrap="square" rtlCol="0">
            <a:spAutoFit/>
          </a:bodyPr>
          <a:lstStyle/>
          <a:p>
            <a:r>
              <a:rPr lang="en-US" sz="1600" dirty="0"/>
              <a:t>WPATH Standards of Care 8</a:t>
            </a:r>
            <a:endParaRPr lang="en-US" sz="1600" baseline="30000" dirty="0"/>
          </a:p>
        </p:txBody>
      </p:sp>
      <p:sp>
        <p:nvSpPr>
          <p:cNvPr id="8" name="Title 7"/>
          <p:cNvSpPr>
            <a:spLocks noGrp="1"/>
          </p:cNvSpPr>
          <p:nvPr>
            <p:ph type="title"/>
          </p:nvPr>
        </p:nvSpPr>
        <p:spPr>
          <a:xfrm>
            <a:off x="437695" y="228551"/>
            <a:ext cx="10916105" cy="927153"/>
          </a:xfrm>
        </p:spPr>
        <p:txBody>
          <a:bodyPr>
            <a:normAutofit fontScale="90000"/>
          </a:bodyPr>
          <a:lstStyle/>
          <a:p>
            <a:r>
              <a:rPr lang="en-US" b="1" dirty="0">
                <a:latin typeface="Arial" panose="020B0604020202020204" pitchFamily="34" charset="0"/>
                <a:cs typeface="Arial" panose="020B0604020202020204" pitchFamily="34" charset="0"/>
              </a:rPr>
              <a:t>Risks Associated with Masculinizing Treatments</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281345740"/>
              </p:ext>
            </p:extLst>
          </p:nvPr>
        </p:nvGraphicFramePr>
        <p:xfrm>
          <a:off x="838200" y="1565427"/>
          <a:ext cx="10515600" cy="4124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2" name="Slide Number Placeholder 1"/>
          <p:cNvSpPr>
            <a:spLocks noGrp="1"/>
          </p:cNvSpPr>
          <p:nvPr>
            <p:ph type="sldNum" sz="quarter" idx="12"/>
          </p:nvPr>
        </p:nvSpPr>
        <p:spPr/>
        <p:txBody>
          <a:bodyPr/>
          <a:lstStyle/>
          <a:p>
            <a:fld id="{FD128B21-BCFB-4C93-A186-A42B627DDFF4}" type="slidenum">
              <a:rPr lang="en-US" smtClean="0"/>
              <a:t>55</a:t>
            </a:fld>
            <a:endParaRPr lang="en-US"/>
          </a:p>
        </p:txBody>
      </p:sp>
    </p:spTree>
    <p:extLst>
      <p:ext uri="{BB962C8B-B14F-4D97-AF65-F5344CB8AC3E}">
        <p14:creationId xmlns:p14="http://schemas.microsoft.com/office/powerpoint/2010/main" val="22210026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330" y="6467976"/>
            <a:ext cx="6019800" cy="338554"/>
          </a:xfrm>
          <a:prstGeom prst="rect">
            <a:avLst/>
          </a:prstGeom>
          <a:noFill/>
        </p:spPr>
        <p:txBody>
          <a:bodyPr wrap="square" rtlCol="0">
            <a:spAutoFit/>
          </a:bodyPr>
          <a:lstStyle/>
          <a:p>
            <a:r>
              <a:rPr lang="en-US" sz="1600" dirty="0"/>
              <a:t>WPATH Standards of Care 8</a:t>
            </a:r>
            <a:endParaRPr lang="en-US" sz="1600" baseline="30000" dirty="0"/>
          </a:p>
        </p:txBody>
      </p:sp>
      <p:sp>
        <p:nvSpPr>
          <p:cNvPr id="8" name="Title 7"/>
          <p:cNvSpPr>
            <a:spLocks noGrp="1"/>
          </p:cNvSpPr>
          <p:nvPr>
            <p:ph type="title"/>
          </p:nvPr>
        </p:nvSpPr>
        <p:spPr>
          <a:xfrm>
            <a:off x="437695" y="168889"/>
            <a:ext cx="10916105" cy="927153"/>
          </a:xfrm>
        </p:spPr>
        <p:txBody>
          <a:bodyPr>
            <a:normAutofit fontScale="90000"/>
          </a:bodyPr>
          <a:lstStyle/>
          <a:p>
            <a:r>
              <a:rPr lang="en-US" b="1" dirty="0">
                <a:latin typeface="Arial" panose="020B0604020202020204" pitchFamily="34" charset="0"/>
                <a:cs typeface="Arial" panose="020B0604020202020204" pitchFamily="34" charset="0"/>
              </a:rPr>
              <a:t>Risks Associated with Masculinizing Treatments</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397875987"/>
              </p:ext>
            </p:extLst>
          </p:nvPr>
        </p:nvGraphicFramePr>
        <p:xfrm>
          <a:off x="838200" y="1593609"/>
          <a:ext cx="10515600" cy="3920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2" name="Slide Number Placeholder 1"/>
          <p:cNvSpPr>
            <a:spLocks noGrp="1"/>
          </p:cNvSpPr>
          <p:nvPr>
            <p:ph type="sldNum" sz="quarter" idx="12"/>
          </p:nvPr>
        </p:nvSpPr>
        <p:spPr/>
        <p:txBody>
          <a:bodyPr/>
          <a:lstStyle/>
          <a:p>
            <a:fld id="{FD128B21-BCFB-4C93-A186-A42B627DDFF4}" type="slidenum">
              <a:rPr lang="en-US" smtClean="0"/>
              <a:t>56</a:t>
            </a:fld>
            <a:endParaRPr lang="en-US"/>
          </a:p>
        </p:txBody>
      </p:sp>
    </p:spTree>
    <p:extLst>
      <p:ext uri="{BB962C8B-B14F-4D97-AF65-F5344CB8AC3E}">
        <p14:creationId xmlns:p14="http://schemas.microsoft.com/office/powerpoint/2010/main" val="38697285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Testosterone Relative Contraindications</a:t>
            </a:r>
          </a:p>
        </p:txBody>
      </p:sp>
      <p:sp>
        <p:nvSpPr>
          <p:cNvPr id="3" name="Content Placeholder 2"/>
          <p:cNvSpPr>
            <a:spLocks noGrp="1"/>
          </p:cNvSpPr>
          <p:nvPr>
            <p:ph idx="1"/>
          </p:nvPr>
        </p:nvSpPr>
        <p:spPr>
          <a:xfrm>
            <a:off x="437695" y="1648204"/>
            <a:ext cx="10916105" cy="4351338"/>
          </a:xfrm>
        </p:spPr>
        <p:txBody>
          <a:bodyPr>
            <a:normAutofit/>
          </a:body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 Unstable psychiatric illness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Polycythemia with Hgb &gt; 18 or </a:t>
            </a:r>
            <a:r>
              <a:rPr lang="en-US" sz="2400" dirty="0" err="1">
                <a:latin typeface="Arial" panose="020B0604020202020204" pitchFamily="34" charset="0"/>
                <a:cs typeface="Arial" panose="020B0604020202020204" pitchFamily="34" charset="0"/>
              </a:rPr>
              <a:t>Hct</a:t>
            </a:r>
            <a:r>
              <a:rPr lang="en-US" sz="2400" dirty="0">
                <a:latin typeface="Arial" panose="020B0604020202020204" pitchFamily="34" charset="0"/>
                <a:cs typeface="Arial" panose="020B0604020202020204" pitchFamily="34" charset="0"/>
              </a:rPr>
              <a:t> &gt;55% </a:t>
            </a:r>
          </a:p>
          <a:p>
            <a:pPr lvl="1"/>
            <a:r>
              <a:rPr lang="en-US" sz="2000" dirty="0">
                <a:latin typeface="Arial" panose="020B0604020202020204" pitchFamily="34" charset="0"/>
                <a:cs typeface="Arial" panose="020B0604020202020204" pitchFamily="34" charset="0"/>
              </a:rPr>
              <a:t>Either reduce dose or get therapeutic phlebotomy</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Unstable coronary disease</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Pregnancy: Need to be on highly effective birth control if applicable</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Hormone-sensitive cancers</a:t>
            </a: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57</a:t>
            </a:fld>
            <a:endParaRPr lang="en-US"/>
          </a:p>
        </p:txBody>
      </p:sp>
    </p:spTree>
    <p:extLst>
      <p:ext uri="{BB962C8B-B14F-4D97-AF65-F5344CB8AC3E}">
        <p14:creationId xmlns:p14="http://schemas.microsoft.com/office/powerpoint/2010/main" val="27478004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Persistent Menses</a:t>
            </a:r>
          </a:p>
        </p:txBody>
      </p:sp>
      <p:sp>
        <p:nvSpPr>
          <p:cNvPr id="3" name="Content Placeholder 2"/>
          <p:cNvSpPr>
            <a:spLocks noGrp="1"/>
          </p:cNvSpPr>
          <p:nvPr>
            <p:ph idx="1"/>
          </p:nvPr>
        </p:nvSpPr>
        <p:spPr>
          <a:xfrm>
            <a:off x="437695" y="1665027"/>
            <a:ext cx="10916105" cy="4511936"/>
          </a:xfrm>
        </p:spPr>
        <p:txBody>
          <a:bodyPr>
            <a:normAutofit/>
          </a:bodyPr>
          <a:lstStyle/>
          <a:p>
            <a:r>
              <a:rPr lang="en-US" sz="2400" dirty="0">
                <a:latin typeface="Arial" panose="020B0604020202020204" pitchFamily="34" charset="0"/>
                <a:cs typeface="Arial" panose="020B0604020202020204" pitchFamily="34" charset="0"/>
              </a:rPr>
              <a:t>On testosterone, cessation of menses is expected within 6 months</a:t>
            </a:r>
          </a:p>
          <a:p>
            <a:r>
              <a:rPr lang="en-US" sz="2400" dirty="0">
                <a:latin typeface="Arial" panose="020B0604020202020204" pitchFamily="34" charset="0"/>
                <a:cs typeface="Arial" panose="020B0604020202020204" pitchFamily="34" charset="0"/>
              </a:rPr>
              <a:t>Etiologies:</a:t>
            </a:r>
          </a:p>
          <a:p>
            <a:pPr lvl="1"/>
            <a:r>
              <a:rPr lang="en-US" sz="2000" dirty="0">
                <a:latin typeface="Arial" panose="020B0604020202020204" pitchFamily="34" charset="0"/>
                <a:cs typeface="Arial" panose="020B0604020202020204" pitchFamily="34" charset="0"/>
              </a:rPr>
              <a:t>Non-compliance is almost always the issue</a:t>
            </a:r>
          </a:p>
          <a:p>
            <a:pPr lvl="1"/>
            <a:r>
              <a:rPr lang="en-US" sz="2000" dirty="0">
                <a:latin typeface="Arial" panose="020B0604020202020204" pitchFamily="34" charset="0"/>
                <a:cs typeface="Arial" panose="020B0604020202020204" pitchFamily="34" charset="0"/>
              </a:rPr>
              <a:t>Structural: polyps, adenomyosis, leiomyomata, endometrial hyperplasia, malignancy</a:t>
            </a:r>
          </a:p>
          <a:p>
            <a:pPr lvl="1"/>
            <a:r>
              <a:rPr lang="en-US" sz="2000" dirty="0">
                <a:latin typeface="Arial" panose="020B0604020202020204" pitchFamily="34" charset="0"/>
                <a:cs typeface="Arial" panose="020B0604020202020204" pitchFamily="34" charset="0"/>
              </a:rPr>
              <a:t>Non-structural: pregnancy, coagulopathy, endometrial atrophy, iatrogenic, obesity</a:t>
            </a:r>
          </a:p>
          <a:p>
            <a:r>
              <a:rPr lang="en-US" sz="2400" dirty="0">
                <a:latin typeface="Arial" panose="020B0604020202020204" pitchFamily="34" charset="0"/>
                <a:cs typeface="Arial" panose="020B0604020202020204" pitchFamily="34" charset="0"/>
              </a:rPr>
              <a:t>Treatment: </a:t>
            </a:r>
          </a:p>
          <a:p>
            <a:pPr lvl="1"/>
            <a:r>
              <a:rPr lang="en-US" sz="2000" dirty="0">
                <a:latin typeface="Arial" panose="020B0604020202020204" pitchFamily="34" charset="0"/>
                <a:cs typeface="Arial" panose="020B0604020202020204" pitchFamily="34" charset="0"/>
              </a:rPr>
              <a:t>Encourage consistent dosing first</a:t>
            </a:r>
          </a:p>
          <a:p>
            <a:pPr lvl="1"/>
            <a:r>
              <a:rPr lang="en-US" sz="2000" dirty="0">
                <a:latin typeface="Arial" panose="020B0604020202020204" pitchFamily="34" charset="0"/>
                <a:cs typeface="Arial" panose="020B0604020202020204" pitchFamily="34" charset="0"/>
              </a:rPr>
              <a:t>Increasing testosterone</a:t>
            </a:r>
          </a:p>
          <a:p>
            <a:pPr lvl="1"/>
            <a:r>
              <a:rPr lang="en-US" sz="2000" dirty="0">
                <a:latin typeface="Arial" panose="020B0604020202020204" pitchFamily="34" charset="0"/>
                <a:cs typeface="Arial" panose="020B0604020202020204" pitchFamily="34" charset="0"/>
              </a:rPr>
              <a:t>Trial of progesterone (oral, injected, implanted, or IUD)</a:t>
            </a:r>
          </a:p>
          <a:p>
            <a:pPr lvl="1"/>
            <a:r>
              <a:rPr lang="en-US" sz="2000" dirty="0">
                <a:latin typeface="Arial" panose="020B0604020202020204" pitchFamily="34" charset="0"/>
                <a:cs typeface="Arial" panose="020B0604020202020204" pitchFamily="34" charset="0"/>
              </a:rPr>
              <a:t>Trial of aromatase inhibitors</a:t>
            </a:r>
          </a:p>
          <a:p>
            <a:pPr lvl="1"/>
            <a:r>
              <a:rPr lang="en-US" sz="2000" dirty="0">
                <a:latin typeface="Arial" panose="020B0604020202020204" pitchFamily="34" charset="0"/>
                <a:cs typeface="Arial" panose="020B0604020202020204" pitchFamily="34" charset="0"/>
              </a:rPr>
              <a:t>Surgical intervention with endometrial ablation, hysterectomy</a:t>
            </a: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58</a:t>
            </a:fld>
            <a:endParaRPr lang="en-US"/>
          </a:p>
        </p:txBody>
      </p:sp>
    </p:spTree>
    <p:extLst>
      <p:ext uri="{BB962C8B-B14F-4D97-AF65-F5344CB8AC3E}">
        <p14:creationId xmlns:p14="http://schemas.microsoft.com/office/powerpoint/2010/main" val="41009935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5EFEF-79F1-8343-91E7-62FA6FC0FE44}"/>
              </a:ext>
            </a:extLst>
          </p:cNvPr>
          <p:cNvPicPr>
            <a:picLocks noChangeAspect="1"/>
          </p:cNvPicPr>
          <p:nvPr/>
        </p:nvPicPr>
        <p:blipFill>
          <a:blip r:embed="rId2"/>
          <a:stretch>
            <a:fillRect/>
          </a:stretch>
        </p:blipFill>
        <p:spPr>
          <a:xfrm>
            <a:off x="3048" y="0"/>
            <a:ext cx="12185904" cy="6858000"/>
          </a:xfrm>
          <a:prstGeom prst="rect">
            <a:avLst/>
          </a:prstGeom>
        </p:spPr>
      </p:pic>
      <p:cxnSp>
        <p:nvCxnSpPr>
          <p:cNvPr id="9" name="Straight Connector 8">
            <a:extLst>
              <a:ext uri="{FF2B5EF4-FFF2-40B4-BE49-F238E27FC236}">
                <a16:creationId xmlns:a16="http://schemas.microsoft.com/office/drawing/2014/main" id="{26A195D7-6644-0941-B6CE-6E3B2EDF9BE6}"/>
              </a:ext>
            </a:extLst>
          </p:cNvPr>
          <p:cNvCxnSpPr>
            <a:cxnSpLocks/>
          </p:cNvCxnSpPr>
          <p:nvPr/>
        </p:nvCxnSpPr>
        <p:spPr>
          <a:xfrm>
            <a:off x="2113613" y="1876636"/>
            <a:ext cx="8109679" cy="0"/>
          </a:xfrm>
          <a:prstGeom prst="line">
            <a:avLst/>
          </a:prstGeom>
          <a:ln w="104775">
            <a:solidFill>
              <a:schemeClr val="bg1">
                <a:alpha val="60000"/>
              </a:schemeClr>
            </a:solidFill>
          </a:ln>
        </p:spPr>
        <p:style>
          <a:lnRef idx="3">
            <a:schemeClr val="accent2"/>
          </a:lnRef>
          <a:fillRef idx="0">
            <a:schemeClr val="accent2"/>
          </a:fillRef>
          <a:effectRef idx="2">
            <a:schemeClr val="accent2"/>
          </a:effectRef>
          <a:fontRef idx="minor">
            <a:schemeClr val="tx1"/>
          </a:fontRef>
        </p:style>
      </p:cxnSp>
      <p:sp>
        <p:nvSpPr>
          <p:cNvPr id="10" name="Title 1">
            <a:extLst>
              <a:ext uri="{FF2B5EF4-FFF2-40B4-BE49-F238E27FC236}">
                <a16:creationId xmlns:a16="http://schemas.microsoft.com/office/drawing/2014/main" id="{2BAD637F-5AA3-AF48-B38F-E30D95486E10}"/>
              </a:ext>
            </a:extLst>
          </p:cNvPr>
          <p:cNvSpPr txBox="1">
            <a:spLocks/>
          </p:cNvSpPr>
          <p:nvPr/>
        </p:nvSpPr>
        <p:spPr>
          <a:xfrm>
            <a:off x="1523805" y="2547297"/>
            <a:ext cx="9144388" cy="1547885"/>
          </a:xfrm>
          <a:prstGeom prst="rect">
            <a:avLst/>
          </a:prstGeom>
        </p:spPr>
        <p:txBody>
          <a:bodyPr anchor="ctr">
            <a:noAutofit/>
          </a:bodyPr>
          <a:lstStyle>
            <a:lvl1pPr algn="ctr" defTabSz="914400" rtl="0" eaLnBrk="1" latinLnBrk="0" hangingPunct="1">
              <a:lnSpc>
                <a:spcPct val="90000"/>
              </a:lnSpc>
              <a:spcBef>
                <a:spcPct val="0"/>
              </a:spcBef>
              <a:buNone/>
              <a:defRPr sz="6000" b="1" i="0" kern="1200" spc="-15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latin typeface="Arial" panose="020B0604020202020204" pitchFamily="34" charset="0"/>
                <a:cs typeface="Arial" panose="020B0604020202020204" pitchFamily="34" charset="0"/>
              </a:rPr>
              <a:t>Preventative Care</a:t>
            </a:r>
          </a:p>
          <a:p>
            <a:endParaRPr lang="en-US"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A1DF42C1-66EB-8848-ADFF-1279103370EE}"/>
              </a:ext>
            </a:extLst>
          </p:cNvPr>
          <p:cNvSpPr txBox="1">
            <a:spLocks/>
          </p:cNvSpPr>
          <p:nvPr/>
        </p:nvSpPr>
        <p:spPr>
          <a:xfrm>
            <a:off x="4952554" y="4944990"/>
            <a:ext cx="2286890" cy="15356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i="0" kern="1200" spc="-15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sz="12000" b="1" i="0" dirty="0">
              <a:solidFill>
                <a:schemeClr val="bg1">
                  <a:alpha val="20000"/>
                </a:schemeClr>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07818F22-72C5-CE4D-99AC-08AD6D01FBD4}"/>
              </a:ext>
            </a:extLst>
          </p:cNvPr>
          <p:cNvCxnSpPr>
            <a:cxnSpLocks/>
          </p:cNvCxnSpPr>
          <p:nvPr/>
        </p:nvCxnSpPr>
        <p:spPr>
          <a:xfrm>
            <a:off x="2113613" y="4095182"/>
            <a:ext cx="8109679" cy="0"/>
          </a:xfrm>
          <a:prstGeom prst="line">
            <a:avLst/>
          </a:prstGeom>
          <a:ln w="104775">
            <a:solidFill>
              <a:schemeClr val="bg1">
                <a:alpha val="60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2778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568" y="217660"/>
            <a:ext cx="10972800" cy="873949"/>
          </a:xfrm>
        </p:spPr>
        <p:txBody>
          <a:bodyPr/>
          <a:lstStyle/>
          <a:p>
            <a:r>
              <a:rPr lang="en-US" sz="4267" b="1" dirty="0"/>
              <a:t>FAQs</a:t>
            </a:r>
          </a:p>
        </p:txBody>
      </p:sp>
      <p:sp>
        <p:nvSpPr>
          <p:cNvPr id="3" name="Content Placeholder 2"/>
          <p:cNvSpPr>
            <a:spLocks noGrp="1"/>
          </p:cNvSpPr>
          <p:nvPr>
            <p:ph idx="1"/>
          </p:nvPr>
        </p:nvSpPr>
        <p:spPr>
          <a:xfrm>
            <a:off x="333568" y="1233379"/>
            <a:ext cx="10972800" cy="740564"/>
          </a:xfrm>
        </p:spPr>
        <p:txBody>
          <a:bodyPr/>
          <a:lstStyle/>
          <a:p>
            <a:pPr marL="761981"/>
            <a:r>
              <a:rPr lang="en-US" sz="2400" dirty="0"/>
              <a:t>What is the difference between a transgender man and a transgender woman? </a:t>
            </a:r>
          </a:p>
          <a:p>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411" y="6349500"/>
            <a:ext cx="1506523" cy="388979"/>
          </a:xfrm>
          <a:prstGeom prst="rect">
            <a:avLst/>
          </a:prstGeom>
        </p:spPr>
      </p:pic>
      <p:graphicFrame>
        <p:nvGraphicFramePr>
          <p:cNvPr id="5" name="Diagram 4">
            <a:extLst>
              <a:ext uri="{FF2B5EF4-FFF2-40B4-BE49-F238E27FC236}">
                <a16:creationId xmlns:a16="http://schemas.microsoft.com/office/drawing/2014/main" id="{E75A1354-70FD-6709-175D-58FA9957744E}"/>
              </a:ext>
            </a:extLst>
          </p:cNvPr>
          <p:cNvGraphicFramePr/>
          <p:nvPr/>
        </p:nvGraphicFramePr>
        <p:xfrm>
          <a:off x="643467" y="490845"/>
          <a:ext cx="10905067" cy="56298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683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Contraceptive Counseling</a:t>
            </a:r>
          </a:p>
        </p:txBody>
      </p:sp>
      <p:sp>
        <p:nvSpPr>
          <p:cNvPr id="3" name="Content Placeholder 2"/>
          <p:cNvSpPr>
            <a:spLocks noGrp="1"/>
          </p:cNvSpPr>
          <p:nvPr>
            <p:ph idx="1"/>
          </p:nvPr>
        </p:nvSpPr>
        <p:spPr>
          <a:xfrm>
            <a:off x="437696" y="1620909"/>
            <a:ext cx="6263356" cy="4351338"/>
          </a:xfrm>
        </p:spPr>
        <p:txBody>
          <a:bodyPr>
            <a:normAutofit/>
          </a:bodyPr>
          <a:lstStyle/>
          <a:p>
            <a:r>
              <a:rPr lang="en-US" sz="2400" u="sng" dirty="0">
                <a:latin typeface="Arial" panose="020B0604020202020204" pitchFamily="34" charset="0"/>
                <a:cs typeface="Arial" panose="020B0604020202020204" pitchFamily="34" charset="0"/>
              </a:rPr>
              <a:t>GAHT is not contraception</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Contraception should be offered to anyone who can become pregnant</a:t>
            </a:r>
          </a:p>
          <a:p>
            <a:r>
              <a:rPr lang="en-US" sz="2400" dirty="0">
                <a:latin typeface="Arial" panose="020B0604020202020204" pitchFamily="34" charset="0"/>
                <a:cs typeface="Arial" panose="020B0604020202020204" pitchFamily="34" charset="0"/>
              </a:rPr>
              <a:t>Testosterone is a known teratogen</a:t>
            </a:r>
          </a:p>
          <a:p>
            <a:pPr lvl="1"/>
            <a:r>
              <a:rPr lang="en-US" sz="2000" dirty="0">
                <a:latin typeface="Arial" panose="020B0604020202020204" pitchFamily="34" charset="0"/>
                <a:cs typeface="Arial" panose="020B0604020202020204" pitchFamily="34" charset="0"/>
              </a:rPr>
              <a:t>If pregnancy is desired, testosterone should be stopped several months before trying to conceive</a:t>
            </a:r>
          </a:p>
          <a:p>
            <a:r>
              <a:rPr lang="en-US" sz="2400" dirty="0">
                <a:latin typeface="Arial" panose="020B0604020202020204" pitchFamily="34" charset="0"/>
                <a:cs typeface="Arial" panose="020B0604020202020204" pitchFamily="34" charset="0"/>
              </a:rPr>
              <a:t>Fertility preservation should be offered prior to starting hormones</a:t>
            </a: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pic>
        <p:nvPicPr>
          <p:cNvPr id="12290" name="Picture 2" descr="A Guide To Finding The Best Birth Contr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3490" y="1710943"/>
            <a:ext cx="4727076" cy="393923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FD128B21-BCFB-4C93-A186-A42B627DDFF4}" type="slidenum">
              <a:rPr lang="en-US" smtClean="0"/>
              <a:t>60</a:t>
            </a:fld>
            <a:endParaRPr lang="en-US"/>
          </a:p>
        </p:txBody>
      </p:sp>
    </p:spTree>
    <p:extLst>
      <p:ext uri="{BB962C8B-B14F-4D97-AF65-F5344CB8AC3E}">
        <p14:creationId xmlns:p14="http://schemas.microsoft.com/office/powerpoint/2010/main" val="37457180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Cardiovascular Disease</a:t>
            </a:r>
          </a:p>
        </p:txBody>
      </p:sp>
      <p:sp>
        <p:nvSpPr>
          <p:cNvPr id="3" name="Content Placeholder 2"/>
          <p:cNvSpPr>
            <a:spLocks noGrp="1"/>
          </p:cNvSpPr>
          <p:nvPr>
            <p:ph idx="1"/>
          </p:nvPr>
        </p:nvSpPr>
        <p:spPr>
          <a:xfrm>
            <a:off x="437694" y="1560363"/>
            <a:ext cx="11312872" cy="4351338"/>
          </a:xfrm>
        </p:spPr>
        <p:txBody>
          <a:bodyPr>
            <a:normAutofit lnSpcReduction="10000"/>
          </a:bodyPr>
          <a:lstStyle/>
          <a:p>
            <a:r>
              <a:rPr lang="en-US" sz="2400" dirty="0">
                <a:latin typeface="Arial" panose="020B0604020202020204" pitchFamily="34" charset="0"/>
                <a:cs typeface="Arial" panose="020B0604020202020204" pitchFamily="34" charset="0"/>
              </a:rPr>
              <a:t>Transgender men: cardiovascular (CV) risk is unchanged</a:t>
            </a:r>
          </a:p>
          <a:p>
            <a:pPr lvl="1"/>
            <a:r>
              <a:rPr lang="en-US" sz="2000" dirty="0">
                <a:latin typeface="Arial" panose="020B0604020202020204" pitchFamily="34" charset="0"/>
                <a:cs typeface="Arial" panose="020B0604020202020204" pitchFamily="34" charset="0"/>
              </a:rPr>
              <a:t>CV risk likely increased with the presence of additional risk factors</a:t>
            </a:r>
          </a:p>
          <a:p>
            <a:r>
              <a:rPr lang="en-US" sz="2400" dirty="0">
                <a:latin typeface="Arial" panose="020B0604020202020204" pitchFamily="34" charset="0"/>
                <a:cs typeface="Arial" panose="020B0604020202020204" pitchFamily="34" charset="0"/>
              </a:rPr>
              <a:t>Transgender women: data are unclear for risk</a:t>
            </a:r>
          </a:p>
          <a:p>
            <a:pPr lvl="1"/>
            <a:r>
              <a:rPr lang="en-US" sz="2000" dirty="0">
                <a:latin typeface="Arial" panose="020B0604020202020204" pitchFamily="34" charset="0"/>
                <a:cs typeface="Arial" panose="020B0604020202020204" pitchFamily="34" charset="0"/>
              </a:rPr>
              <a:t>CV risk likely increased with the presence of additional risk factors</a:t>
            </a:r>
          </a:p>
          <a:p>
            <a:pPr lvl="1"/>
            <a:r>
              <a:rPr lang="en-US" sz="2000" dirty="0">
                <a:latin typeface="Arial" panose="020B0604020202020204" pitchFamily="34" charset="0"/>
                <a:cs typeface="Arial" panose="020B0604020202020204" pitchFamily="34" charset="0"/>
              </a:rPr>
              <a:t>Some studies found increased morbidity and mortality from MI and CVA, however these studies did not adjust for risk factors including tobacco use, obesity, and diabetes</a:t>
            </a:r>
          </a:p>
          <a:p>
            <a:r>
              <a:rPr lang="en-US" sz="2400" dirty="0">
                <a:latin typeface="Arial" panose="020B0604020202020204" pitchFamily="34" charset="0"/>
                <a:cs typeface="Arial" panose="020B0604020202020204" pitchFamily="34" charset="0"/>
              </a:rPr>
              <a:t>To calculate ASCVD risk, determine which sex to use based on age at which hormones are started and total length of exposure to hormones</a:t>
            </a:r>
          </a:p>
          <a:p>
            <a:pPr marL="457200" lvl="1" indent="0">
              <a:buNone/>
            </a:pPr>
            <a:r>
              <a:rPr lang="en-US" sz="2000" u="sng" dirty="0">
                <a:latin typeface="Arial" panose="020B0604020202020204" pitchFamily="34" charset="0"/>
                <a:cs typeface="Arial" panose="020B0604020202020204" pitchFamily="34" charset="0"/>
              </a:rPr>
              <a:t>EXAMPLES</a:t>
            </a:r>
          </a:p>
          <a:p>
            <a:pPr lvl="1"/>
            <a:r>
              <a:rPr lang="en-US" sz="2000" dirty="0">
                <a:latin typeface="Arial" panose="020B0604020202020204" pitchFamily="34" charset="0"/>
                <a:cs typeface="Arial" panose="020B0604020202020204" pitchFamily="34" charset="0"/>
              </a:rPr>
              <a:t>If a patient AFAB started testosterone late in life, continue to use female in the calculation</a:t>
            </a:r>
          </a:p>
          <a:p>
            <a:pPr lvl="1"/>
            <a:r>
              <a:rPr lang="en-US" sz="2000" dirty="0">
                <a:latin typeface="Arial" panose="020B0604020202020204" pitchFamily="34" charset="0"/>
                <a:cs typeface="Arial" panose="020B0604020202020204" pitchFamily="34" charset="0"/>
              </a:rPr>
              <a:t>If a patient AMAB started estradiol at age 20, and they are now 50 YO, then use female for risk calculation given they have lived longer with estradiol influencing their body (~30 years) than testosterone (~10 years)</a:t>
            </a:r>
          </a:p>
        </p:txBody>
      </p:sp>
      <p:sp>
        <p:nvSpPr>
          <p:cNvPr id="4" name="TextBox 3"/>
          <p:cNvSpPr txBox="1"/>
          <p:nvPr/>
        </p:nvSpPr>
        <p:spPr>
          <a:xfrm>
            <a:off x="118174" y="6246524"/>
            <a:ext cx="7301023"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Eur J Endocrinol 2013 &amp; 2014</a:t>
            </a:r>
          </a:p>
          <a:p>
            <a:r>
              <a:rPr lang="en-US" sz="1600" dirty="0">
                <a:latin typeface="Arial" panose="020B0604020202020204" pitchFamily="34" charset="0"/>
                <a:cs typeface="Arial" panose="020B0604020202020204" pitchFamily="34" charset="0"/>
              </a:rPr>
              <a:t>Arch Sex Behav 2014</a:t>
            </a:r>
          </a:p>
        </p:txBody>
      </p:sp>
      <p:cxnSp>
        <p:nvCxnSpPr>
          <p:cNvPr id="5" name="Straight Connector 4">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7" name="Slide Number Placeholder 6"/>
          <p:cNvSpPr>
            <a:spLocks noGrp="1"/>
          </p:cNvSpPr>
          <p:nvPr>
            <p:ph type="sldNum" sz="quarter" idx="12"/>
          </p:nvPr>
        </p:nvSpPr>
        <p:spPr/>
        <p:txBody>
          <a:bodyPr/>
          <a:lstStyle/>
          <a:p>
            <a:fld id="{FD128B21-BCFB-4C93-A186-A42B627DDFF4}" type="slidenum">
              <a:rPr lang="en-US" smtClean="0"/>
              <a:t>61</a:t>
            </a:fld>
            <a:endParaRPr lang="en-US"/>
          </a:p>
        </p:txBody>
      </p:sp>
    </p:spTree>
    <p:extLst>
      <p:ext uri="{BB962C8B-B14F-4D97-AF65-F5344CB8AC3E}">
        <p14:creationId xmlns:p14="http://schemas.microsoft.com/office/powerpoint/2010/main" val="1237221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Smoking</a:t>
            </a:r>
          </a:p>
        </p:txBody>
      </p:sp>
      <p:sp>
        <p:nvSpPr>
          <p:cNvPr id="3" name="Content Placeholder 2"/>
          <p:cNvSpPr>
            <a:spLocks noGrp="1"/>
          </p:cNvSpPr>
          <p:nvPr>
            <p:ph idx="1"/>
          </p:nvPr>
        </p:nvSpPr>
        <p:spPr>
          <a:xfrm>
            <a:off x="437694" y="1560363"/>
            <a:ext cx="11312872" cy="4351338"/>
          </a:xfrm>
        </p:spPr>
        <p:txBody>
          <a:bodyPr>
            <a:normAutofit/>
          </a:bodyPr>
          <a:lstStyle/>
          <a:p>
            <a:r>
              <a:rPr lang="en-US" sz="2400" dirty="0">
                <a:latin typeface="Arial" panose="020B0604020202020204" pitchFamily="34" charset="0"/>
                <a:cs typeface="Arial" panose="020B0604020202020204" pitchFamily="34" charset="0"/>
              </a:rPr>
              <a:t>Not an absolute contraindication</a:t>
            </a:r>
          </a:p>
          <a:p>
            <a:r>
              <a:rPr lang="en-US" sz="2400" dirty="0">
                <a:solidFill>
                  <a:srgbClr val="000000"/>
                </a:solidFill>
                <a:latin typeface="Arial" panose="020B0604020202020204" pitchFamily="34" charset="0"/>
                <a:cs typeface="Arial" panose="020B0604020202020204" pitchFamily="34" charset="0"/>
              </a:rPr>
              <a:t>Counsel at each visit</a:t>
            </a:r>
          </a:p>
          <a:p>
            <a:r>
              <a:rPr lang="en-US" sz="2400" dirty="0">
                <a:solidFill>
                  <a:srgbClr val="000000"/>
                </a:solidFill>
                <a:latin typeface="Arial" panose="020B0604020202020204" pitchFamily="34" charset="0"/>
                <a:cs typeface="Arial" panose="020B0604020202020204" pitchFamily="34" charset="0"/>
              </a:rPr>
              <a:t>Use informed decision and harm reduction approach</a:t>
            </a:r>
          </a:p>
          <a:p>
            <a:r>
              <a:rPr lang="en-US" sz="2400" dirty="0">
                <a:solidFill>
                  <a:srgbClr val="000000"/>
                </a:solidFill>
                <a:latin typeface="Arial" panose="020B0604020202020204" pitchFamily="34" charset="0"/>
                <a:cs typeface="Arial" panose="020B0604020202020204" pitchFamily="34" charset="0"/>
              </a:rPr>
              <a:t>Transdermal estrogen preferred</a:t>
            </a:r>
          </a:p>
          <a:p>
            <a:r>
              <a:rPr lang="en-US" sz="2400" dirty="0">
                <a:latin typeface="Arial" panose="020B0604020202020204" pitchFamily="34" charset="0"/>
                <a:cs typeface="Arial" panose="020B0604020202020204" pitchFamily="34" charset="0"/>
              </a:rPr>
              <a:t>Abstain from tobacco/nicotine prior to gender-affirmation surgery</a:t>
            </a:r>
            <a:endParaRPr lang="en-US" sz="2400" dirty="0">
              <a:solidFill>
                <a:srgbClr val="000000"/>
              </a:solidFill>
              <a:latin typeface="Arial" panose="020B0604020202020204" pitchFamily="34" charset="0"/>
              <a:cs typeface="Arial" panose="020B0604020202020204" pitchFamily="34" charset="0"/>
            </a:endParaRPr>
          </a:p>
          <a:p>
            <a:r>
              <a:rPr lang="en-US" sz="2400" dirty="0">
                <a:solidFill>
                  <a:srgbClr val="000000"/>
                </a:solidFill>
                <a:latin typeface="Arial" panose="020B0604020202020204" pitchFamily="34" charset="0"/>
                <a:cs typeface="Arial" panose="020B0604020202020204" pitchFamily="34" charset="0"/>
              </a:rPr>
              <a:t>Consider ASA 81 mg daily</a:t>
            </a:r>
          </a:p>
          <a:p>
            <a:pPr lvl="1"/>
            <a:r>
              <a:rPr lang="en-US" sz="2000" dirty="0">
                <a:solidFill>
                  <a:srgbClr val="000000"/>
                </a:solidFill>
                <a:latin typeface="Arial" panose="020B0604020202020204" pitchFamily="34" charset="0"/>
                <a:cs typeface="Arial" panose="020B0604020202020204" pitchFamily="34" charset="0"/>
              </a:rPr>
              <a:t>No evidence to discuss risk vs benefit between venous thromboembolism (blood clot) and gastrointestinal bleeding</a:t>
            </a:r>
          </a:p>
        </p:txBody>
      </p:sp>
      <p:cxnSp>
        <p:nvCxnSpPr>
          <p:cNvPr id="5" name="Straight Connector 4">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7" name="Slide Number Placeholder 6"/>
          <p:cNvSpPr>
            <a:spLocks noGrp="1"/>
          </p:cNvSpPr>
          <p:nvPr>
            <p:ph type="sldNum" sz="quarter" idx="12"/>
          </p:nvPr>
        </p:nvSpPr>
        <p:spPr/>
        <p:txBody>
          <a:bodyPr/>
          <a:lstStyle/>
          <a:p>
            <a:fld id="{FD128B21-BCFB-4C93-A186-A42B627DDFF4}" type="slidenum">
              <a:rPr lang="en-US" smtClean="0"/>
              <a:t>62</a:t>
            </a:fld>
            <a:endParaRPr lang="en-US"/>
          </a:p>
        </p:txBody>
      </p:sp>
    </p:spTree>
    <p:extLst>
      <p:ext uri="{BB962C8B-B14F-4D97-AF65-F5344CB8AC3E}">
        <p14:creationId xmlns:p14="http://schemas.microsoft.com/office/powerpoint/2010/main" val="11264593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HIV Prophylaxis</a:t>
            </a:r>
          </a:p>
        </p:txBody>
      </p:sp>
      <p:sp>
        <p:nvSpPr>
          <p:cNvPr id="3" name="Content Placeholder 2"/>
          <p:cNvSpPr>
            <a:spLocks noGrp="1"/>
          </p:cNvSpPr>
          <p:nvPr>
            <p:ph idx="1"/>
          </p:nvPr>
        </p:nvSpPr>
        <p:spPr>
          <a:xfrm>
            <a:off x="437694" y="1560363"/>
            <a:ext cx="6646012" cy="4351338"/>
          </a:xfrm>
        </p:spPr>
        <p:txBody>
          <a:bodyPr>
            <a:normAutofit/>
          </a:bodyPr>
          <a:lstStyle/>
          <a:p>
            <a:pPr marL="0" indent="0">
              <a:buNone/>
            </a:pPr>
            <a:r>
              <a:rPr lang="en-US" dirty="0">
                <a:latin typeface="Arial" panose="020B0604020202020204" pitchFamily="34" charset="0"/>
                <a:cs typeface="Arial" panose="020B0604020202020204" pitchFamily="34" charset="0"/>
              </a:rPr>
              <a:t>Transwomen are at much higher risk of acquiring HIV</a:t>
            </a:r>
            <a:r>
              <a:rPr lang="en-US" sz="2400" dirty="0">
                <a:latin typeface="Arial" panose="020B0604020202020204" pitchFamily="34" charset="0"/>
                <a:cs typeface="Arial" panose="020B0604020202020204" pitchFamily="34" charset="0"/>
              </a:rPr>
              <a:t>	</a:t>
            </a:r>
          </a:p>
          <a:p>
            <a:r>
              <a:rPr lang="en-US" sz="2400" dirty="0">
                <a:solidFill>
                  <a:srgbClr val="000000"/>
                </a:solidFill>
                <a:latin typeface="Arial" panose="020B0604020202020204" pitchFamily="34" charset="0"/>
                <a:cs typeface="Arial" panose="020B0604020202020204" pitchFamily="34" charset="0"/>
              </a:rPr>
              <a:t>Discuss use of Pre-Exposure Prophylaxis (</a:t>
            </a:r>
            <a:r>
              <a:rPr lang="en-US" sz="2400" dirty="0" err="1">
                <a:solidFill>
                  <a:srgbClr val="000000"/>
                </a:solidFill>
                <a:latin typeface="Arial" panose="020B0604020202020204" pitchFamily="34" charset="0"/>
                <a:cs typeface="Arial" panose="020B0604020202020204" pitchFamily="34" charset="0"/>
              </a:rPr>
              <a:t>PrEP</a:t>
            </a:r>
            <a:r>
              <a:rPr lang="en-US" sz="2400" dirty="0">
                <a:solidFill>
                  <a:srgbClr val="000000"/>
                </a:solidFill>
                <a:latin typeface="Arial" panose="020B0604020202020204" pitchFamily="34" charset="0"/>
                <a:cs typeface="Arial" panose="020B0604020202020204" pitchFamily="34" charset="0"/>
              </a:rPr>
              <a:t>)</a:t>
            </a:r>
          </a:p>
          <a:p>
            <a:pPr lvl="1"/>
            <a:r>
              <a:rPr lang="en-US" sz="2000" dirty="0">
                <a:solidFill>
                  <a:srgbClr val="000000"/>
                </a:solidFill>
                <a:latin typeface="Arial" panose="020B0604020202020204" pitchFamily="34" charset="0"/>
                <a:cs typeface="Arial" panose="020B0604020202020204" pitchFamily="34" charset="0"/>
              </a:rPr>
              <a:t>Generic </a:t>
            </a:r>
            <a:r>
              <a:rPr lang="en-US" sz="2000" dirty="0" err="1">
                <a:solidFill>
                  <a:srgbClr val="000000"/>
                </a:solidFill>
                <a:latin typeface="Arial" panose="020B0604020202020204" pitchFamily="34" charset="0"/>
                <a:cs typeface="Arial" panose="020B0604020202020204" pitchFamily="34" charset="0"/>
              </a:rPr>
              <a:t>Truvada</a:t>
            </a:r>
            <a:r>
              <a:rPr lang="en-US" sz="2000" dirty="0">
                <a:solidFill>
                  <a:srgbClr val="000000"/>
                </a:solidFill>
                <a:latin typeface="Arial" panose="020B0604020202020204" pitchFamily="34" charset="0"/>
                <a:cs typeface="Arial" panose="020B0604020202020204" pitchFamily="34" charset="0"/>
              </a:rPr>
              <a:t> or brand-name </a:t>
            </a:r>
            <a:r>
              <a:rPr lang="en-US" sz="2000" dirty="0" err="1">
                <a:solidFill>
                  <a:srgbClr val="000000"/>
                </a:solidFill>
                <a:latin typeface="Arial" panose="020B0604020202020204" pitchFamily="34" charset="0"/>
                <a:cs typeface="Arial" panose="020B0604020202020204" pitchFamily="34" charset="0"/>
              </a:rPr>
              <a:t>Descovy</a:t>
            </a:r>
            <a:r>
              <a:rPr lang="en-US" sz="2000" dirty="0">
                <a:solidFill>
                  <a:srgbClr val="000000"/>
                </a:solidFill>
                <a:latin typeface="Arial" panose="020B0604020202020204" pitchFamily="34" charset="0"/>
                <a:cs typeface="Arial" panose="020B0604020202020204" pitchFamily="34" charset="0"/>
              </a:rPr>
              <a:t> daily</a:t>
            </a:r>
          </a:p>
          <a:p>
            <a:pPr lvl="1"/>
            <a:r>
              <a:rPr lang="en-US" sz="2000" dirty="0" err="1">
                <a:solidFill>
                  <a:srgbClr val="000000"/>
                </a:solidFill>
                <a:latin typeface="Arial" panose="020B0604020202020204" pitchFamily="34" charset="0"/>
                <a:cs typeface="Arial" panose="020B0604020202020204" pitchFamily="34" charset="0"/>
              </a:rPr>
              <a:t>Cabotegravir</a:t>
            </a:r>
            <a:r>
              <a:rPr lang="en-US" sz="2000" dirty="0">
                <a:solidFill>
                  <a:srgbClr val="000000"/>
                </a:solidFill>
                <a:latin typeface="Arial" panose="020B0604020202020204" pitchFamily="34" charset="0"/>
                <a:cs typeface="Arial" panose="020B0604020202020204" pitchFamily="34" charset="0"/>
              </a:rPr>
              <a:t> q 2 month IM injection also available</a:t>
            </a:r>
          </a:p>
          <a:p>
            <a:r>
              <a:rPr lang="en-US" sz="2400" dirty="0">
                <a:solidFill>
                  <a:srgbClr val="000000"/>
                </a:solidFill>
                <a:latin typeface="Arial" panose="020B0604020202020204" pitchFamily="34" charset="0"/>
                <a:cs typeface="Arial" panose="020B0604020202020204" pitchFamily="34" charset="0"/>
              </a:rPr>
              <a:t>Safe to use with gender-affirming medical treatment</a:t>
            </a:r>
          </a:p>
        </p:txBody>
      </p:sp>
      <p:cxnSp>
        <p:nvCxnSpPr>
          <p:cNvPr id="5" name="Straight Connector 4">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7" name="Slide Number Placeholder 6"/>
          <p:cNvSpPr>
            <a:spLocks noGrp="1"/>
          </p:cNvSpPr>
          <p:nvPr>
            <p:ph type="sldNum" sz="quarter" idx="12"/>
          </p:nvPr>
        </p:nvSpPr>
        <p:spPr/>
        <p:txBody>
          <a:bodyPr/>
          <a:lstStyle/>
          <a:p>
            <a:fld id="{FD128B21-BCFB-4C93-A186-A42B627DDFF4}" type="slidenum">
              <a:rPr lang="en-US" smtClean="0"/>
              <a:t>63</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6585" y="2231005"/>
            <a:ext cx="4133088" cy="3023901"/>
          </a:xfrm>
          <a:prstGeom prst="rect">
            <a:avLst/>
          </a:prstGeom>
        </p:spPr>
      </p:pic>
    </p:spTree>
    <p:extLst>
      <p:ext uri="{BB962C8B-B14F-4D97-AF65-F5344CB8AC3E}">
        <p14:creationId xmlns:p14="http://schemas.microsoft.com/office/powerpoint/2010/main" val="41725096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Osteoporosis Screening</a:t>
            </a:r>
          </a:p>
        </p:txBody>
      </p:sp>
      <p:sp>
        <p:nvSpPr>
          <p:cNvPr id="3" name="Content Placeholder 2"/>
          <p:cNvSpPr>
            <a:spLocks noGrp="1"/>
          </p:cNvSpPr>
          <p:nvPr>
            <p:ph idx="1"/>
          </p:nvPr>
        </p:nvSpPr>
        <p:spPr>
          <a:xfrm>
            <a:off x="437695" y="1610436"/>
            <a:ext cx="11312871" cy="4566527"/>
          </a:xfrm>
        </p:spPr>
        <p:txBody>
          <a:bodyPr>
            <a:normAutofit/>
          </a:bodyPr>
          <a:lstStyle/>
          <a:p>
            <a:r>
              <a:rPr lang="en-US" sz="2400" dirty="0">
                <a:latin typeface="Arial" panose="020B0604020202020204" pitchFamily="34" charset="0"/>
                <a:cs typeface="Arial" panose="020B0604020202020204" pitchFamily="34" charset="0"/>
              </a:rPr>
              <a:t>Transgender women: mixed data</a:t>
            </a:r>
          </a:p>
          <a:p>
            <a:pPr lvl="1"/>
            <a:r>
              <a:rPr lang="en-US" sz="2000" dirty="0">
                <a:latin typeface="Arial" panose="020B0604020202020204" pitchFamily="34" charset="0"/>
                <a:cs typeface="Arial" panose="020B0604020202020204" pitchFamily="34" charset="0"/>
              </a:rPr>
              <a:t>Risk factors: underutilization of hormones after gonadectomy, use of androgen blockers without estrogen, GnRH analogues</a:t>
            </a:r>
          </a:p>
          <a:p>
            <a:r>
              <a:rPr lang="en-US" sz="2400" dirty="0">
                <a:latin typeface="Arial" panose="020B0604020202020204" pitchFamily="34" charset="0"/>
                <a:cs typeface="Arial" panose="020B0604020202020204" pitchFamily="34" charset="0"/>
              </a:rPr>
              <a:t>Transgender men: no change or increase in BMD</a:t>
            </a:r>
          </a:p>
          <a:p>
            <a:pPr lvl="1"/>
            <a:r>
              <a:rPr lang="en-US" sz="2000" dirty="0">
                <a:latin typeface="Arial" panose="020B0604020202020204" pitchFamily="34" charset="0"/>
                <a:cs typeface="Arial" panose="020B0604020202020204" pitchFamily="34" charset="0"/>
              </a:rPr>
              <a:t>Risk factor: oophorectomy without optimal hormone replacement</a:t>
            </a:r>
          </a:p>
          <a:p>
            <a:r>
              <a:rPr lang="en-US" sz="2400" dirty="0">
                <a:latin typeface="Arial" panose="020B0604020202020204" pitchFamily="34" charset="0"/>
                <a:cs typeface="Arial" panose="020B0604020202020204" pitchFamily="34" charset="0"/>
              </a:rPr>
              <a:t>Screening for transgender people (regardless of sex assigned at birth)</a:t>
            </a:r>
          </a:p>
          <a:p>
            <a:pPr lvl="1"/>
            <a:r>
              <a:rPr lang="en-US" sz="2000" dirty="0">
                <a:latin typeface="Arial" panose="020B0604020202020204" pitchFamily="34" charset="0"/>
                <a:cs typeface="Arial" panose="020B0604020202020204" pitchFamily="34" charset="0"/>
              </a:rPr>
              <a:t>s/p gonadectomy and 5 years without hormones</a:t>
            </a:r>
          </a:p>
          <a:p>
            <a:pPr lvl="1"/>
            <a:r>
              <a:rPr lang="en-US" sz="2000" dirty="0">
                <a:latin typeface="Arial" panose="020B0604020202020204" pitchFamily="34" charset="0"/>
                <a:cs typeface="Arial" panose="020B0604020202020204" pitchFamily="34" charset="0"/>
              </a:rPr>
              <a:t>50-64 with known risk factors</a:t>
            </a:r>
          </a:p>
          <a:p>
            <a:pPr lvl="1"/>
            <a:r>
              <a:rPr lang="en-US" sz="2000" dirty="0">
                <a:latin typeface="Arial" panose="020B0604020202020204" pitchFamily="34" charset="0"/>
                <a:cs typeface="Arial" panose="020B0604020202020204" pitchFamily="34" charset="0"/>
              </a:rPr>
              <a:t>All transgender people starting at age 65</a:t>
            </a:r>
          </a:p>
        </p:txBody>
      </p:sp>
      <p:sp>
        <p:nvSpPr>
          <p:cNvPr id="4" name="TextBox 3"/>
          <p:cNvSpPr txBox="1"/>
          <p:nvPr/>
        </p:nvSpPr>
        <p:spPr>
          <a:xfrm>
            <a:off x="0" y="6119336"/>
            <a:ext cx="7261722"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J Sex Med. 2012 </a:t>
            </a:r>
          </a:p>
          <a:p>
            <a:r>
              <a:rPr lang="en-US" sz="1400" dirty="0">
                <a:latin typeface="Arial" panose="020B0604020202020204" pitchFamily="34" charset="0"/>
                <a:cs typeface="Arial" panose="020B0604020202020204" pitchFamily="34" charset="0"/>
              </a:rPr>
              <a:t>Bone 2008</a:t>
            </a:r>
          </a:p>
          <a:p>
            <a:r>
              <a:rPr lang="en-US" sz="1400" dirty="0">
                <a:latin typeface="Arial" panose="020B0604020202020204" pitchFamily="34" charset="0"/>
                <a:cs typeface="Arial" panose="020B0604020202020204" pitchFamily="34" charset="0"/>
              </a:rPr>
              <a:t>J Clin Endocrinol Metab 2012</a:t>
            </a:r>
          </a:p>
        </p:txBody>
      </p:sp>
      <p:cxnSp>
        <p:nvCxnSpPr>
          <p:cNvPr id="5" name="Straight Connector 4">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7" name="Slide Number Placeholder 6"/>
          <p:cNvSpPr>
            <a:spLocks noGrp="1"/>
          </p:cNvSpPr>
          <p:nvPr>
            <p:ph type="sldNum" sz="quarter" idx="12"/>
          </p:nvPr>
        </p:nvSpPr>
        <p:spPr/>
        <p:txBody>
          <a:bodyPr/>
          <a:lstStyle/>
          <a:p>
            <a:fld id="{FD128B21-BCFB-4C93-A186-A42B627DDFF4}" type="slidenum">
              <a:rPr lang="en-US" smtClean="0"/>
              <a:t>64</a:t>
            </a:fld>
            <a:endParaRPr lang="en-US"/>
          </a:p>
        </p:txBody>
      </p:sp>
      <p:pic>
        <p:nvPicPr>
          <p:cNvPr id="1026" name="Picture 2" descr="Osteoporosis | You and Your Hormones from the Society for Endocrin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0546" y="4001306"/>
            <a:ext cx="2970020" cy="2069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8571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Breast Cancer Screening</a:t>
            </a:r>
          </a:p>
        </p:txBody>
      </p:sp>
      <p:sp>
        <p:nvSpPr>
          <p:cNvPr id="3" name="Content Placeholder 2"/>
          <p:cNvSpPr>
            <a:spLocks noGrp="1"/>
          </p:cNvSpPr>
          <p:nvPr>
            <p:ph idx="1"/>
          </p:nvPr>
        </p:nvSpPr>
        <p:spPr>
          <a:xfrm>
            <a:off x="437695" y="1583140"/>
            <a:ext cx="4625623" cy="4593823"/>
          </a:xfrm>
        </p:spPr>
        <p:txBody>
          <a:bodyPr>
            <a:normAutofit/>
          </a:bodyPr>
          <a:lstStyle/>
          <a:p>
            <a:r>
              <a:rPr lang="en-US" sz="2400" dirty="0">
                <a:latin typeface="Arial" panose="020B0604020202020204" pitchFamily="34" charset="0"/>
                <a:cs typeface="Arial" panose="020B0604020202020204" pitchFamily="34" charset="0"/>
              </a:rPr>
              <a:t>Transgender women: </a:t>
            </a:r>
          </a:p>
          <a:p>
            <a:pPr lvl="1"/>
            <a:r>
              <a:rPr lang="en-US" sz="2000" dirty="0">
                <a:latin typeface="Arial" panose="020B0604020202020204" pitchFamily="34" charset="0"/>
                <a:cs typeface="Arial" panose="020B0604020202020204" pitchFamily="34" charset="0"/>
              </a:rPr>
              <a:t>Begin at age 50, at least 5 years after starting hormones</a:t>
            </a:r>
          </a:p>
          <a:p>
            <a:r>
              <a:rPr lang="en-US" sz="2400" dirty="0">
                <a:latin typeface="Arial" panose="020B0604020202020204" pitchFamily="34" charset="0"/>
                <a:cs typeface="Arial" panose="020B0604020202020204" pitchFamily="34" charset="0"/>
              </a:rPr>
              <a:t>Transgender men: </a:t>
            </a:r>
          </a:p>
          <a:p>
            <a:pPr lvl="1"/>
            <a:r>
              <a:rPr lang="en-US" sz="2000" dirty="0">
                <a:latin typeface="Arial" panose="020B0604020202020204" pitchFamily="34" charset="0"/>
                <a:cs typeface="Arial" panose="020B0604020202020204" pitchFamily="34" charset="0"/>
              </a:rPr>
              <a:t>If they have breast tissue, should follow screening guidelines for cis-women</a:t>
            </a:r>
          </a:p>
          <a:p>
            <a:pPr lvl="1"/>
            <a:r>
              <a:rPr lang="en-US" sz="2000" dirty="0">
                <a:latin typeface="Arial" panose="020B0604020202020204" pitchFamily="34" charset="0"/>
                <a:cs typeface="Arial" panose="020B0604020202020204" pitchFamily="34" charset="0"/>
              </a:rPr>
              <a:t>If they had a mastectomy, discuss breast cancer risk and potentially screen using US or MRI</a:t>
            </a:r>
          </a:p>
          <a:p>
            <a:pPr lvl="1"/>
            <a:endParaRPr lang="en-US"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pic>
        <p:nvPicPr>
          <p:cNvPr id="9218" name="Picture 2" descr="The Importance of a Mammography Screen—Now Offered IN Off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6148" y="1762248"/>
            <a:ext cx="6564417" cy="39386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FD128B21-BCFB-4C93-A186-A42B627DDFF4}" type="slidenum">
              <a:rPr lang="en-US" smtClean="0"/>
              <a:t>65</a:t>
            </a:fld>
            <a:endParaRPr lang="en-US"/>
          </a:p>
        </p:txBody>
      </p:sp>
      <p:sp>
        <p:nvSpPr>
          <p:cNvPr id="7" name="TextBox 6"/>
          <p:cNvSpPr txBox="1"/>
          <p:nvPr/>
        </p:nvSpPr>
        <p:spPr>
          <a:xfrm>
            <a:off x="23786" y="6432569"/>
            <a:ext cx="4159624" cy="369332"/>
          </a:xfrm>
          <a:prstGeom prst="rect">
            <a:avLst/>
          </a:prstGeom>
          <a:noFill/>
        </p:spPr>
        <p:txBody>
          <a:bodyPr wrap="square" rtlCol="0">
            <a:spAutoFit/>
          </a:bodyPr>
          <a:lstStyle/>
          <a:p>
            <a:r>
              <a:rPr lang="en-US" dirty="0"/>
              <a:t>WPATH Standards of Care 8</a:t>
            </a:r>
          </a:p>
        </p:txBody>
      </p:sp>
    </p:spTree>
    <p:extLst>
      <p:ext uri="{BB962C8B-B14F-4D97-AF65-F5344CB8AC3E}">
        <p14:creationId xmlns:p14="http://schemas.microsoft.com/office/powerpoint/2010/main" val="10012320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Cervical Cancer Screening</a:t>
            </a:r>
          </a:p>
        </p:txBody>
      </p:sp>
      <p:sp>
        <p:nvSpPr>
          <p:cNvPr id="3" name="Content Placeholder 2"/>
          <p:cNvSpPr>
            <a:spLocks noGrp="1"/>
          </p:cNvSpPr>
          <p:nvPr>
            <p:ph idx="1"/>
          </p:nvPr>
        </p:nvSpPr>
        <p:spPr>
          <a:xfrm>
            <a:off x="437695" y="1596788"/>
            <a:ext cx="10916105" cy="4580175"/>
          </a:xfrm>
        </p:spPr>
        <p:txBody>
          <a:bodyPr>
            <a:normAutofit/>
          </a:bodyPr>
          <a:lstStyle/>
          <a:p>
            <a:r>
              <a:rPr lang="en-US" sz="2400" dirty="0">
                <a:latin typeface="Arial" panose="020B0604020202020204" pitchFamily="34" charset="0"/>
                <a:cs typeface="Arial" panose="020B0604020202020204" pitchFamily="34" charset="0"/>
              </a:rPr>
              <a:t>Transgender men are less likely to be current on cervical cancer screening</a:t>
            </a:r>
          </a:p>
          <a:p>
            <a:r>
              <a:rPr lang="en-US" sz="2400" dirty="0">
                <a:latin typeface="Arial" panose="020B0604020202020204" pitchFamily="34" charset="0"/>
                <a:cs typeface="Arial" panose="020B0604020202020204" pitchFamily="34" charset="0"/>
              </a:rPr>
              <a:t>As long as someone has a cervix, the recommendations are the same as for cis-women</a:t>
            </a:r>
          </a:p>
          <a:p>
            <a:r>
              <a:rPr lang="en-US" sz="2400" dirty="0">
                <a:latin typeface="Arial" panose="020B0604020202020204" pitchFamily="34" charset="0"/>
                <a:cs typeface="Arial" panose="020B0604020202020204" pitchFamily="34" charset="0"/>
              </a:rPr>
              <a:t>Pap smears on transgender men have a ten-fold higher incidence of an unsatisfactory result compared to cis-women</a:t>
            </a:r>
          </a:p>
          <a:p>
            <a:r>
              <a:rPr lang="en-US" sz="2400" dirty="0">
                <a:latin typeface="Arial" panose="020B0604020202020204" pitchFamily="34" charset="0"/>
                <a:cs typeface="Arial" panose="020B0604020202020204" pitchFamily="34" charset="0"/>
              </a:rPr>
              <a:t>Preliminary research on self-collected vaginal samples for HPV compared to clinician obtained samples show promise</a:t>
            </a:r>
          </a:p>
          <a:p>
            <a:pPr lvl="1"/>
            <a:r>
              <a:rPr lang="en-US" sz="2000" dirty="0">
                <a:latin typeface="Arial" panose="020B0604020202020204" pitchFamily="34" charset="0"/>
                <a:cs typeface="Arial" panose="020B0604020202020204" pitchFamily="34" charset="0"/>
              </a:rPr>
              <a:t>Very appropriate for transmen who have a lot of gender dysphoria with pelvic exams</a:t>
            </a:r>
          </a:p>
        </p:txBody>
      </p:sp>
      <p:sp>
        <p:nvSpPr>
          <p:cNvPr id="4" name="TextBox 3"/>
          <p:cNvSpPr txBox="1"/>
          <p:nvPr/>
        </p:nvSpPr>
        <p:spPr>
          <a:xfrm>
            <a:off x="251558" y="5940851"/>
            <a:ext cx="5323367"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Am J Prev Med 2014</a:t>
            </a:r>
          </a:p>
          <a:p>
            <a:r>
              <a:rPr lang="en-US" sz="1200" dirty="0">
                <a:latin typeface="Arial" panose="020B0604020202020204" pitchFamily="34" charset="0"/>
                <a:cs typeface="Arial" panose="020B0604020202020204" pitchFamily="34" charset="0"/>
              </a:rPr>
              <a:t>J Gen Intern Med 2014</a:t>
            </a:r>
          </a:p>
          <a:p>
            <a:r>
              <a:rPr lang="en-US" sz="1200" dirty="0">
                <a:latin typeface="Arial" panose="020B0604020202020204" pitchFamily="34" charset="0"/>
                <a:cs typeface="Arial" panose="020B0604020202020204" pitchFamily="34" charset="0"/>
              </a:rPr>
              <a:t>Pediatr Infect Dis 200</a:t>
            </a:r>
          </a:p>
          <a:p>
            <a:r>
              <a:rPr lang="en-US" sz="1200" dirty="0">
                <a:latin typeface="Arial" panose="020B0604020202020204" pitchFamily="34" charset="0"/>
                <a:cs typeface="Arial" panose="020B0604020202020204" pitchFamily="34" charset="0"/>
              </a:rPr>
              <a:t>Can Med Assoc J 2000</a:t>
            </a:r>
          </a:p>
        </p:txBody>
      </p:sp>
      <p:cxnSp>
        <p:nvCxnSpPr>
          <p:cNvPr id="5" name="Straight Connector 4">
            <a:extLst>
              <a:ext uri="{FF2B5EF4-FFF2-40B4-BE49-F238E27FC236}">
                <a16:creationId xmlns:a16="http://schemas.microsoft.com/office/drawing/2014/main" id="{C8E57BE5-D0DA-0249-A2AF-94B0B581C70F}"/>
              </a:ext>
            </a:extLst>
          </p:cNvPr>
          <p:cNvCxnSpPr>
            <a:cxnSpLocks/>
          </p:cNvCxnSpPr>
          <p:nvPr/>
        </p:nvCxnSpPr>
        <p:spPr>
          <a:xfrm>
            <a:off x="437695" y="5832367"/>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7" name="Slide Number Placeholder 6"/>
          <p:cNvSpPr>
            <a:spLocks noGrp="1"/>
          </p:cNvSpPr>
          <p:nvPr>
            <p:ph type="sldNum" sz="quarter" idx="12"/>
          </p:nvPr>
        </p:nvSpPr>
        <p:spPr/>
        <p:txBody>
          <a:bodyPr/>
          <a:lstStyle/>
          <a:p>
            <a:fld id="{FD128B21-BCFB-4C93-A186-A42B627DDFF4}" type="slidenum">
              <a:rPr lang="en-US" smtClean="0"/>
              <a:t>66</a:t>
            </a:fld>
            <a:endParaRPr lang="en-US"/>
          </a:p>
        </p:txBody>
      </p:sp>
    </p:spTree>
    <p:extLst>
      <p:ext uri="{BB962C8B-B14F-4D97-AF65-F5344CB8AC3E}">
        <p14:creationId xmlns:p14="http://schemas.microsoft.com/office/powerpoint/2010/main" val="14131963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normAutofit/>
          </a:bodyPr>
          <a:lstStyle/>
          <a:p>
            <a:r>
              <a:rPr lang="en-US" b="1" dirty="0">
                <a:latin typeface="Arial" panose="020B0604020202020204" pitchFamily="34" charset="0"/>
                <a:cs typeface="Arial" panose="020B0604020202020204" pitchFamily="34" charset="0"/>
              </a:rPr>
              <a:t>Prostate/Testicular Cancer Screening</a:t>
            </a:r>
          </a:p>
        </p:txBody>
      </p:sp>
      <p:sp>
        <p:nvSpPr>
          <p:cNvPr id="3" name="Content Placeholder 2"/>
          <p:cNvSpPr>
            <a:spLocks noGrp="1"/>
          </p:cNvSpPr>
          <p:nvPr>
            <p:ph idx="1"/>
          </p:nvPr>
        </p:nvSpPr>
        <p:spPr>
          <a:xfrm>
            <a:off x="437695" y="1596788"/>
            <a:ext cx="10916105" cy="4580175"/>
          </a:xfrm>
        </p:spPr>
        <p:txBody>
          <a:bodyPr>
            <a:normAutofit/>
          </a:bodyPr>
          <a:lstStyle/>
          <a:p>
            <a:r>
              <a:rPr lang="en-US" sz="2400" dirty="0">
                <a:latin typeface="Arial" panose="020B0604020202020204" pitchFamily="34" charset="0"/>
                <a:cs typeface="Arial" panose="020B0604020202020204" pitchFamily="34" charset="0"/>
              </a:rPr>
              <a:t>Prostate cancer in transgender women</a:t>
            </a:r>
          </a:p>
          <a:p>
            <a:pPr lvl="1"/>
            <a:r>
              <a:rPr lang="en-US" sz="2000" dirty="0">
                <a:latin typeface="Arial" panose="020B0604020202020204" pitchFamily="34" charset="0"/>
                <a:cs typeface="Arial" panose="020B0604020202020204" pitchFamily="34" charset="0"/>
              </a:rPr>
              <a:t>Likely lower risk than in cis-men</a:t>
            </a:r>
          </a:p>
          <a:p>
            <a:pPr lvl="1"/>
            <a:r>
              <a:rPr lang="en-US" sz="2000" dirty="0">
                <a:latin typeface="Arial" panose="020B0604020202020204" pitchFamily="34" charset="0"/>
                <a:cs typeface="Arial" panose="020B0604020202020204" pitchFamily="34" charset="0"/>
              </a:rPr>
              <a:t>Same screening recommendations as cis-men</a:t>
            </a:r>
          </a:p>
          <a:p>
            <a:pPr marL="457200" lvl="1" indent="0">
              <a:buNone/>
            </a:pPr>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Testicular cancer in transgender women</a:t>
            </a:r>
          </a:p>
          <a:p>
            <a:pPr lvl="1"/>
            <a:r>
              <a:rPr lang="en-US" sz="2000" dirty="0">
                <a:latin typeface="Arial" panose="020B0604020202020204" pitchFamily="34" charset="0"/>
                <a:cs typeface="Arial" panose="020B0604020202020204" pitchFamily="34" charset="0"/>
              </a:rPr>
              <a:t>Likely lower risk than in cis-men</a:t>
            </a:r>
          </a:p>
          <a:p>
            <a:endParaRPr lang="en-US" sz="2400" dirty="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67</a:t>
            </a:fld>
            <a:endParaRPr lang="en-US"/>
          </a:p>
        </p:txBody>
      </p:sp>
    </p:spTree>
    <p:extLst>
      <p:ext uri="{BB962C8B-B14F-4D97-AF65-F5344CB8AC3E}">
        <p14:creationId xmlns:p14="http://schemas.microsoft.com/office/powerpoint/2010/main" val="42478649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5EFEF-79F1-8343-91E7-62FA6FC0FE44}"/>
              </a:ext>
            </a:extLst>
          </p:cNvPr>
          <p:cNvPicPr>
            <a:picLocks noChangeAspect="1"/>
          </p:cNvPicPr>
          <p:nvPr/>
        </p:nvPicPr>
        <p:blipFill>
          <a:blip r:embed="rId2"/>
          <a:stretch>
            <a:fillRect/>
          </a:stretch>
        </p:blipFill>
        <p:spPr>
          <a:xfrm>
            <a:off x="3048" y="0"/>
            <a:ext cx="12185904" cy="6858000"/>
          </a:xfrm>
          <a:prstGeom prst="rect">
            <a:avLst/>
          </a:prstGeom>
        </p:spPr>
      </p:pic>
      <p:cxnSp>
        <p:nvCxnSpPr>
          <p:cNvPr id="9" name="Straight Connector 8">
            <a:extLst>
              <a:ext uri="{FF2B5EF4-FFF2-40B4-BE49-F238E27FC236}">
                <a16:creationId xmlns:a16="http://schemas.microsoft.com/office/drawing/2014/main" id="{26A195D7-6644-0941-B6CE-6E3B2EDF9BE6}"/>
              </a:ext>
            </a:extLst>
          </p:cNvPr>
          <p:cNvCxnSpPr>
            <a:cxnSpLocks/>
          </p:cNvCxnSpPr>
          <p:nvPr/>
        </p:nvCxnSpPr>
        <p:spPr>
          <a:xfrm>
            <a:off x="2113613" y="1876636"/>
            <a:ext cx="8109679" cy="0"/>
          </a:xfrm>
          <a:prstGeom prst="line">
            <a:avLst/>
          </a:prstGeom>
          <a:ln w="104775">
            <a:solidFill>
              <a:schemeClr val="bg1">
                <a:alpha val="60000"/>
              </a:schemeClr>
            </a:solidFill>
          </a:ln>
        </p:spPr>
        <p:style>
          <a:lnRef idx="3">
            <a:schemeClr val="accent2"/>
          </a:lnRef>
          <a:fillRef idx="0">
            <a:schemeClr val="accent2"/>
          </a:fillRef>
          <a:effectRef idx="2">
            <a:schemeClr val="accent2"/>
          </a:effectRef>
          <a:fontRef idx="minor">
            <a:schemeClr val="tx1"/>
          </a:fontRef>
        </p:style>
      </p:cxnSp>
      <p:sp>
        <p:nvSpPr>
          <p:cNvPr id="10" name="Title 1">
            <a:extLst>
              <a:ext uri="{FF2B5EF4-FFF2-40B4-BE49-F238E27FC236}">
                <a16:creationId xmlns:a16="http://schemas.microsoft.com/office/drawing/2014/main" id="{2BAD637F-5AA3-AF48-B38F-E30D95486E10}"/>
              </a:ext>
            </a:extLst>
          </p:cNvPr>
          <p:cNvSpPr txBox="1">
            <a:spLocks/>
          </p:cNvSpPr>
          <p:nvPr/>
        </p:nvSpPr>
        <p:spPr>
          <a:xfrm>
            <a:off x="1523805" y="2536568"/>
            <a:ext cx="9144388" cy="978187"/>
          </a:xfrm>
          <a:prstGeom prst="rect">
            <a:avLst/>
          </a:prstGeom>
        </p:spPr>
        <p:txBody>
          <a:bodyPr>
            <a:noAutofit/>
          </a:bodyPr>
          <a:lstStyle>
            <a:lvl1pPr algn="ctr" defTabSz="914400" rtl="0" eaLnBrk="1" latinLnBrk="0" hangingPunct="1">
              <a:lnSpc>
                <a:spcPct val="90000"/>
              </a:lnSpc>
              <a:spcBef>
                <a:spcPct val="0"/>
              </a:spcBef>
              <a:buNone/>
              <a:defRPr sz="6000" b="1" i="0" kern="1200" spc="-15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latin typeface="Arial" panose="020B0604020202020204" pitchFamily="34" charset="0"/>
                <a:cs typeface="Arial" panose="020B0604020202020204" pitchFamily="34" charset="0"/>
              </a:rPr>
              <a:t>Questions</a:t>
            </a:r>
          </a:p>
        </p:txBody>
      </p:sp>
      <p:sp>
        <p:nvSpPr>
          <p:cNvPr id="11" name="Title 1">
            <a:extLst>
              <a:ext uri="{FF2B5EF4-FFF2-40B4-BE49-F238E27FC236}">
                <a16:creationId xmlns:a16="http://schemas.microsoft.com/office/drawing/2014/main" id="{A1DF42C1-66EB-8848-ADFF-1279103370EE}"/>
              </a:ext>
            </a:extLst>
          </p:cNvPr>
          <p:cNvSpPr txBox="1">
            <a:spLocks/>
          </p:cNvSpPr>
          <p:nvPr/>
        </p:nvSpPr>
        <p:spPr>
          <a:xfrm>
            <a:off x="4952554" y="4944990"/>
            <a:ext cx="2286890" cy="15356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i="0" kern="1200" spc="-15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sz="12000" b="1" i="0" dirty="0">
              <a:solidFill>
                <a:schemeClr val="bg1">
                  <a:alpha val="20000"/>
                </a:schemeClr>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07818F22-72C5-CE4D-99AC-08AD6D01FBD4}"/>
              </a:ext>
            </a:extLst>
          </p:cNvPr>
          <p:cNvCxnSpPr>
            <a:cxnSpLocks/>
          </p:cNvCxnSpPr>
          <p:nvPr/>
        </p:nvCxnSpPr>
        <p:spPr>
          <a:xfrm>
            <a:off x="2113613" y="4095182"/>
            <a:ext cx="8109679" cy="0"/>
          </a:xfrm>
          <a:prstGeom prst="line">
            <a:avLst/>
          </a:prstGeom>
          <a:ln w="104775">
            <a:solidFill>
              <a:schemeClr val="bg1">
                <a:alpha val="60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110794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5EFEF-79F1-8343-91E7-62FA6FC0FE44}"/>
              </a:ext>
            </a:extLst>
          </p:cNvPr>
          <p:cNvPicPr>
            <a:picLocks noChangeAspect="1"/>
          </p:cNvPicPr>
          <p:nvPr/>
        </p:nvPicPr>
        <p:blipFill>
          <a:blip r:embed="rId2"/>
          <a:stretch>
            <a:fillRect/>
          </a:stretch>
        </p:blipFill>
        <p:spPr>
          <a:xfrm>
            <a:off x="3048" y="0"/>
            <a:ext cx="12185904" cy="6858000"/>
          </a:xfrm>
          <a:prstGeom prst="rect">
            <a:avLst/>
          </a:prstGeom>
        </p:spPr>
      </p:pic>
      <p:cxnSp>
        <p:nvCxnSpPr>
          <p:cNvPr id="9" name="Straight Connector 8">
            <a:extLst>
              <a:ext uri="{FF2B5EF4-FFF2-40B4-BE49-F238E27FC236}">
                <a16:creationId xmlns:a16="http://schemas.microsoft.com/office/drawing/2014/main" id="{26A195D7-6644-0941-B6CE-6E3B2EDF9BE6}"/>
              </a:ext>
            </a:extLst>
          </p:cNvPr>
          <p:cNvCxnSpPr>
            <a:cxnSpLocks/>
          </p:cNvCxnSpPr>
          <p:nvPr/>
        </p:nvCxnSpPr>
        <p:spPr>
          <a:xfrm>
            <a:off x="2113613" y="1876636"/>
            <a:ext cx="8109679" cy="0"/>
          </a:xfrm>
          <a:prstGeom prst="line">
            <a:avLst/>
          </a:prstGeom>
          <a:ln w="104775">
            <a:solidFill>
              <a:schemeClr val="bg1">
                <a:alpha val="60000"/>
              </a:schemeClr>
            </a:solidFill>
          </a:ln>
        </p:spPr>
        <p:style>
          <a:lnRef idx="3">
            <a:schemeClr val="accent2"/>
          </a:lnRef>
          <a:fillRef idx="0">
            <a:schemeClr val="accent2"/>
          </a:fillRef>
          <a:effectRef idx="2">
            <a:schemeClr val="accent2"/>
          </a:effectRef>
          <a:fontRef idx="minor">
            <a:schemeClr val="tx1"/>
          </a:fontRef>
        </p:style>
      </p:cxnSp>
      <p:sp>
        <p:nvSpPr>
          <p:cNvPr id="10" name="Title 1">
            <a:extLst>
              <a:ext uri="{FF2B5EF4-FFF2-40B4-BE49-F238E27FC236}">
                <a16:creationId xmlns:a16="http://schemas.microsoft.com/office/drawing/2014/main" id="{2BAD637F-5AA3-AF48-B38F-E30D95486E10}"/>
              </a:ext>
            </a:extLst>
          </p:cNvPr>
          <p:cNvSpPr txBox="1">
            <a:spLocks/>
          </p:cNvSpPr>
          <p:nvPr/>
        </p:nvSpPr>
        <p:spPr>
          <a:xfrm>
            <a:off x="1523805" y="2536568"/>
            <a:ext cx="9144388" cy="978187"/>
          </a:xfrm>
          <a:prstGeom prst="rect">
            <a:avLst/>
          </a:prstGeom>
        </p:spPr>
        <p:txBody>
          <a:bodyPr>
            <a:noAutofit/>
          </a:bodyPr>
          <a:lstStyle>
            <a:lvl1pPr algn="ctr" defTabSz="914400" rtl="0" eaLnBrk="1" latinLnBrk="0" hangingPunct="1">
              <a:lnSpc>
                <a:spcPct val="90000"/>
              </a:lnSpc>
              <a:spcBef>
                <a:spcPct val="0"/>
              </a:spcBef>
              <a:buNone/>
              <a:defRPr sz="6000" b="1" i="0" kern="1200" spc="-15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latin typeface="Arial" panose="020B0604020202020204" pitchFamily="34" charset="0"/>
                <a:cs typeface="Arial" panose="020B0604020202020204" pitchFamily="34" charset="0"/>
              </a:rPr>
              <a:t>Case Review</a:t>
            </a:r>
          </a:p>
        </p:txBody>
      </p:sp>
      <p:sp>
        <p:nvSpPr>
          <p:cNvPr id="11" name="Title 1">
            <a:extLst>
              <a:ext uri="{FF2B5EF4-FFF2-40B4-BE49-F238E27FC236}">
                <a16:creationId xmlns:a16="http://schemas.microsoft.com/office/drawing/2014/main" id="{A1DF42C1-66EB-8848-ADFF-1279103370EE}"/>
              </a:ext>
            </a:extLst>
          </p:cNvPr>
          <p:cNvSpPr txBox="1">
            <a:spLocks/>
          </p:cNvSpPr>
          <p:nvPr/>
        </p:nvSpPr>
        <p:spPr>
          <a:xfrm>
            <a:off x="4952554" y="4944990"/>
            <a:ext cx="2286890" cy="15356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i="0" kern="1200" spc="-15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sz="12000" b="1" i="0" dirty="0">
              <a:solidFill>
                <a:schemeClr val="bg1">
                  <a:alpha val="20000"/>
                </a:schemeClr>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07818F22-72C5-CE4D-99AC-08AD6D01FBD4}"/>
              </a:ext>
            </a:extLst>
          </p:cNvPr>
          <p:cNvCxnSpPr>
            <a:cxnSpLocks/>
          </p:cNvCxnSpPr>
          <p:nvPr/>
        </p:nvCxnSpPr>
        <p:spPr>
          <a:xfrm>
            <a:off x="2113613" y="4095182"/>
            <a:ext cx="8109679" cy="0"/>
          </a:xfrm>
          <a:prstGeom prst="line">
            <a:avLst/>
          </a:prstGeom>
          <a:ln w="104775">
            <a:solidFill>
              <a:schemeClr val="bg1">
                <a:alpha val="60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56967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568" y="217661"/>
            <a:ext cx="10972800" cy="885633"/>
          </a:xfrm>
        </p:spPr>
        <p:txBody>
          <a:bodyPr/>
          <a:lstStyle/>
          <a:p>
            <a:r>
              <a:rPr lang="en-US" sz="4267" b="1" dirty="0"/>
              <a:t>Gender Spectrum</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411" y="6349500"/>
            <a:ext cx="1506523" cy="388979"/>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 r="725"/>
          <a:stretch/>
        </p:blipFill>
        <p:spPr>
          <a:xfrm>
            <a:off x="2628826" y="964898"/>
            <a:ext cx="6556425" cy="5893103"/>
          </a:xfrm>
          <a:prstGeom prst="rect">
            <a:avLst/>
          </a:prstGeom>
        </p:spPr>
      </p:pic>
      <p:sp>
        <p:nvSpPr>
          <p:cNvPr id="4" name="TextBox 3"/>
          <p:cNvSpPr txBox="1"/>
          <p:nvPr/>
        </p:nvSpPr>
        <p:spPr>
          <a:xfrm>
            <a:off x="8946911" y="4842483"/>
            <a:ext cx="1942213" cy="461665"/>
          </a:xfrm>
          <a:prstGeom prst="rect">
            <a:avLst/>
          </a:prstGeom>
          <a:solidFill>
            <a:schemeClr val="bg1"/>
          </a:solidFill>
          <a:ln w="28575">
            <a:solidFill>
              <a:schemeClr val="tx2"/>
            </a:solidFill>
          </a:ln>
        </p:spPr>
        <p:txBody>
          <a:bodyPr wrap="square" rtlCol="0">
            <a:spAutoFit/>
          </a:bodyPr>
          <a:lstStyle/>
          <a:p>
            <a:r>
              <a:rPr lang="en-US" sz="2400" dirty="0"/>
              <a:t>He/him/his</a:t>
            </a:r>
          </a:p>
        </p:txBody>
      </p:sp>
      <p:sp>
        <p:nvSpPr>
          <p:cNvPr id="5" name="TextBox 4"/>
          <p:cNvSpPr txBox="1"/>
          <p:nvPr/>
        </p:nvSpPr>
        <p:spPr>
          <a:xfrm>
            <a:off x="1143902" y="1216559"/>
            <a:ext cx="1970569" cy="461665"/>
          </a:xfrm>
          <a:prstGeom prst="rect">
            <a:avLst/>
          </a:prstGeom>
          <a:solidFill>
            <a:schemeClr val="bg1"/>
          </a:solidFill>
          <a:ln w="28575">
            <a:solidFill>
              <a:schemeClr val="tx2"/>
            </a:solidFill>
          </a:ln>
        </p:spPr>
        <p:txBody>
          <a:bodyPr wrap="square" rtlCol="0">
            <a:spAutoFit/>
          </a:bodyPr>
          <a:lstStyle/>
          <a:p>
            <a:r>
              <a:rPr lang="en-US" sz="2400" dirty="0"/>
              <a:t>She/her/hers</a:t>
            </a:r>
          </a:p>
        </p:txBody>
      </p:sp>
      <p:sp>
        <p:nvSpPr>
          <p:cNvPr id="6" name="TextBox 5"/>
          <p:cNvSpPr txBox="1"/>
          <p:nvPr/>
        </p:nvSpPr>
        <p:spPr>
          <a:xfrm rot="19464042">
            <a:off x="5557979" y="3749814"/>
            <a:ext cx="2535627" cy="461665"/>
          </a:xfrm>
          <a:prstGeom prst="rect">
            <a:avLst/>
          </a:prstGeom>
          <a:solidFill>
            <a:schemeClr val="bg1"/>
          </a:solidFill>
          <a:ln w="28575">
            <a:solidFill>
              <a:schemeClr val="tx2"/>
            </a:solidFill>
          </a:ln>
        </p:spPr>
        <p:txBody>
          <a:bodyPr wrap="square" rtlCol="0">
            <a:spAutoFit/>
          </a:bodyPr>
          <a:lstStyle/>
          <a:p>
            <a:r>
              <a:rPr lang="en-US" sz="2400" dirty="0"/>
              <a:t>They/them/theirs</a:t>
            </a:r>
          </a:p>
        </p:txBody>
      </p:sp>
    </p:spTree>
    <p:extLst>
      <p:ext uri="{BB962C8B-B14F-4D97-AF65-F5344CB8AC3E}">
        <p14:creationId xmlns:p14="http://schemas.microsoft.com/office/powerpoint/2010/main" val="234602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normAutofit fontScale="90000"/>
          </a:bodyPr>
          <a:lstStyle/>
          <a:p>
            <a:r>
              <a:rPr lang="en-US" b="1" dirty="0">
                <a:latin typeface="Arial" panose="020B0604020202020204" pitchFamily="34" charset="0"/>
                <a:cs typeface="Arial" panose="020B0604020202020204" pitchFamily="34" charset="0"/>
              </a:rPr>
              <a:t>Case #1: Initiating transfeminine treatment</a:t>
            </a:r>
          </a:p>
        </p:txBody>
      </p:sp>
      <p:sp>
        <p:nvSpPr>
          <p:cNvPr id="3" name="Content Placeholder 2"/>
          <p:cNvSpPr>
            <a:spLocks noGrp="1"/>
          </p:cNvSpPr>
          <p:nvPr>
            <p:ph idx="1"/>
          </p:nvPr>
        </p:nvSpPr>
        <p:spPr>
          <a:xfrm>
            <a:off x="437695" y="1624084"/>
            <a:ext cx="10916105" cy="4938762"/>
          </a:xfrm>
        </p:spPr>
        <p:txBody>
          <a:bodyPr>
            <a:normAutofit/>
          </a:bodyPr>
          <a:lstStyle/>
          <a:p>
            <a:pPr marL="0" indent="0" algn="just">
              <a:buNone/>
            </a:pPr>
            <a:r>
              <a:rPr lang="en-US" sz="2400" dirty="0">
                <a:latin typeface="Arial" panose="020B0604020202020204" pitchFamily="34" charset="0"/>
                <a:cs typeface="Arial" panose="020B0604020202020204" pitchFamily="34" charset="0"/>
              </a:rPr>
              <a:t>22 YO obese transfeminine patient (she/her) AMAB presents to your office for initiation of GAHT. She has a PMH of gender dysphoria and depression for which she has seen a therapist for the past 2 years. She has no significant PSH. She reports good social support and is excited to start hormone therapy.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1. </a:t>
            </a:r>
            <a:r>
              <a:rPr lang="en-US" sz="2400" b="1" dirty="0">
                <a:latin typeface="Arial" panose="020B0604020202020204" pitchFamily="34" charset="0"/>
                <a:cs typeface="Arial" panose="020B0604020202020204" pitchFamily="34" charset="0"/>
              </a:rPr>
              <a:t>Which labs should be drawn today?</a:t>
            </a:r>
          </a:p>
          <a:p>
            <a:pPr lvl="1"/>
            <a:r>
              <a:rPr lang="en-US" sz="2000" dirty="0">
                <a:latin typeface="Arial" panose="020B0604020202020204" pitchFamily="34" charset="0"/>
                <a:cs typeface="Arial" panose="020B0604020202020204" pitchFamily="34" charset="0"/>
              </a:rPr>
              <a:t>For GAMT: BMP</a:t>
            </a:r>
          </a:p>
          <a:p>
            <a:pPr lvl="1"/>
            <a:r>
              <a:rPr lang="en-US" sz="2000" dirty="0">
                <a:latin typeface="Arial" panose="020B0604020202020204" pitchFamily="34" charset="0"/>
                <a:cs typeface="Arial" panose="020B0604020202020204" pitchFamily="34" charset="0"/>
              </a:rPr>
              <a:t>For obesity: LFTs, A1C and lipids</a:t>
            </a:r>
          </a:p>
          <a:p>
            <a:pPr marL="0" indent="0">
              <a:buNone/>
            </a:pPr>
            <a:endParaRPr lang="en-US" sz="2400" dirty="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5" y="6356350"/>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70</a:t>
            </a:fld>
            <a:endParaRPr lang="en-US" dirty="0"/>
          </a:p>
        </p:txBody>
      </p:sp>
    </p:spTree>
    <p:extLst>
      <p:ext uri="{BB962C8B-B14F-4D97-AF65-F5344CB8AC3E}">
        <p14:creationId xmlns:p14="http://schemas.microsoft.com/office/powerpoint/2010/main" val="29044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normAutofit fontScale="90000"/>
          </a:bodyPr>
          <a:lstStyle/>
          <a:p>
            <a:r>
              <a:rPr lang="en-US" b="1" dirty="0">
                <a:latin typeface="Arial" panose="020B0604020202020204" pitchFamily="34" charset="0"/>
                <a:cs typeface="Arial" panose="020B0604020202020204" pitchFamily="34" charset="0"/>
              </a:rPr>
              <a:t>Case #1: Initiating transfeminine treatment</a:t>
            </a:r>
          </a:p>
        </p:txBody>
      </p:sp>
      <p:sp>
        <p:nvSpPr>
          <p:cNvPr id="3" name="Content Placeholder 2"/>
          <p:cNvSpPr>
            <a:spLocks noGrp="1"/>
          </p:cNvSpPr>
          <p:nvPr>
            <p:ph idx="1"/>
          </p:nvPr>
        </p:nvSpPr>
        <p:spPr>
          <a:xfrm>
            <a:off x="437695" y="1624083"/>
            <a:ext cx="10916105" cy="5097389"/>
          </a:xfrm>
        </p:spPr>
        <p:txBody>
          <a:bodyPr>
            <a:normAutofit/>
          </a:bodyPr>
          <a:lstStyle/>
          <a:p>
            <a:pPr marL="0" indent="0">
              <a:buNone/>
            </a:pPr>
            <a:r>
              <a:rPr lang="en-US" sz="2400" dirty="0">
                <a:latin typeface="Arial" panose="020B0604020202020204" pitchFamily="34" charset="0"/>
                <a:cs typeface="Arial" panose="020B0604020202020204" pitchFamily="34" charset="0"/>
              </a:rPr>
              <a:t>2. </a:t>
            </a:r>
            <a:r>
              <a:rPr lang="en-US" sz="2400" b="1" dirty="0">
                <a:latin typeface="Arial" panose="020B0604020202020204" pitchFamily="34" charset="0"/>
                <a:cs typeface="Arial" panose="020B0604020202020204" pitchFamily="34" charset="0"/>
              </a:rPr>
              <a:t>What GAMT should be started?</a:t>
            </a:r>
          </a:p>
          <a:p>
            <a:pPr lvl="1"/>
            <a:r>
              <a:rPr lang="en-US" sz="1800" dirty="0">
                <a:latin typeface="Arial" panose="020B0604020202020204" pitchFamily="34" charset="0"/>
                <a:cs typeface="Arial" panose="020B0604020202020204" pitchFamily="34" charset="0"/>
              </a:rPr>
              <a:t>Spironolactone (anti-androgen) 100 mg daily or 50 mg BID, titrate 50 mg Q3 months until goal therapeutic testosterone level &lt; 55</a:t>
            </a:r>
          </a:p>
          <a:p>
            <a:pPr marL="457200" lvl="1" indent="0">
              <a:buNone/>
            </a:pPr>
            <a:r>
              <a:rPr lang="en-US" sz="1800" dirty="0">
                <a:latin typeface="Arial" panose="020B0604020202020204" pitchFamily="34" charset="0"/>
                <a:cs typeface="Arial" panose="020B0604020202020204" pitchFamily="34" charset="0"/>
              </a:rPr>
              <a:t>	(max: 300 mg daily)</a:t>
            </a:r>
          </a:p>
          <a:p>
            <a:pPr lvl="1"/>
            <a:r>
              <a:rPr lang="en-US" sz="1800" dirty="0">
                <a:latin typeface="Arial" panose="020B0604020202020204" pitchFamily="34" charset="0"/>
                <a:cs typeface="Arial" panose="020B0604020202020204" pitchFamily="34" charset="0"/>
              </a:rPr>
              <a:t>Estradiol</a:t>
            </a:r>
          </a:p>
          <a:p>
            <a:pPr lvl="2"/>
            <a:r>
              <a:rPr lang="en-US" sz="1800" dirty="0">
                <a:latin typeface="Arial" panose="020B0604020202020204" pitchFamily="34" charset="0"/>
                <a:cs typeface="Arial" panose="020B0604020202020204" pitchFamily="34" charset="0"/>
              </a:rPr>
              <a:t>2 mg daily, titrate 2 mg Q3 months until estradiol therapeutic goal ~ 150-200 (max: 10 mg daily)</a:t>
            </a:r>
          </a:p>
          <a:p>
            <a:pPr lvl="2"/>
            <a:r>
              <a:rPr lang="en-US" sz="1800" dirty="0">
                <a:latin typeface="Arial" panose="020B0604020202020204" pitchFamily="34" charset="0"/>
                <a:cs typeface="Arial" panose="020B0604020202020204" pitchFamily="34" charset="0"/>
              </a:rPr>
              <a:t>Estradiol valerate 10 mg IM/SC weekly or 20 mg IM/SC biweekly</a:t>
            </a:r>
          </a:p>
          <a:p>
            <a:pPr marL="0" indent="0">
              <a:buNone/>
            </a:pPr>
            <a:r>
              <a:rPr lang="en-US" sz="2400" dirty="0">
                <a:latin typeface="Arial" panose="020B0604020202020204" pitchFamily="34" charset="0"/>
                <a:cs typeface="Arial" panose="020B0604020202020204" pitchFamily="34" charset="0"/>
              </a:rPr>
              <a:t>3. </a:t>
            </a:r>
            <a:r>
              <a:rPr lang="en-US" sz="2400" b="1" dirty="0">
                <a:latin typeface="Arial" panose="020B0604020202020204" pitchFamily="34" charset="0"/>
                <a:cs typeface="Arial" panose="020B0604020202020204" pitchFamily="34" charset="0"/>
              </a:rPr>
              <a:t>How often should she monitored and what blood work is needed?</a:t>
            </a:r>
          </a:p>
          <a:p>
            <a:pPr lvl="1"/>
            <a:r>
              <a:rPr lang="en-US" sz="2000" dirty="0">
                <a:latin typeface="Arial" panose="020B0604020202020204" pitchFamily="34" charset="0"/>
                <a:cs typeface="Arial" panose="020B0604020202020204" pitchFamily="34" charset="0"/>
              </a:rPr>
              <a:t>Check BMP and estradiol Q3 months for the first year and until estradiol therapeutic goal then q 6-12 months afterwards</a:t>
            </a:r>
          </a:p>
          <a:p>
            <a:pPr lvl="1"/>
            <a:r>
              <a:rPr lang="en-US" sz="2000" dirty="0">
                <a:latin typeface="Arial" panose="020B0604020202020204" pitchFamily="34" charset="0"/>
                <a:cs typeface="Arial" panose="020B0604020202020204" pitchFamily="34" charset="0"/>
              </a:rPr>
              <a:t>Check total testosterone until testosterone &lt; 55, then stop</a:t>
            </a:r>
          </a:p>
          <a:p>
            <a:pPr lvl="2"/>
            <a:r>
              <a:rPr lang="en-US" dirty="0">
                <a:latin typeface="Arial" panose="020B0604020202020204" pitchFamily="34" charset="0"/>
                <a:cs typeface="Arial" panose="020B0604020202020204" pitchFamily="34" charset="0"/>
              </a:rPr>
              <a:t>AHN Core Lab: Check testosterone only and value will return in one day</a:t>
            </a:r>
          </a:p>
          <a:p>
            <a:pPr lvl="2"/>
            <a:r>
              <a:rPr lang="en-US" dirty="0">
                <a:latin typeface="Arial" panose="020B0604020202020204" pitchFamily="34" charset="0"/>
                <a:cs typeface="Arial" panose="020B0604020202020204" pitchFamily="34" charset="0"/>
              </a:rPr>
              <a:t>If you order total and free testosterone, the test will be sent out and take several days to return</a:t>
            </a:r>
          </a:p>
          <a:p>
            <a:pPr marL="1371600" lvl="3" indent="0">
              <a:buNone/>
            </a:pPr>
            <a:endParaRPr lang="en-US" sz="20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5" y="6386041"/>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71</a:t>
            </a:fld>
            <a:endParaRPr lang="en-US" dirty="0"/>
          </a:p>
        </p:txBody>
      </p:sp>
    </p:spTree>
    <p:extLst>
      <p:ext uri="{BB962C8B-B14F-4D97-AF65-F5344CB8AC3E}">
        <p14:creationId xmlns:p14="http://schemas.microsoft.com/office/powerpoint/2010/main" val="334662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Case #1: Transfeminine follow-up</a:t>
            </a:r>
          </a:p>
        </p:txBody>
      </p:sp>
      <p:sp>
        <p:nvSpPr>
          <p:cNvPr id="3" name="Content Placeholder 2"/>
          <p:cNvSpPr>
            <a:spLocks noGrp="1"/>
          </p:cNvSpPr>
          <p:nvPr>
            <p:ph idx="1"/>
          </p:nvPr>
        </p:nvSpPr>
        <p:spPr>
          <a:xfrm>
            <a:off x="437695" y="1624084"/>
            <a:ext cx="10916105" cy="4552879"/>
          </a:xfrm>
        </p:spPr>
        <p:txBody>
          <a:bodyPr>
            <a:normAutofit/>
          </a:bodyPr>
          <a:lstStyle/>
          <a:p>
            <a:pPr marL="0" indent="0" algn="just">
              <a:buNone/>
            </a:pPr>
            <a:r>
              <a:rPr lang="en-US" sz="2400" dirty="0">
                <a:latin typeface="Arial" panose="020B0604020202020204" pitchFamily="34" charset="0"/>
                <a:cs typeface="Arial" panose="020B0604020202020204" pitchFamily="34" charset="0"/>
              </a:rPr>
              <a:t>Patient returns in 3 months for a follow-up appointment. She had her 3 month labs drawn prior to presenting to clinic. Her estradiol level is 75 pg/ml and her testosterone levels is 100 ng/dl. She reports feeling more tearful at times during the day, decreased libido, a few episodes of galactorrhea and weight gain specifically around hips. She denies dizziness. </a:t>
            </a:r>
          </a:p>
          <a:p>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1. Should we adjust hormone dosage today?</a:t>
            </a:r>
          </a:p>
          <a:p>
            <a:pPr lvl="1"/>
            <a:r>
              <a:rPr lang="en-US" sz="2000" dirty="0">
                <a:latin typeface="Arial" panose="020B0604020202020204" pitchFamily="34" charset="0"/>
                <a:cs typeface="Arial" panose="020B0604020202020204" pitchFamily="34" charset="0"/>
              </a:rPr>
              <a:t>Goal estradiol level is 150-200 </a:t>
            </a:r>
            <a:r>
              <a:rPr lang="en-US" sz="2000" dirty="0" err="1">
                <a:latin typeface="Arial" panose="020B0604020202020204" pitchFamily="34" charset="0"/>
                <a:cs typeface="Arial" panose="020B0604020202020204" pitchFamily="34" charset="0"/>
              </a:rPr>
              <a:t>pg</a:t>
            </a:r>
            <a:r>
              <a:rPr lang="en-US" sz="2000" dirty="0">
                <a:latin typeface="Arial" panose="020B0604020202020204" pitchFamily="34" charset="0"/>
                <a:cs typeface="Arial" panose="020B0604020202020204" pitchFamily="34" charset="0"/>
              </a:rPr>
              <a:t>/ml, testosterone level &lt; 55 ng/dl. But lower targets can be used based on patient goals</a:t>
            </a:r>
          </a:p>
          <a:p>
            <a:pPr lvl="1"/>
            <a:r>
              <a:rPr lang="en-US" sz="2000" dirty="0">
                <a:latin typeface="Arial" panose="020B0604020202020204" pitchFamily="34" charset="0"/>
                <a:cs typeface="Arial" panose="020B0604020202020204" pitchFamily="34" charset="0"/>
              </a:rPr>
              <a:t>Increase spironolactone to 150 mg daily or 75 mg BID</a:t>
            </a:r>
          </a:p>
          <a:p>
            <a:pPr lvl="1"/>
            <a:r>
              <a:rPr lang="en-US" sz="2000" dirty="0">
                <a:latin typeface="Arial" panose="020B0604020202020204" pitchFamily="34" charset="0"/>
                <a:cs typeface="Arial" panose="020B0604020202020204" pitchFamily="34" charset="0"/>
              </a:rPr>
              <a:t>Increase estradiol by 2 mg</a:t>
            </a:r>
          </a:p>
          <a:p>
            <a:pPr lvl="2"/>
            <a:r>
              <a:rPr lang="en-US" dirty="0">
                <a:latin typeface="Arial" panose="020B0604020202020204" pitchFamily="34" charset="0"/>
                <a:cs typeface="Arial" panose="020B0604020202020204" pitchFamily="34" charset="0"/>
              </a:rPr>
              <a:t>Low-quality evidence noted better breast development with slow graduation upward of oral estradiol</a:t>
            </a: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5" y="6356350"/>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72</a:t>
            </a:fld>
            <a:endParaRPr lang="en-US"/>
          </a:p>
        </p:txBody>
      </p:sp>
    </p:spTree>
    <p:extLst>
      <p:ext uri="{BB962C8B-B14F-4D97-AF65-F5344CB8AC3E}">
        <p14:creationId xmlns:p14="http://schemas.microsoft.com/office/powerpoint/2010/main" val="118376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Case #1: Transfeminine follow-up</a:t>
            </a:r>
          </a:p>
        </p:txBody>
      </p:sp>
      <p:sp>
        <p:nvSpPr>
          <p:cNvPr id="3" name="Content Placeholder 2"/>
          <p:cNvSpPr>
            <a:spLocks noGrp="1"/>
          </p:cNvSpPr>
          <p:nvPr>
            <p:ph idx="1"/>
          </p:nvPr>
        </p:nvSpPr>
        <p:spPr>
          <a:xfrm>
            <a:off x="437695" y="1624084"/>
            <a:ext cx="10916105" cy="4552879"/>
          </a:xfrm>
        </p:spPr>
        <p:txBody>
          <a:bodyPr>
            <a:normAutofit fontScale="92500" lnSpcReduction="20000"/>
          </a:bodyPr>
          <a:lstStyle/>
          <a:p>
            <a:pPr marL="0" indent="0" algn="just">
              <a:buNone/>
            </a:pPr>
            <a:r>
              <a:rPr lang="en-US" sz="2600" dirty="0">
                <a:latin typeface="Arial" panose="020B0604020202020204" pitchFamily="34" charset="0"/>
                <a:cs typeface="Arial" panose="020B0604020202020204" pitchFamily="34" charset="0"/>
              </a:rPr>
              <a:t>2. </a:t>
            </a:r>
            <a:r>
              <a:rPr lang="en-US" sz="2600" b="1" dirty="0">
                <a:latin typeface="Arial" panose="020B0604020202020204" pitchFamily="34" charset="0"/>
                <a:cs typeface="Arial" panose="020B0604020202020204" pitchFamily="34" charset="0"/>
              </a:rPr>
              <a:t>Discuss side effects of initiating GAMT.</a:t>
            </a:r>
          </a:p>
          <a:p>
            <a:pPr lvl="1" algn="just"/>
            <a:r>
              <a:rPr lang="en-US" sz="2600" dirty="0">
                <a:latin typeface="Arial" panose="020B0604020202020204" pitchFamily="34" charset="0"/>
                <a:cs typeface="Arial" panose="020B0604020202020204" pitchFamily="34" charset="0"/>
              </a:rPr>
              <a:t>Mood instability (e.g. tearful at times)</a:t>
            </a:r>
          </a:p>
          <a:p>
            <a:pPr lvl="2" algn="just"/>
            <a:r>
              <a:rPr lang="en-US" sz="2200" dirty="0">
                <a:latin typeface="Arial" panose="020B0604020202020204" pitchFamily="34" charset="0"/>
                <a:cs typeface="Arial" panose="020B0604020202020204" pitchFamily="34" charset="0"/>
              </a:rPr>
              <a:t>Increased emotionality when adjusting hormones is normal and reassurance alone is usually fine.</a:t>
            </a:r>
          </a:p>
          <a:p>
            <a:pPr lvl="2" algn="just"/>
            <a:r>
              <a:rPr lang="en-US" sz="2200" dirty="0">
                <a:latin typeface="Arial" panose="020B0604020202020204" pitchFamily="34" charset="0"/>
                <a:cs typeface="Arial" panose="020B0604020202020204" pitchFamily="34" charset="0"/>
              </a:rPr>
              <a:t>Patient should complete PHQ-9 to screen for depression as “coming out” with GAMT may be transiently associated with increased depression secondary to others reaction to their coming out.</a:t>
            </a:r>
          </a:p>
          <a:p>
            <a:pPr lvl="1" algn="just"/>
            <a:r>
              <a:rPr lang="en-US" sz="2600" dirty="0">
                <a:latin typeface="Arial" panose="020B0604020202020204" pitchFamily="34" charset="0"/>
                <a:cs typeface="Arial" panose="020B0604020202020204" pitchFamily="34" charset="0"/>
              </a:rPr>
              <a:t>Decreased libido</a:t>
            </a:r>
          </a:p>
          <a:p>
            <a:pPr lvl="2" algn="just"/>
            <a:r>
              <a:rPr lang="en-US" sz="2200" dirty="0">
                <a:latin typeface="Arial" panose="020B0604020202020204" pitchFamily="34" charset="0"/>
                <a:cs typeface="Arial" panose="020B0604020202020204" pitchFamily="34" charset="0"/>
              </a:rPr>
              <a:t>Expected potential side effect of decreasing testosterone</a:t>
            </a:r>
          </a:p>
          <a:p>
            <a:pPr lvl="2" algn="just"/>
            <a:r>
              <a:rPr lang="en-US" sz="2200" dirty="0">
                <a:latin typeface="Arial" panose="020B0604020202020204" pitchFamily="34" charset="0"/>
                <a:cs typeface="Arial" panose="020B0604020202020204" pitchFamily="34" charset="0"/>
              </a:rPr>
              <a:t>May also experience erectile dysfunction and difficulty with orgasm</a:t>
            </a:r>
          </a:p>
          <a:p>
            <a:pPr lvl="1" algn="just"/>
            <a:r>
              <a:rPr lang="en-US" sz="2600" dirty="0">
                <a:solidFill>
                  <a:srgbClr val="000000"/>
                </a:solidFill>
                <a:latin typeface="Arial" panose="020B0604020202020204" pitchFamily="34" charset="0"/>
                <a:cs typeface="Arial" panose="020B0604020202020204" pitchFamily="34" charset="0"/>
              </a:rPr>
              <a:t>Galactorrhea</a:t>
            </a:r>
          </a:p>
          <a:p>
            <a:pPr lvl="2" algn="just"/>
            <a:r>
              <a:rPr lang="en-US" sz="2200" dirty="0">
                <a:solidFill>
                  <a:srgbClr val="000000"/>
                </a:solidFill>
                <a:latin typeface="Arial" panose="020B0604020202020204" pitchFamily="34" charset="0"/>
                <a:cs typeface="Arial" panose="020B0604020202020204" pitchFamily="34" charset="0"/>
              </a:rPr>
              <a:t>May occur early in the course of transition. Almost always physiologic and does not warrant any further work-up.</a:t>
            </a:r>
            <a:endParaRPr lang="en-US" sz="2200" dirty="0">
              <a:latin typeface="Arial" panose="020B0604020202020204" pitchFamily="34" charset="0"/>
              <a:cs typeface="Arial" panose="020B0604020202020204" pitchFamily="34" charset="0"/>
            </a:endParaRPr>
          </a:p>
          <a:p>
            <a:pPr lvl="1" algn="just"/>
            <a:r>
              <a:rPr lang="en-US" sz="2600" dirty="0">
                <a:latin typeface="Arial" panose="020B0604020202020204" pitchFamily="34" charset="0"/>
                <a:cs typeface="Arial" panose="020B0604020202020204" pitchFamily="34" charset="0"/>
              </a:rPr>
              <a:t>Dizziness</a:t>
            </a:r>
          </a:p>
          <a:p>
            <a:pPr lvl="2" algn="just"/>
            <a:r>
              <a:rPr lang="en-US" sz="2200" dirty="0">
                <a:latin typeface="Arial" panose="020B0604020202020204" pitchFamily="34" charset="0"/>
                <a:cs typeface="Arial" panose="020B0604020202020204" pitchFamily="34" charset="0"/>
              </a:rPr>
              <a:t>Spironolactone can cause </a:t>
            </a:r>
            <a:r>
              <a:rPr lang="en-US" sz="2200" dirty="0"/>
              <a:t>self-limited polyuria, polydipsia and </a:t>
            </a:r>
            <a:r>
              <a:rPr lang="en-US" sz="2200" dirty="0" err="1"/>
              <a:t>orthostasis</a:t>
            </a:r>
            <a:endParaRPr lang="en-US" sz="2200" dirty="0">
              <a:latin typeface="Arial" panose="020B0604020202020204" pitchFamily="34" charset="0"/>
              <a:cs typeface="Arial" panose="020B0604020202020204" pitchFamily="34" charset="0"/>
            </a:endParaRPr>
          </a:p>
          <a:p>
            <a:pPr lvl="3" algn="just"/>
            <a:endParaRPr lang="en-US" sz="1400" dirty="0">
              <a:latin typeface="Arial" panose="020B0604020202020204" pitchFamily="34" charset="0"/>
              <a:cs typeface="Arial" panose="020B0604020202020204" pitchFamily="34" charset="0"/>
            </a:endParaRPr>
          </a:p>
          <a:p>
            <a:pPr lvl="1" algn="just"/>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5" y="6356350"/>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73</a:t>
            </a:fld>
            <a:endParaRPr lang="en-US"/>
          </a:p>
        </p:txBody>
      </p:sp>
    </p:spTree>
    <p:extLst>
      <p:ext uri="{BB962C8B-B14F-4D97-AF65-F5344CB8AC3E}">
        <p14:creationId xmlns:p14="http://schemas.microsoft.com/office/powerpoint/2010/main" val="271544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Case #1: Transfeminine follow-up</a:t>
            </a:r>
          </a:p>
        </p:txBody>
      </p:sp>
      <p:sp>
        <p:nvSpPr>
          <p:cNvPr id="3" name="Content Placeholder 2"/>
          <p:cNvSpPr>
            <a:spLocks noGrp="1"/>
          </p:cNvSpPr>
          <p:nvPr>
            <p:ph idx="1"/>
          </p:nvPr>
        </p:nvSpPr>
        <p:spPr>
          <a:xfrm>
            <a:off x="437695" y="1651379"/>
            <a:ext cx="10916105" cy="4525584"/>
          </a:xfrm>
        </p:spPr>
        <p:txBody>
          <a:bodyPr>
            <a:normAutofit lnSpcReduction="10000"/>
          </a:bodyPr>
          <a:lstStyle/>
          <a:p>
            <a:pPr marL="0" indent="0" algn="just">
              <a:buNone/>
            </a:pPr>
            <a:r>
              <a:rPr lang="en-US" sz="2400" dirty="0">
                <a:latin typeface="Arial" panose="020B0604020202020204" pitchFamily="34" charset="0"/>
                <a:cs typeface="Arial" panose="020B0604020202020204" pitchFamily="34" charset="0"/>
              </a:rPr>
              <a:t>Patient continues to maintain regular follow-up for the next year. She has been stable on estradiol 4 mg BID and spironolactone 100 mg BID; BID dosing is the patient preference. She reports smaller testicle size. Her skin has softened significantly and has noticed a reduction in hair around her face and chest. Reports carrying her weight around her hips. She asks what she can do to increase her breast growth.  </a:t>
            </a:r>
          </a:p>
          <a:p>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What can we do to aid in breast development?</a:t>
            </a:r>
          </a:p>
          <a:p>
            <a:pPr lvl="1"/>
            <a:r>
              <a:rPr lang="en-US" dirty="0">
                <a:latin typeface="Arial" panose="020B0604020202020204" pitchFamily="34" charset="0"/>
                <a:cs typeface="Arial" panose="020B0604020202020204" pitchFamily="34" charset="0"/>
              </a:rPr>
              <a:t>Can start progesterone daily</a:t>
            </a:r>
          </a:p>
          <a:p>
            <a:pPr lvl="2"/>
            <a:r>
              <a:rPr lang="en-US" dirty="0">
                <a:latin typeface="Arial" panose="020B0604020202020204" pitchFamily="34" charset="0"/>
                <a:cs typeface="Arial" panose="020B0604020202020204" pitchFamily="34" charset="0"/>
              </a:rPr>
              <a:t>Provera 5 mg PO daily (low serum concentration)</a:t>
            </a:r>
          </a:p>
          <a:p>
            <a:pPr lvl="2"/>
            <a:r>
              <a:rPr lang="en-US" dirty="0" err="1">
                <a:latin typeface="Arial" panose="020B0604020202020204" pitchFamily="34" charset="0"/>
                <a:cs typeface="Arial" panose="020B0604020202020204" pitchFamily="34" charset="0"/>
              </a:rPr>
              <a:t>Prometrium</a:t>
            </a:r>
            <a:r>
              <a:rPr lang="en-US" dirty="0">
                <a:latin typeface="Arial" panose="020B0604020202020204" pitchFamily="34" charset="0"/>
                <a:cs typeface="Arial" panose="020B0604020202020204" pitchFamily="34" charset="0"/>
              </a:rPr>
              <a:t> 100-200 mg PR daily (much higher serum concentration)</a:t>
            </a:r>
          </a:p>
          <a:p>
            <a:pPr lvl="1"/>
            <a:r>
              <a:rPr lang="en-US" dirty="0">
                <a:latin typeface="Arial" panose="020B0604020202020204" pitchFamily="34" charset="0"/>
                <a:cs typeface="Arial" panose="020B0604020202020204" pitchFamily="34" charset="0"/>
              </a:rPr>
              <a:t>Side effects</a:t>
            </a:r>
          </a:p>
          <a:p>
            <a:pPr lvl="2"/>
            <a:r>
              <a:rPr lang="en-US" dirty="0">
                <a:latin typeface="Arial" panose="020B0604020202020204" pitchFamily="34" charset="0"/>
                <a:cs typeface="Arial" panose="020B0604020202020204" pitchFamily="34" charset="0"/>
              </a:rPr>
              <a:t>Weight gain, abdominal distress (pain, bloating or nausea) and headache</a:t>
            </a: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74</a:t>
            </a:fld>
            <a:endParaRPr lang="en-US"/>
          </a:p>
        </p:txBody>
      </p:sp>
    </p:spTree>
    <p:extLst>
      <p:ext uri="{BB962C8B-B14F-4D97-AF65-F5344CB8AC3E}">
        <p14:creationId xmlns:p14="http://schemas.microsoft.com/office/powerpoint/2010/main" val="397186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Case #2: </a:t>
            </a:r>
            <a:r>
              <a:rPr lang="en-US" b="1" dirty="0" err="1">
                <a:latin typeface="Arial" panose="020B0604020202020204" pitchFamily="34" charset="0"/>
                <a:cs typeface="Arial" panose="020B0604020202020204" pitchFamily="34" charset="0"/>
              </a:rPr>
              <a:t>Transmasculine</a:t>
            </a:r>
            <a:r>
              <a:rPr lang="en-US" b="1" dirty="0">
                <a:latin typeface="Arial" panose="020B0604020202020204" pitchFamily="34" charset="0"/>
                <a:cs typeface="Arial" panose="020B0604020202020204" pitchFamily="34" charset="0"/>
              </a:rPr>
              <a:t> follow-up</a:t>
            </a:r>
          </a:p>
        </p:txBody>
      </p:sp>
      <p:sp>
        <p:nvSpPr>
          <p:cNvPr id="3" name="Content Placeholder 2"/>
          <p:cNvSpPr>
            <a:spLocks noGrp="1"/>
          </p:cNvSpPr>
          <p:nvPr>
            <p:ph idx="1"/>
          </p:nvPr>
        </p:nvSpPr>
        <p:spPr>
          <a:xfrm>
            <a:off x="437694" y="1301848"/>
            <a:ext cx="11312871" cy="4566527"/>
          </a:xfrm>
        </p:spPr>
        <p:txBody>
          <a:bodyPr>
            <a:noAutofit/>
          </a:bodyPr>
          <a:lstStyle/>
          <a:p>
            <a:pPr marL="0" indent="0" algn="just">
              <a:buNone/>
            </a:pPr>
            <a:r>
              <a:rPr lang="en-US" sz="2400" dirty="0">
                <a:latin typeface="Arial" panose="020B0604020202020204" pitchFamily="34" charset="0"/>
                <a:cs typeface="Arial" panose="020B0604020202020204" pitchFamily="34" charset="0"/>
              </a:rPr>
              <a:t>31 YO </a:t>
            </a:r>
            <a:r>
              <a:rPr lang="en-US" sz="2400" dirty="0" err="1">
                <a:latin typeface="Arial" panose="020B0604020202020204" pitchFamily="34" charset="0"/>
                <a:cs typeface="Arial" panose="020B0604020202020204" pitchFamily="34" charset="0"/>
              </a:rPr>
              <a:t>transmasculine</a:t>
            </a:r>
            <a:r>
              <a:rPr lang="en-US" sz="2400" dirty="0">
                <a:latin typeface="Arial" panose="020B0604020202020204" pitchFamily="34" charset="0"/>
                <a:cs typeface="Arial" panose="020B0604020202020204" pitchFamily="34" charset="0"/>
              </a:rPr>
              <a:t> patient (they/them) presents to your office for follow-up care. They have been on testosterone cypionate 100 mg/mL, 0.5 mL (50 mg) weekly for the last 6 months. They notice increased acne (</a:t>
            </a:r>
            <a:r>
              <a:rPr lang="en-US" sz="2400" dirty="0">
                <a:latin typeface="Arial" panose="020B0604020202020204" pitchFamily="34" charset="0"/>
                <a:cs typeface="Arial" panose="020B0604020202020204" pitchFamily="34" charset="0"/>
                <a:sym typeface="Wingdings" panose="05000000000000000000" pitchFamily="2" charset="2"/>
              </a:rPr>
              <a:t>) but increased facial and body hair (). They have been going to the gym and have noticed an easier time increasing muscle mass. They are still having vaginal intercourse but feels like it has been more uncomfortable. Also reporting occasional breakthrough bleeding. </a:t>
            </a:r>
          </a:p>
          <a:p>
            <a:pPr marL="0" indent="0" algn="just">
              <a:buNone/>
            </a:pPr>
            <a:endParaRPr lang="en-US" sz="2000" dirty="0">
              <a:latin typeface="Arial" panose="020B0604020202020204" pitchFamily="34" charset="0"/>
              <a:cs typeface="Arial" panose="020B0604020202020204" pitchFamily="34" charset="0"/>
              <a:sym typeface="Wingdings" panose="05000000000000000000" pitchFamily="2" charset="2"/>
            </a:endParaRPr>
          </a:p>
          <a:p>
            <a:pPr marL="0" indent="0">
              <a:buNone/>
            </a:pPr>
            <a:r>
              <a:rPr lang="en-US" sz="2000" dirty="0">
                <a:latin typeface="Arial" panose="020B0604020202020204" pitchFamily="34" charset="0"/>
                <a:cs typeface="Arial" panose="020B0604020202020204" pitchFamily="34" charset="0"/>
              </a:rPr>
              <a:t>1. </a:t>
            </a:r>
            <a:r>
              <a:rPr lang="en-US" sz="2400" b="1" dirty="0">
                <a:latin typeface="Arial" panose="020B0604020202020204" pitchFamily="34" charset="0"/>
                <a:cs typeface="Arial" panose="020B0604020202020204" pitchFamily="34" charset="0"/>
              </a:rPr>
              <a:t>Should we adjust their hormone dosages today?</a:t>
            </a:r>
          </a:p>
          <a:p>
            <a:pPr lvl="1"/>
            <a:r>
              <a:rPr lang="en-US" sz="2000" dirty="0">
                <a:latin typeface="Arial" panose="020B0604020202020204" pitchFamily="34" charset="0"/>
                <a:cs typeface="Arial" panose="020B0604020202020204" pitchFamily="34" charset="0"/>
              </a:rPr>
              <a:t>Check on compliance first which is the number one reason for break-through bleeding. Missing 1-2 doses can lead to breakthrough due to low testosterone level.</a:t>
            </a:r>
          </a:p>
          <a:p>
            <a:pPr lvl="1"/>
            <a:r>
              <a:rPr lang="en-US" sz="2000" dirty="0">
                <a:latin typeface="Arial" panose="020B0604020202020204" pitchFamily="34" charset="0"/>
                <a:cs typeface="Arial" panose="020B0604020202020204" pitchFamily="34" charset="0"/>
              </a:rPr>
              <a:t>Can consider increasing testosterone dose from 0.5 mL to 0.6 mL to improve irregular bleeding</a:t>
            </a:r>
          </a:p>
          <a:p>
            <a:pPr lvl="1"/>
            <a:r>
              <a:rPr lang="en-US" sz="2000" dirty="0">
                <a:latin typeface="Arial" panose="020B0604020202020204" pitchFamily="34" charset="0"/>
                <a:cs typeface="Arial" panose="020B0604020202020204" pitchFamily="34" charset="0"/>
              </a:rPr>
              <a:t>Check testosterone level, goal should be 600-700 ng/</a:t>
            </a:r>
            <a:r>
              <a:rPr lang="en-US" sz="2000" dirty="0" err="1">
                <a:latin typeface="Arial" panose="020B0604020202020204" pitchFamily="34" charset="0"/>
                <a:cs typeface="Arial" panose="020B0604020202020204" pitchFamily="34" charset="0"/>
              </a:rPr>
              <a:t>dL</a:t>
            </a:r>
            <a:r>
              <a:rPr lang="en-US" sz="2000" dirty="0">
                <a:latin typeface="Arial" panose="020B0604020202020204" pitchFamily="34" charset="0"/>
                <a:cs typeface="Arial" panose="020B0604020202020204" pitchFamily="34" charset="0"/>
              </a:rPr>
              <a:t> (mid-range)</a:t>
            </a:r>
          </a:p>
          <a:p>
            <a:pPr lvl="1"/>
            <a:r>
              <a:rPr lang="en-US" sz="2000" dirty="0">
                <a:latin typeface="Arial" panose="020B0604020202020204" pitchFamily="34" charset="0"/>
                <a:cs typeface="Arial" panose="020B0604020202020204" pitchFamily="34" charset="0"/>
              </a:rPr>
              <a:t>Could offer long-acting reversible contraception or Depo-Provera for menstrual suppression</a:t>
            </a: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3" y="6425800"/>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75</a:t>
            </a:fld>
            <a:endParaRPr lang="en-US" dirty="0"/>
          </a:p>
        </p:txBody>
      </p:sp>
    </p:spTree>
    <p:extLst>
      <p:ext uri="{BB962C8B-B14F-4D97-AF65-F5344CB8AC3E}">
        <p14:creationId xmlns:p14="http://schemas.microsoft.com/office/powerpoint/2010/main" val="354352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Case #2: </a:t>
            </a:r>
            <a:r>
              <a:rPr lang="en-US" b="1" dirty="0" err="1">
                <a:latin typeface="Arial" panose="020B0604020202020204" pitchFamily="34" charset="0"/>
                <a:cs typeface="Arial" panose="020B0604020202020204" pitchFamily="34" charset="0"/>
              </a:rPr>
              <a:t>Transmasculine</a:t>
            </a:r>
            <a:r>
              <a:rPr lang="en-US" b="1" dirty="0">
                <a:latin typeface="Arial" panose="020B0604020202020204" pitchFamily="34" charset="0"/>
                <a:cs typeface="Arial" panose="020B0604020202020204" pitchFamily="34" charset="0"/>
              </a:rPr>
              <a:t> follow-up</a:t>
            </a:r>
          </a:p>
        </p:txBody>
      </p:sp>
      <p:sp>
        <p:nvSpPr>
          <p:cNvPr id="3" name="Content Placeholder 2"/>
          <p:cNvSpPr>
            <a:spLocks noGrp="1"/>
          </p:cNvSpPr>
          <p:nvPr>
            <p:ph idx="1"/>
          </p:nvPr>
        </p:nvSpPr>
        <p:spPr>
          <a:xfrm>
            <a:off x="437695" y="1610436"/>
            <a:ext cx="11312871" cy="4566527"/>
          </a:xfrm>
        </p:spPr>
        <p:txBody>
          <a:bodyPr>
            <a:noAutofit/>
          </a:bodyPr>
          <a:lstStyle/>
          <a:p>
            <a:pPr marL="0" indent="0">
              <a:buNone/>
            </a:pPr>
            <a:r>
              <a:rPr lang="en-US" sz="2000" dirty="0">
                <a:latin typeface="Arial" panose="020B0604020202020204" pitchFamily="34" charset="0"/>
                <a:cs typeface="Arial" panose="020B0604020202020204" pitchFamily="34" charset="0"/>
              </a:rPr>
              <a:t>2. </a:t>
            </a:r>
            <a:r>
              <a:rPr lang="en-US" sz="2400" b="1" dirty="0">
                <a:latin typeface="Arial" panose="020B0604020202020204" pitchFamily="34" charset="0"/>
                <a:cs typeface="Arial" panose="020B0604020202020204" pitchFamily="34" charset="0"/>
              </a:rPr>
              <a:t>Can we improve their dyspareunia?</a:t>
            </a:r>
          </a:p>
          <a:p>
            <a:pPr lvl="1"/>
            <a:r>
              <a:rPr lang="en-US" sz="2000" u="sng" dirty="0">
                <a:latin typeface="Arial" panose="020B0604020202020204" pitchFamily="34" charset="0"/>
                <a:cs typeface="Arial" panose="020B0604020202020204" pitchFamily="34" charset="0"/>
              </a:rPr>
              <a:t>Vaginal atrophy (most common)</a:t>
            </a:r>
          </a:p>
          <a:p>
            <a:pPr lvl="2"/>
            <a:r>
              <a:rPr lang="en-US" dirty="0">
                <a:latin typeface="Arial" panose="020B0604020202020204" pitchFamily="34" charset="0"/>
                <a:cs typeface="Arial" panose="020B0604020202020204" pitchFamily="34" charset="0"/>
              </a:rPr>
              <a:t>Encourage lubricants or moisturizers</a:t>
            </a:r>
          </a:p>
          <a:p>
            <a:pPr lvl="2"/>
            <a:r>
              <a:rPr lang="en-US" dirty="0">
                <a:latin typeface="Arial" panose="020B0604020202020204" pitchFamily="34" charset="0"/>
                <a:cs typeface="Arial" panose="020B0604020202020204" pitchFamily="34" charset="0"/>
              </a:rPr>
              <a:t>Consider adding vaginal estrogen cream</a:t>
            </a:r>
          </a:p>
          <a:p>
            <a:pPr lvl="1"/>
            <a:r>
              <a:rPr lang="en-US" sz="2000" dirty="0">
                <a:latin typeface="Arial" panose="020B0604020202020204" pitchFamily="34" charset="0"/>
                <a:cs typeface="Arial" panose="020B0604020202020204" pitchFamily="34" charset="0"/>
              </a:rPr>
              <a:t>Desquamative inflammatory vaginitis</a:t>
            </a:r>
          </a:p>
          <a:p>
            <a:pPr lvl="2"/>
            <a:r>
              <a:rPr lang="en-US" dirty="0">
                <a:latin typeface="Arial" panose="020B0604020202020204" pitchFamily="34" charset="0"/>
                <a:cs typeface="Arial" panose="020B0604020202020204" pitchFamily="34" charset="0"/>
              </a:rPr>
              <a:t>Symptoms may include dyspareunia, yellow vaginal discharge, vulvar pain and post-coital bleeding</a:t>
            </a:r>
          </a:p>
          <a:p>
            <a:pPr lvl="2"/>
            <a:r>
              <a:rPr lang="en-US" dirty="0">
                <a:latin typeface="Arial" panose="020B0604020202020204" pitchFamily="34" charset="0"/>
                <a:cs typeface="Arial" panose="020B0604020202020204" pitchFamily="34" charset="0"/>
              </a:rPr>
              <a:t>Secondary to testosterone treatment</a:t>
            </a:r>
          </a:p>
          <a:p>
            <a:pPr lvl="2"/>
            <a:r>
              <a:rPr lang="en-US" dirty="0">
                <a:latin typeface="Arial" panose="020B0604020202020204" pitchFamily="34" charset="0"/>
                <a:cs typeface="Arial" panose="020B0604020202020204" pitchFamily="34" charset="0"/>
              </a:rPr>
              <a:t>Treated with 2% clindamycin cream or hydrocortisone cream</a:t>
            </a: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76</a:t>
            </a:fld>
            <a:endParaRPr lang="en-US" dirty="0"/>
          </a:p>
        </p:txBody>
      </p:sp>
    </p:spTree>
    <p:extLst>
      <p:ext uri="{BB962C8B-B14F-4D97-AF65-F5344CB8AC3E}">
        <p14:creationId xmlns:p14="http://schemas.microsoft.com/office/powerpoint/2010/main" val="55088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27153"/>
          </a:xfrm>
        </p:spPr>
        <p:txBody>
          <a:bodyPr/>
          <a:lstStyle/>
          <a:p>
            <a:r>
              <a:rPr lang="en-US" b="1" dirty="0">
                <a:latin typeface="Arial" panose="020B0604020202020204" pitchFamily="34" charset="0"/>
                <a:cs typeface="Arial" panose="020B0604020202020204" pitchFamily="34" charset="0"/>
              </a:rPr>
              <a:t>Case #2: </a:t>
            </a:r>
            <a:r>
              <a:rPr lang="en-US" b="1" dirty="0" err="1">
                <a:latin typeface="Arial" panose="020B0604020202020204" pitchFamily="34" charset="0"/>
                <a:cs typeface="Arial" panose="020B0604020202020204" pitchFamily="34" charset="0"/>
              </a:rPr>
              <a:t>Transmasculine</a:t>
            </a:r>
            <a:r>
              <a:rPr lang="en-US" b="1" dirty="0">
                <a:latin typeface="Arial" panose="020B0604020202020204" pitchFamily="34" charset="0"/>
                <a:cs typeface="Arial" panose="020B0604020202020204" pitchFamily="34" charset="0"/>
              </a:rPr>
              <a:t> follow-up</a:t>
            </a:r>
          </a:p>
        </p:txBody>
      </p:sp>
      <p:sp>
        <p:nvSpPr>
          <p:cNvPr id="3" name="Content Placeholder 2"/>
          <p:cNvSpPr>
            <a:spLocks noGrp="1"/>
          </p:cNvSpPr>
          <p:nvPr>
            <p:ph idx="1"/>
          </p:nvPr>
        </p:nvSpPr>
        <p:spPr>
          <a:xfrm>
            <a:off x="437695" y="1610436"/>
            <a:ext cx="11312871" cy="4566527"/>
          </a:xfrm>
        </p:spPr>
        <p:txBody>
          <a:bodyPr>
            <a:noAutofit/>
          </a:bodyPr>
          <a:lstStyle/>
          <a:p>
            <a:pPr marL="0" indent="0" algn="just">
              <a:buNone/>
            </a:pPr>
            <a:r>
              <a:rPr lang="en-US" sz="2400" dirty="0">
                <a:latin typeface="Arial" panose="020B0604020202020204" pitchFamily="34" charset="0"/>
                <a:cs typeface="Arial" panose="020B0604020202020204" pitchFamily="34" charset="0"/>
              </a:rPr>
              <a:t>They return to your clinic in 3 months for another follow-up visit after graduation of the testosterone cypionate 100 mg/mL, 1 ml weekly. They are concerned though about more headaches and dizziness. Also endorse generalized pruritus after a hot shower. CBC at the visit shows hemoglobin 17.1. </a:t>
            </a:r>
          </a:p>
          <a:p>
            <a:pPr marL="0" indent="0" algn="just">
              <a:buNone/>
            </a:pPr>
            <a:r>
              <a:rPr lang="en-US" sz="2000" dirty="0">
                <a:latin typeface="Arial" panose="020B0604020202020204" pitchFamily="34" charset="0"/>
                <a:cs typeface="Arial" panose="020B0604020202020204" pitchFamily="34" charset="0"/>
                <a:sym typeface="Wingdings" panose="05000000000000000000" pitchFamily="2" charset="2"/>
              </a:rPr>
              <a:t> </a:t>
            </a:r>
          </a:p>
          <a:p>
            <a:pPr marL="0" indent="0">
              <a:buNone/>
            </a:pPr>
            <a:r>
              <a:rPr lang="en-US" sz="2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Should we reduce their dose of testosterone dose?</a:t>
            </a:r>
          </a:p>
          <a:p>
            <a:pPr lvl="1"/>
            <a:r>
              <a:rPr lang="en-US" sz="2000" dirty="0">
                <a:latin typeface="Arial" panose="020B0604020202020204" pitchFamily="34" charset="0"/>
                <a:cs typeface="Arial" panose="020B0604020202020204" pitchFamily="34" charset="0"/>
              </a:rPr>
              <a:t>Discuss risk/benefits of elevated hemoglobin/polycythemia</a:t>
            </a:r>
          </a:p>
          <a:p>
            <a:pPr lvl="1"/>
            <a:r>
              <a:rPr lang="en-US" sz="2000" dirty="0">
                <a:latin typeface="Arial" panose="020B0604020202020204" pitchFamily="34" charset="0"/>
                <a:cs typeface="Arial" panose="020B0604020202020204" pitchFamily="34" charset="0"/>
              </a:rPr>
              <a:t>Reduction of dose to low-therapeutic range of testosterone (~ 400) often reduces hemoglobin level</a:t>
            </a:r>
          </a:p>
          <a:p>
            <a:pPr lvl="1"/>
            <a:r>
              <a:rPr lang="en-US" sz="2000" dirty="0">
                <a:latin typeface="Arial" panose="020B0604020202020204" pitchFamily="34" charset="0"/>
                <a:cs typeface="Arial" panose="020B0604020202020204" pitchFamily="34" charset="0"/>
              </a:rPr>
              <a:t>Refer for therapeutic phlebotomy if patient concerned about dropping dose of testosterone</a:t>
            </a:r>
          </a:p>
          <a:p>
            <a:pPr marL="0" indent="0">
              <a:buNone/>
            </a:pPr>
            <a:endParaRPr lang="en-US" sz="2400" dirty="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77</a:t>
            </a:fld>
            <a:endParaRPr lang="en-US"/>
          </a:p>
        </p:txBody>
      </p:sp>
    </p:spTree>
    <p:extLst>
      <p:ext uri="{BB962C8B-B14F-4D97-AF65-F5344CB8AC3E}">
        <p14:creationId xmlns:p14="http://schemas.microsoft.com/office/powerpoint/2010/main" val="303962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5EFEF-79F1-8343-91E7-62FA6FC0FE44}"/>
              </a:ext>
            </a:extLst>
          </p:cNvPr>
          <p:cNvPicPr>
            <a:picLocks noChangeAspect="1"/>
          </p:cNvPicPr>
          <p:nvPr/>
        </p:nvPicPr>
        <p:blipFill>
          <a:blip r:embed="rId2"/>
          <a:stretch>
            <a:fillRect/>
          </a:stretch>
        </p:blipFill>
        <p:spPr>
          <a:xfrm>
            <a:off x="3048" y="0"/>
            <a:ext cx="12185904" cy="6858000"/>
          </a:xfrm>
          <a:prstGeom prst="rect">
            <a:avLst/>
          </a:prstGeom>
        </p:spPr>
      </p:pic>
      <p:cxnSp>
        <p:nvCxnSpPr>
          <p:cNvPr id="9" name="Straight Connector 8">
            <a:extLst>
              <a:ext uri="{FF2B5EF4-FFF2-40B4-BE49-F238E27FC236}">
                <a16:creationId xmlns:a16="http://schemas.microsoft.com/office/drawing/2014/main" id="{26A195D7-6644-0941-B6CE-6E3B2EDF9BE6}"/>
              </a:ext>
            </a:extLst>
          </p:cNvPr>
          <p:cNvCxnSpPr>
            <a:cxnSpLocks/>
          </p:cNvCxnSpPr>
          <p:nvPr/>
        </p:nvCxnSpPr>
        <p:spPr>
          <a:xfrm>
            <a:off x="2113613" y="1876636"/>
            <a:ext cx="8109679" cy="0"/>
          </a:xfrm>
          <a:prstGeom prst="line">
            <a:avLst/>
          </a:prstGeom>
          <a:ln w="104775">
            <a:solidFill>
              <a:schemeClr val="bg1">
                <a:alpha val="60000"/>
              </a:schemeClr>
            </a:solidFill>
          </a:ln>
        </p:spPr>
        <p:style>
          <a:lnRef idx="3">
            <a:schemeClr val="accent2"/>
          </a:lnRef>
          <a:fillRef idx="0">
            <a:schemeClr val="accent2"/>
          </a:fillRef>
          <a:effectRef idx="2">
            <a:schemeClr val="accent2"/>
          </a:effectRef>
          <a:fontRef idx="minor">
            <a:schemeClr val="tx1"/>
          </a:fontRef>
        </p:style>
      </p:cxnSp>
      <p:sp>
        <p:nvSpPr>
          <p:cNvPr id="10" name="Title 1">
            <a:extLst>
              <a:ext uri="{FF2B5EF4-FFF2-40B4-BE49-F238E27FC236}">
                <a16:creationId xmlns:a16="http://schemas.microsoft.com/office/drawing/2014/main" id="{2BAD637F-5AA3-AF48-B38F-E30D95486E10}"/>
              </a:ext>
            </a:extLst>
          </p:cNvPr>
          <p:cNvSpPr txBox="1">
            <a:spLocks/>
          </p:cNvSpPr>
          <p:nvPr/>
        </p:nvSpPr>
        <p:spPr>
          <a:xfrm>
            <a:off x="1523805" y="2536568"/>
            <a:ext cx="9144388" cy="978187"/>
          </a:xfrm>
          <a:prstGeom prst="rect">
            <a:avLst/>
          </a:prstGeom>
        </p:spPr>
        <p:txBody>
          <a:bodyPr>
            <a:noAutofit/>
          </a:bodyPr>
          <a:lstStyle>
            <a:lvl1pPr algn="ctr" defTabSz="914400" rtl="0" eaLnBrk="1" latinLnBrk="0" hangingPunct="1">
              <a:lnSpc>
                <a:spcPct val="90000"/>
              </a:lnSpc>
              <a:spcBef>
                <a:spcPct val="0"/>
              </a:spcBef>
              <a:buNone/>
              <a:defRPr sz="6000" b="1" i="0" kern="1200" spc="-15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latin typeface="Arial" panose="020B0604020202020204" pitchFamily="34" charset="0"/>
                <a:cs typeface="Arial" panose="020B0604020202020204" pitchFamily="34" charset="0"/>
              </a:rPr>
              <a:t>Additional Resources</a:t>
            </a:r>
          </a:p>
        </p:txBody>
      </p:sp>
      <p:sp>
        <p:nvSpPr>
          <p:cNvPr id="11" name="Title 1">
            <a:extLst>
              <a:ext uri="{FF2B5EF4-FFF2-40B4-BE49-F238E27FC236}">
                <a16:creationId xmlns:a16="http://schemas.microsoft.com/office/drawing/2014/main" id="{A1DF42C1-66EB-8848-ADFF-1279103370EE}"/>
              </a:ext>
            </a:extLst>
          </p:cNvPr>
          <p:cNvSpPr txBox="1">
            <a:spLocks/>
          </p:cNvSpPr>
          <p:nvPr/>
        </p:nvSpPr>
        <p:spPr>
          <a:xfrm>
            <a:off x="4952554" y="4944990"/>
            <a:ext cx="2286890" cy="15356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i="0" kern="1200" spc="-15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sz="12000" b="1" i="0" dirty="0">
              <a:solidFill>
                <a:schemeClr val="bg1">
                  <a:alpha val="20000"/>
                </a:schemeClr>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07818F22-72C5-CE4D-99AC-08AD6D01FBD4}"/>
              </a:ext>
            </a:extLst>
          </p:cNvPr>
          <p:cNvCxnSpPr>
            <a:cxnSpLocks/>
          </p:cNvCxnSpPr>
          <p:nvPr/>
        </p:nvCxnSpPr>
        <p:spPr>
          <a:xfrm>
            <a:off x="2113613" y="4095182"/>
            <a:ext cx="8109679" cy="0"/>
          </a:xfrm>
          <a:prstGeom prst="line">
            <a:avLst/>
          </a:prstGeom>
          <a:ln w="104775">
            <a:solidFill>
              <a:schemeClr val="bg1">
                <a:alpha val="60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993148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C8E57BE5-D0DA-0249-A2AF-94B0B581C70F}"/>
              </a:ext>
            </a:extLst>
          </p:cNvPr>
          <p:cNvCxnSpPr>
            <a:cxnSpLocks/>
          </p:cNvCxnSpPr>
          <p:nvPr/>
        </p:nvCxnSpPr>
        <p:spPr>
          <a:xfrm>
            <a:off x="341442" y="6573999"/>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8" name="Title 1">
            <a:extLst>
              <a:ext uri="{FF2B5EF4-FFF2-40B4-BE49-F238E27FC236}">
                <a16:creationId xmlns:a16="http://schemas.microsoft.com/office/drawing/2014/main" id="{FEEB1BC4-7190-064A-A49D-40F67AC51E14}"/>
              </a:ext>
            </a:extLst>
          </p:cNvPr>
          <p:cNvSpPr txBox="1">
            <a:spLocks/>
          </p:cNvSpPr>
          <p:nvPr/>
        </p:nvSpPr>
        <p:spPr>
          <a:xfrm>
            <a:off x="507232" y="479600"/>
            <a:ext cx="11243334" cy="748245"/>
          </a:xfrm>
          <a:prstGeom prst="rect">
            <a:avLst/>
          </a:prstGeom>
        </p:spPr>
        <p:txBody>
          <a:bodyPr>
            <a:noAutofit/>
          </a:bodyPr>
          <a:lstStyle>
            <a:lvl1pPr algn="l" defTabSz="914400" rtl="0" eaLnBrk="1" latinLnBrk="0" hangingPunct="1">
              <a:lnSpc>
                <a:spcPct val="90000"/>
              </a:lnSpc>
              <a:spcBef>
                <a:spcPct val="0"/>
              </a:spcBef>
              <a:buNone/>
              <a:defRPr sz="5000" b="1" i="0" kern="1200" spc="-150">
                <a:solidFill>
                  <a:srgbClr val="002060"/>
                </a:solidFill>
                <a:latin typeface="Arial" panose="020B0604020202020204" pitchFamily="34" charset="0"/>
                <a:ea typeface="Helvetica Neue" panose="02000503000000020004" pitchFamily="2" charset="0"/>
                <a:cs typeface="Arial" panose="020B0604020202020204" pitchFamily="34" charset="0"/>
              </a:defRPr>
            </a:lvl1pPr>
          </a:lstStyle>
          <a:p>
            <a:r>
              <a:rPr lang="en-US" sz="4400" spc="0" dirty="0">
                <a:solidFill>
                  <a:schemeClr val="tx1"/>
                </a:solidFill>
              </a:rPr>
              <a:t>Resources at AHN</a:t>
            </a:r>
          </a:p>
        </p:txBody>
      </p:sp>
      <p:cxnSp>
        <p:nvCxnSpPr>
          <p:cNvPr id="17" name="Straight Connector 16">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9" name="Content Placeholder 2"/>
          <p:cNvSpPr txBox="1">
            <a:spLocks/>
          </p:cNvSpPr>
          <p:nvPr/>
        </p:nvSpPr>
        <p:spPr>
          <a:xfrm>
            <a:off x="457200" y="1491016"/>
            <a:ext cx="5818472"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Transgender Health Team</a:t>
            </a:r>
          </a:p>
          <a:p>
            <a:pPr lvl="1"/>
            <a:r>
              <a:rPr lang="en-US" sz="2000" dirty="0">
                <a:latin typeface="Arial" panose="020B0604020202020204" pitchFamily="34" charset="0"/>
                <a:cs typeface="Arial" panose="020B0604020202020204" pitchFamily="34" charset="0"/>
              </a:rPr>
              <a:t>Charlie </a:t>
            </a:r>
            <a:r>
              <a:rPr lang="en-US" sz="2000" dirty="0" err="1">
                <a:latin typeface="Arial" panose="020B0604020202020204" pitchFamily="34" charset="0"/>
                <a:cs typeface="Arial" panose="020B0604020202020204" pitchFamily="34" charset="0"/>
              </a:rPr>
              <a:t>Borowicz</a:t>
            </a:r>
            <a:r>
              <a:rPr lang="en-US" sz="2000" dirty="0">
                <a:latin typeface="Arial" panose="020B0604020202020204" pitchFamily="34" charset="0"/>
                <a:cs typeface="Arial" panose="020B0604020202020204" pitchFamily="34" charset="0"/>
              </a:rPr>
              <a:t>: Transgender Health Manager</a:t>
            </a:r>
          </a:p>
          <a:p>
            <a:pPr lvl="1"/>
            <a:r>
              <a:rPr lang="en-US" sz="2000" dirty="0">
                <a:latin typeface="Arial" panose="020B0604020202020204" pitchFamily="34" charset="0"/>
                <a:cs typeface="Arial" panose="020B0604020202020204" pitchFamily="34" charset="0"/>
              </a:rPr>
              <a:t>Ava O’Brien: Community Health Worker</a:t>
            </a:r>
          </a:p>
          <a:p>
            <a:pPr lvl="1"/>
            <a:r>
              <a:rPr lang="en-US" sz="2000" dirty="0">
                <a:latin typeface="Arial" panose="020B0604020202020204" pitchFamily="34" charset="0"/>
                <a:cs typeface="Arial" panose="020B0604020202020204" pitchFamily="34" charset="0"/>
              </a:rPr>
              <a:t>Referral in Epic</a:t>
            </a:r>
          </a:p>
          <a:p>
            <a:r>
              <a:rPr lang="en-US" sz="2400" dirty="0">
                <a:latin typeface="Arial" panose="020B0604020202020204" pitchFamily="34" charset="0"/>
                <a:cs typeface="Arial" panose="020B0604020202020204" pitchFamily="34" charset="0"/>
              </a:rPr>
              <a:t>Primary care</a:t>
            </a:r>
          </a:p>
          <a:p>
            <a:pPr lvl="1"/>
            <a:r>
              <a:rPr lang="en-US" sz="2000" dirty="0">
                <a:latin typeface="Arial" panose="020B0604020202020204" pitchFamily="34" charset="0"/>
                <a:cs typeface="Arial" panose="020B0604020202020204" pitchFamily="34" charset="0"/>
              </a:rPr>
              <a:t>IM	Molly Fisher, MD, MS</a:t>
            </a:r>
          </a:p>
          <a:p>
            <a:pPr marL="1828800" lvl="4" indent="0">
              <a:buNone/>
            </a:pPr>
            <a:r>
              <a:rPr lang="en-US" sz="2000" dirty="0">
                <a:latin typeface="Arial" panose="020B0604020202020204" pitchFamily="34" charset="0"/>
                <a:cs typeface="Arial" panose="020B0604020202020204" pitchFamily="34" charset="0"/>
              </a:rPr>
              <a:t>Pat Sleckman, DO</a:t>
            </a:r>
          </a:p>
          <a:p>
            <a:pPr lvl="1"/>
            <a:r>
              <a:rPr lang="en-US" sz="2000" dirty="0">
                <a:latin typeface="Arial" panose="020B0604020202020204" pitchFamily="34" charset="0"/>
                <a:cs typeface="Arial" panose="020B0604020202020204" pitchFamily="34" charset="0"/>
              </a:rPr>
              <a:t>FM	Steve Wolfe, DO, MPH</a:t>
            </a:r>
          </a:p>
          <a:p>
            <a:pPr marL="1828800" lvl="4" indent="0">
              <a:buNone/>
            </a:pPr>
            <a:r>
              <a:rPr lang="en-US" sz="2000" dirty="0">
                <a:latin typeface="Arial" panose="020B0604020202020204" pitchFamily="34" charset="0"/>
                <a:cs typeface="Arial" panose="020B0604020202020204" pitchFamily="34" charset="0"/>
              </a:rPr>
              <a:t>Brad Fox, MD (Erie)</a:t>
            </a:r>
          </a:p>
          <a:p>
            <a:r>
              <a:rPr lang="en-US" sz="2000" dirty="0">
                <a:latin typeface="Arial" panose="020B0604020202020204" pitchFamily="34" charset="0"/>
                <a:cs typeface="Arial" panose="020B0604020202020204" pitchFamily="34" charset="0"/>
              </a:rPr>
              <a:t>Transgender treatment team includes primary care, OB/</a:t>
            </a:r>
            <a:r>
              <a:rPr lang="en-US" sz="2000" dirty="0" err="1">
                <a:latin typeface="Arial" panose="020B0604020202020204" pitchFamily="34" charset="0"/>
                <a:cs typeface="Arial" panose="020B0604020202020204" pitchFamily="34" charset="0"/>
              </a:rPr>
              <a:t>Gyn</a:t>
            </a:r>
            <a:r>
              <a:rPr lang="en-US" sz="2000" dirty="0">
                <a:latin typeface="Arial" panose="020B0604020202020204" pitchFamily="34" charset="0"/>
                <a:cs typeface="Arial" panose="020B0604020202020204" pitchFamily="34" charset="0"/>
              </a:rPr>
              <a:t>, pelvic floor PT, plastic surgery, psychiatry/psychology, urology, social work, case managers</a:t>
            </a:r>
          </a:p>
          <a:p>
            <a:pPr marL="0" indent="0">
              <a:buNone/>
            </a:pPr>
            <a:endParaRPr lang="en-US" sz="1800" dirty="0">
              <a:latin typeface="Arial" panose="020B0604020202020204" pitchFamily="34" charset="0"/>
              <a:cs typeface="Arial" panose="020B0604020202020204" pitchFamily="34" charset="0"/>
            </a:endParaRPr>
          </a:p>
        </p:txBody>
      </p:sp>
      <p:grpSp>
        <p:nvGrpSpPr>
          <p:cNvPr id="6" name="Group 5"/>
          <p:cNvGrpSpPr/>
          <p:nvPr/>
        </p:nvGrpSpPr>
        <p:grpSpPr>
          <a:xfrm>
            <a:off x="6478872" y="2393240"/>
            <a:ext cx="5271694" cy="2220538"/>
            <a:chOff x="612775" y="2018487"/>
            <a:chExt cx="5271694" cy="2220538"/>
          </a:xfrm>
        </p:grpSpPr>
        <p:pic>
          <p:nvPicPr>
            <p:cNvPr id="7" name="Picture 6" descr="https://gm1.ggpht.com/9eBLJ6ttS_40nF748BxhmJjAPg_9r_0QWTSq8iiSnb36p8ERLjGsKTUPLv3X7ecsabUJrYw87VD554sMMeqfyKcpvagMD2jSPMzXyrN8QOVvvEJ5wKmwF4zorzy3ldhpSrjrmNSaAIJykppqnKTvrGUWLXXcTJbooC5tQoka2RTGz8-eA6QTl5wmpm_Jc_KTSKHiEFfhEetqdCjuGXj440L1OnmqHDfa8QTrVSp0_vRivXIgJLl-jhvF5w4W599xBa38lq4S9haASHInr4Y2YMIw8sreAK5vbHGhjQfx-mrQuh7NP2AFl3E-m1FqwTg00u0xyz4v812Db2zqdType_eIc7oj0c3FQGb9m8nsWy9r0-e9xjNIVFl9RX-Wv3UHwijKZ-s-aVkBXOByxxw9HoE9WAaUEcuL2xOEQ5CgL-fiZCqi5_liV0hOUZ33EYxfEzwglkpMPDeKRqhRnx97pMoGnbAcFW_GdscZXXf1iKlTH7Z7Ajn_nckyooPF_HIL913-asUH1bK-dwu2Tdb8SSlbGRte3zaIzotkMnxB_43_BYES1f14tSLPejKFnI1OWgfBP1u19ImmbUK_Vju01NatDQc_PhNu5N9a94nxEOs-PTcNzLQz7NaRZzn0FqkhfDe3SsmhItxGlBCGn8ecJ6MwWtxQLpgdl0ieEo0LZYshPCtFDVj_Mz_1Uqf0cGqZqbBM484j4h__c8cWykDKcNjZWQ2wkmYhYteiikIW_geRwsqoM7E8ucbdkpHu1lBIXoEG32DWm8Rmqsqq=s0-l75-ft-l75-f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8879" b="20332"/>
            <a:stretch/>
          </p:blipFill>
          <p:spPr bwMode="auto">
            <a:xfrm>
              <a:off x="627856" y="2018487"/>
              <a:ext cx="5256613" cy="17334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gm1.ggpht.com/9eBLJ6ttS_40nF748BxhmJjAPg_9r_0QWTSq8iiSnb36p8ERLjGsKTUPLv3X7ecsabUJrYw87VD554sMMeqfyKcpvagMD2jSPMzXyrN8QOVvvEJ5wKmwF4zorzy3ldhpSrjrmNSaAIJykppqnKTvrGUWLXXcTJbooC5tQoka2RTGz8-eA6QTl5wmpm_Jc_KTSKHiEFfhEetqdCjuGXj440L1OnmqHDfa8QTrVSp0_vRivXIgJLl-jhvF5w4W599xBa38lq4S9haASHInr4Y2YMIw8sreAK5vbHGhjQfx-mrQuh7NP2AFl3E-m1FqwTg00u0xyz4v812Db2zqdType_eIc7oj0c3FQGb9m8nsWy9r0-e9xjNIVFl9RX-Wv3UHwijKZ-s-aVkBXOByxxw9HoE9WAaUEcuL2xOEQ5CgL-fiZCqi5_liV0hOUZ33EYxfEzwglkpMPDeKRqhRnx97pMoGnbAcFW_GdscZXXf1iKlTH7Z7Ajn_nckyooPF_HIL913-asUH1bK-dwu2Tdb8SSlbGRte3zaIzotkMnxB_43_BYES1f14tSLPejKFnI1OWgfBP1u19ImmbUK_Vju01NatDQc_PhNu5N9a94nxEOs-PTcNzLQz7NaRZzn0FqkhfDe3SsmhItxGlBCGn8ecJ6MwWtxQLpgdl0ieEo0LZYshPCtFDVj_Mz_1Uqf0cGqZqbBM484j4h__c8cWykDKcNjZWQ2wkmYhYteiikIW_geRwsqoM7E8ucbdkpHu1lBIXoEG32DWm8Rmqsqq=s0-l75-ft-l75-f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240" t="74275" r="-1"/>
            <a:stretch/>
          </p:blipFill>
          <p:spPr bwMode="auto">
            <a:xfrm>
              <a:off x="612775" y="3822936"/>
              <a:ext cx="5271694" cy="4160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7883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696673">
            <a:off x="6009561" y="913027"/>
            <a:ext cx="5878533"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Gender Expansive</a:t>
            </a:r>
          </a:p>
        </p:txBody>
      </p:sp>
      <p:sp>
        <p:nvSpPr>
          <p:cNvPr id="5" name="Rectangle 4"/>
          <p:cNvSpPr/>
          <p:nvPr/>
        </p:nvSpPr>
        <p:spPr>
          <a:xfrm rot="20987407">
            <a:off x="54496" y="2081128"/>
            <a:ext cx="8048237" cy="923330"/>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Differently Gendered</a:t>
            </a:r>
          </a:p>
        </p:txBody>
      </p:sp>
      <p:sp>
        <p:nvSpPr>
          <p:cNvPr id="7" name="Rectangle 6"/>
          <p:cNvSpPr/>
          <p:nvPr/>
        </p:nvSpPr>
        <p:spPr>
          <a:xfrm rot="20928001">
            <a:off x="420717" y="4639997"/>
            <a:ext cx="4801315"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Gender Queer</a:t>
            </a:r>
          </a:p>
        </p:txBody>
      </p:sp>
      <p:sp>
        <p:nvSpPr>
          <p:cNvPr id="8" name="Rectangle 7"/>
          <p:cNvSpPr/>
          <p:nvPr/>
        </p:nvSpPr>
        <p:spPr>
          <a:xfrm rot="976315">
            <a:off x="6587084" y="4771926"/>
            <a:ext cx="5150666"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Gender Neutral</a:t>
            </a:r>
          </a:p>
        </p:txBody>
      </p:sp>
      <p:sp>
        <p:nvSpPr>
          <p:cNvPr id="9" name="Rectangle 8"/>
          <p:cNvSpPr/>
          <p:nvPr/>
        </p:nvSpPr>
        <p:spPr>
          <a:xfrm>
            <a:off x="810917" y="623295"/>
            <a:ext cx="445506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Gender Fluid</a:t>
            </a:r>
          </a:p>
        </p:txBody>
      </p:sp>
      <p:sp>
        <p:nvSpPr>
          <p:cNvPr id="10" name="Rectangle 9"/>
          <p:cNvSpPr/>
          <p:nvPr/>
        </p:nvSpPr>
        <p:spPr>
          <a:xfrm>
            <a:off x="8754819" y="2701217"/>
            <a:ext cx="323678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Bigender</a:t>
            </a:r>
          </a:p>
        </p:txBody>
      </p:sp>
      <p:sp>
        <p:nvSpPr>
          <p:cNvPr id="11" name="Rectangle 10"/>
          <p:cNvSpPr/>
          <p:nvPr/>
        </p:nvSpPr>
        <p:spPr>
          <a:xfrm>
            <a:off x="3207133" y="5542576"/>
            <a:ext cx="4685899"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Arial" panose="020B0604020202020204" pitchFamily="34" charset="0"/>
                <a:cs typeface="Arial" panose="020B0604020202020204" pitchFamily="34" charset="0"/>
              </a:rPr>
              <a:t>Androgynous</a:t>
            </a:r>
          </a:p>
        </p:txBody>
      </p:sp>
      <p:sp>
        <p:nvSpPr>
          <p:cNvPr id="12" name="Rectangle 11"/>
          <p:cNvSpPr/>
          <p:nvPr/>
        </p:nvSpPr>
        <p:spPr>
          <a:xfrm>
            <a:off x="3443801" y="3145490"/>
            <a:ext cx="5301452" cy="923330"/>
          </a:xfrm>
          <a:prstGeom prst="rect">
            <a:avLst/>
          </a:prstGeom>
          <a:noFill/>
        </p:spPr>
        <p:txBody>
          <a:bodyPr wrap="none" lIns="91440" tIns="45720" rIns="91440" bIns="45720">
            <a:spAutoFit/>
          </a:bodyPr>
          <a:lstStyle/>
          <a:p>
            <a:pPr algn="ctr"/>
            <a:r>
              <a:rPr lang="en-US" sz="5400" b="1" cap="none" spc="0" dirty="0">
                <a:ln w="0"/>
                <a:solidFill>
                  <a:srgbClr val="FF66FF"/>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Gender Diverse</a:t>
            </a:r>
          </a:p>
        </p:txBody>
      </p:sp>
      <p:sp>
        <p:nvSpPr>
          <p:cNvPr id="2" name="Slide Number Placeholder 1"/>
          <p:cNvSpPr>
            <a:spLocks noGrp="1"/>
          </p:cNvSpPr>
          <p:nvPr>
            <p:ph type="sldNum" sz="quarter" idx="12"/>
          </p:nvPr>
        </p:nvSpPr>
        <p:spPr/>
        <p:txBody>
          <a:bodyPr/>
          <a:lstStyle/>
          <a:p>
            <a:fld id="{FD128B21-BCFB-4C93-A186-A42B627DDFF4}" type="slidenum">
              <a:rPr lang="en-US" smtClean="0"/>
              <a:t>8</a:t>
            </a:fld>
            <a:endParaRPr lang="en-US"/>
          </a:p>
        </p:txBody>
      </p:sp>
    </p:spTree>
    <p:extLst>
      <p:ext uri="{BB962C8B-B14F-4D97-AF65-F5344CB8AC3E}">
        <p14:creationId xmlns:p14="http://schemas.microsoft.com/office/powerpoint/2010/main" val="42748104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C8E57BE5-D0DA-0249-A2AF-94B0B581C70F}"/>
              </a:ext>
            </a:extLst>
          </p:cNvPr>
          <p:cNvCxnSpPr>
            <a:cxnSpLocks/>
          </p:cNvCxnSpPr>
          <p:nvPr/>
        </p:nvCxnSpPr>
        <p:spPr>
          <a:xfrm>
            <a:off x="437695" y="6160113"/>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8" name="Title 1">
            <a:extLst>
              <a:ext uri="{FF2B5EF4-FFF2-40B4-BE49-F238E27FC236}">
                <a16:creationId xmlns:a16="http://schemas.microsoft.com/office/drawing/2014/main" id="{FEEB1BC4-7190-064A-A49D-40F67AC51E14}"/>
              </a:ext>
            </a:extLst>
          </p:cNvPr>
          <p:cNvSpPr txBox="1">
            <a:spLocks/>
          </p:cNvSpPr>
          <p:nvPr/>
        </p:nvSpPr>
        <p:spPr>
          <a:xfrm>
            <a:off x="507232" y="479600"/>
            <a:ext cx="11243334" cy="748245"/>
          </a:xfrm>
          <a:prstGeom prst="rect">
            <a:avLst/>
          </a:prstGeom>
        </p:spPr>
        <p:txBody>
          <a:bodyPr>
            <a:noAutofit/>
          </a:bodyPr>
          <a:lstStyle>
            <a:lvl1pPr algn="l" defTabSz="914400" rtl="0" eaLnBrk="1" latinLnBrk="0" hangingPunct="1">
              <a:lnSpc>
                <a:spcPct val="90000"/>
              </a:lnSpc>
              <a:spcBef>
                <a:spcPct val="0"/>
              </a:spcBef>
              <a:buNone/>
              <a:defRPr sz="5000" b="1" i="0" kern="1200" spc="-150">
                <a:solidFill>
                  <a:srgbClr val="002060"/>
                </a:solidFill>
                <a:latin typeface="Arial" panose="020B0604020202020204" pitchFamily="34" charset="0"/>
                <a:ea typeface="Helvetica Neue" panose="02000503000000020004" pitchFamily="2" charset="0"/>
                <a:cs typeface="Arial" panose="020B0604020202020204" pitchFamily="34" charset="0"/>
              </a:defRPr>
            </a:lvl1pPr>
          </a:lstStyle>
          <a:p>
            <a:r>
              <a:rPr lang="en-US" sz="4400" spc="0" dirty="0">
                <a:solidFill>
                  <a:schemeClr val="tx1"/>
                </a:solidFill>
              </a:rPr>
              <a:t>Guidelines</a:t>
            </a:r>
          </a:p>
        </p:txBody>
      </p:sp>
      <p:cxnSp>
        <p:nvCxnSpPr>
          <p:cNvPr id="17" name="Straight Connector 16">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9" name="Content Placeholder 2"/>
          <p:cNvSpPr txBox="1">
            <a:spLocks/>
          </p:cNvSpPr>
          <p:nvPr/>
        </p:nvSpPr>
        <p:spPr>
          <a:xfrm>
            <a:off x="457200" y="1491016"/>
            <a:ext cx="11293366"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Arial" panose="020B0604020202020204" pitchFamily="34" charset="0"/>
                <a:cs typeface="Arial" panose="020B0604020202020204" pitchFamily="34" charset="0"/>
              </a:rPr>
              <a:t>WPATH Standards of Care for the Health of Transgender and Gender Diverse People, Version 8, </a:t>
            </a:r>
            <a:r>
              <a:rPr lang="en-US" sz="1800" dirty="0">
                <a:hlinkClick r:id="rId3"/>
              </a:rPr>
              <a:t>Standards of Care for the Health of Transgender and Gender Diverse People, Version 8 (tandfonline.com) </a:t>
            </a:r>
            <a:endParaRPr lang="en-US" sz="200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UCSF Transgender Care</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4"/>
              </a:rPr>
              <a:t>https://transcare.ucsf.edu/guidelines</a:t>
            </a:r>
            <a:endParaRPr lang="en-US" sz="1800" dirty="0">
              <a:latin typeface="Arial" panose="020B0604020202020204" pitchFamily="34" charset="0"/>
              <a:cs typeface="Arial" panose="020B0604020202020204" pitchFamily="34" charset="0"/>
            </a:endParaRPr>
          </a:p>
          <a:p>
            <a:r>
              <a:rPr lang="en-US" sz="1800" dirty="0" err="1">
                <a:latin typeface="Arial" panose="020B0604020202020204" pitchFamily="34" charset="0"/>
                <a:cs typeface="Arial" panose="020B0604020202020204" pitchFamily="34" charset="0"/>
              </a:rPr>
              <a:t>Hembree</a:t>
            </a:r>
            <a:r>
              <a:rPr lang="en-US" sz="1800" dirty="0">
                <a:latin typeface="Arial" panose="020B0604020202020204" pitchFamily="34" charset="0"/>
                <a:cs typeface="Arial" panose="020B0604020202020204" pitchFamily="34" charset="0"/>
              </a:rPr>
              <a:t> et al. </a:t>
            </a:r>
            <a:r>
              <a:rPr lang="en-US" sz="1800" b="1" dirty="0">
                <a:latin typeface="Arial" panose="020B0604020202020204" pitchFamily="34" charset="0"/>
                <a:cs typeface="Arial" panose="020B0604020202020204" pitchFamily="34" charset="0"/>
              </a:rPr>
              <a:t>Endocrine treatment of gender-dysphoric/gender-incongruent persons: an endocrine society clinical practice guideline</a:t>
            </a:r>
            <a:r>
              <a:rPr lang="en-US" sz="1800" dirty="0">
                <a:latin typeface="Arial" panose="020B0604020202020204" pitchFamily="34" charset="0"/>
                <a:cs typeface="Arial" panose="020B0604020202020204" pitchFamily="34" charset="0"/>
              </a:rPr>
              <a:t>. The Journal of Clinical Endocrinology &amp; Metabolism 2017; 102:11 (3869-3903).</a:t>
            </a:r>
          </a:p>
          <a:p>
            <a:r>
              <a:rPr lang="en-US" sz="1800" dirty="0">
                <a:latin typeface="Arial" panose="020B0604020202020204" pitchFamily="34" charset="0"/>
                <a:cs typeface="Arial" panose="020B0604020202020204" pitchFamily="34" charset="0"/>
              </a:rPr>
              <a:t>Health care for transgender and gender diverse individuals. ACOG Committee Opinion No. 823. American College of Obstetricians and Gynecologists. Obstetrics and Gynecology 2021; 137:e75-88. </a:t>
            </a:r>
          </a:p>
          <a:p>
            <a:r>
              <a:rPr lang="en-US" sz="1800" dirty="0">
                <a:latin typeface="Arial" panose="020B0604020202020204" pitchFamily="34" charset="0"/>
                <a:cs typeface="Arial" panose="020B0604020202020204" pitchFamily="34" charset="0"/>
              </a:rPr>
              <a:t>General approaches to medical management of menstrual suppression. ACOG Clinical Consensus No.3. Obstetrics and Gynecology 2022; 140:528-41. </a:t>
            </a:r>
          </a:p>
          <a:p>
            <a:r>
              <a:rPr lang="en-US" sz="1800" b="1" dirty="0">
                <a:latin typeface="Arial" panose="020B0604020202020204" pitchFamily="34" charset="0"/>
                <a:cs typeface="Arial" panose="020B0604020202020204" pitchFamily="34" charset="0"/>
              </a:rPr>
              <a:t>Fenway Health: </a:t>
            </a:r>
            <a:r>
              <a:rPr lang="en-US" sz="1800" dirty="0">
                <a:latin typeface="Arial" panose="020B0604020202020204" pitchFamily="34" charset="0"/>
                <a:cs typeface="Arial" panose="020B0604020202020204" pitchFamily="34" charset="0"/>
                <a:hlinkClick r:id="rId5"/>
              </a:rPr>
              <a:t>https://fenwayhealth.org/care/medical/transgender-health/</a:t>
            </a:r>
            <a:endParaRPr lang="en-US" sz="180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National LGBTQIA+ Health Education Center: </a:t>
            </a:r>
            <a:r>
              <a:rPr lang="en-US" sz="1800" dirty="0">
                <a:latin typeface="Arial" panose="020B0604020202020204" pitchFamily="34" charset="0"/>
                <a:cs typeface="Arial" panose="020B0604020202020204" pitchFamily="34" charset="0"/>
                <a:hlinkClick r:id="rId6"/>
              </a:rPr>
              <a:t>https://www.lgbtqiahealtheducation.org/</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hlinkClick r:id="rId7"/>
              </a:rPr>
              <a:t>https://medicine.umich.edu/dept/obgyn/education/continuing-medical-education-cme/transgender-healthcare-curriculum</a:t>
            </a:r>
            <a:r>
              <a:rPr lang="en-US" sz="1800" dirty="0">
                <a:latin typeface="Arial" panose="020B0604020202020204" pitchFamily="34" charset="0"/>
                <a:cs typeface="Arial" panose="020B0604020202020204" pitchFamily="34" charset="0"/>
              </a:rPr>
              <a:t> </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68164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3049" y="423068"/>
            <a:ext cx="8972551" cy="5981701"/>
          </a:xfrm>
        </p:spPr>
      </p:pic>
      <p:sp>
        <p:nvSpPr>
          <p:cNvPr id="2" name="Slide Number Placeholder 1"/>
          <p:cNvSpPr>
            <a:spLocks noGrp="1"/>
          </p:cNvSpPr>
          <p:nvPr>
            <p:ph type="sldNum" sz="quarter" idx="12"/>
          </p:nvPr>
        </p:nvSpPr>
        <p:spPr/>
        <p:txBody>
          <a:bodyPr/>
          <a:lstStyle/>
          <a:p>
            <a:fld id="{FD128B21-BCFB-4C93-A186-A42B627DDFF4}" type="slidenum">
              <a:rPr lang="en-US" smtClean="0"/>
              <a:t>81</a:t>
            </a:fld>
            <a:endParaRPr lang="en-US"/>
          </a:p>
        </p:txBody>
      </p:sp>
    </p:spTree>
    <p:extLst>
      <p:ext uri="{BB962C8B-B14F-4D97-AF65-F5344CB8AC3E}">
        <p14:creationId xmlns:p14="http://schemas.microsoft.com/office/powerpoint/2010/main" val="21475453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24181"/>
            <a:ext cx="10916105" cy="954449"/>
          </a:xfrm>
        </p:spPr>
        <p:txBody>
          <a:bodyPr/>
          <a:lstStyle/>
          <a:p>
            <a:r>
              <a:rPr lang="en-US" b="1" dirty="0">
                <a:latin typeface="Arial" panose="020B0604020202020204" pitchFamily="34" charset="0"/>
                <a:cs typeface="Arial" panose="020B0604020202020204" pitchFamily="34" charset="0"/>
              </a:rPr>
              <a:t>References</a:t>
            </a:r>
          </a:p>
        </p:txBody>
      </p:sp>
      <p:sp>
        <p:nvSpPr>
          <p:cNvPr id="3" name="Content Placeholder 2"/>
          <p:cNvSpPr>
            <a:spLocks noGrp="1"/>
          </p:cNvSpPr>
          <p:nvPr>
            <p:ph idx="1"/>
          </p:nvPr>
        </p:nvSpPr>
        <p:spPr>
          <a:xfrm>
            <a:off x="437695" y="1624084"/>
            <a:ext cx="11312871" cy="4536029"/>
          </a:xfrm>
        </p:spPr>
        <p:txBody>
          <a:bodyPr>
            <a:noAutofit/>
          </a:bodyPr>
          <a:lstStyle/>
          <a:p>
            <a:r>
              <a:rPr lang="en-US" sz="1800" dirty="0">
                <a:latin typeface="Arial" panose="020B0604020202020204" pitchFamily="34" charset="0"/>
                <a:cs typeface="Arial" panose="020B0604020202020204" pitchFamily="34" charset="0"/>
              </a:rPr>
              <a:t>Conron KJ et al. Transgender Health in Massachusetts: Results From a Household Probability Sample of Adults. Am J Public Health. 2012 Jan;102(1):118-22.</a:t>
            </a:r>
          </a:p>
          <a:p>
            <a:r>
              <a:rPr lang="en-US" sz="1800" dirty="0">
                <a:latin typeface="Arial" panose="020B0604020202020204" pitchFamily="34" charset="0"/>
                <a:cs typeface="Arial" panose="020B0604020202020204" pitchFamily="34" charset="0"/>
              </a:rPr>
              <a:t>Collin L et all. Prevalence of Transgender Depends on the “Case” Definition: A Systematic Review. J Sex Med. 2016 Apr;13(4):613-26</a:t>
            </a:r>
          </a:p>
          <a:p>
            <a:r>
              <a:rPr lang="en-US" sz="1800" dirty="0">
                <a:latin typeface="Arial" panose="020B0604020202020204" pitchFamily="34" charset="0"/>
                <a:cs typeface="Arial" panose="020B0604020202020204" pitchFamily="34" charset="0"/>
              </a:rPr>
              <a:t>Winter S et al. Transgender people: health at the margins of society. Lancet 2016 Jul;388(10042):390-400</a:t>
            </a:r>
          </a:p>
          <a:p>
            <a:r>
              <a:rPr lang="en-US" sz="1800" dirty="0">
                <a:latin typeface="Arial" panose="020B0604020202020204" pitchFamily="34" charset="0"/>
                <a:cs typeface="Arial" panose="020B0604020202020204" pitchFamily="34" charset="0"/>
              </a:rPr>
              <a:t>2015 U.S. Transgender Survey (National Center for Transgender Equality)</a:t>
            </a:r>
          </a:p>
          <a:p>
            <a:r>
              <a:rPr lang="en-US" sz="1800" dirty="0">
                <a:latin typeface="Arial" panose="020B0604020202020204" pitchFamily="34" charset="0"/>
                <a:cs typeface="Arial" panose="020B0604020202020204" pitchFamily="34" charset="0"/>
              </a:rPr>
              <a:t>Bustos VP et al. Regret after Gender-affirmation Surgery: A systematic Review and Meta Analysis of Prevalence. Plast Reconstr Surg Glob Open 2021 Mar;9(3): e3477</a:t>
            </a:r>
          </a:p>
          <a:p>
            <a:r>
              <a:rPr lang="en-US" sz="1800" dirty="0">
                <a:latin typeface="Arial" panose="020B0604020202020204" pitchFamily="34" charset="0"/>
                <a:cs typeface="Arial" panose="020B0604020202020204" pitchFamily="34" charset="0"/>
              </a:rPr>
              <a:t>Narayan SK et al. Guiding the conversation – types of regret after gender-affirming surgery and their associated etiologies. Ann </a:t>
            </a:r>
            <a:r>
              <a:rPr lang="en-US" sz="1800" dirty="0" err="1">
                <a:latin typeface="Arial" panose="020B0604020202020204" pitchFamily="34" charset="0"/>
                <a:cs typeface="Arial" panose="020B0604020202020204" pitchFamily="34" charset="0"/>
              </a:rPr>
              <a:t>Transl</a:t>
            </a:r>
            <a:r>
              <a:rPr lang="en-US" sz="1800" dirty="0">
                <a:latin typeface="Arial" panose="020B0604020202020204" pitchFamily="34" charset="0"/>
                <a:cs typeface="Arial" panose="020B0604020202020204" pitchFamily="34" charset="0"/>
              </a:rPr>
              <a:t> Med. 2021 Apr;9(7): 605</a:t>
            </a:r>
          </a:p>
          <a:p>
            <a:r>
              <a:rPr lang="en-US" sz="1800" dirty="0" err="1">
                <a:latin typeface="Arial" panose="020B0604020202020204" pitchFamily="34" charset="0"/>
                <a:cs typeface="Arial" panose="020B0604020202020204" pitchFamily="34" charset="0"/>
              </a:rPr>
              <a:t>Gooren</a:t>
            </a:r>
            <a:r>
              <a:rPr lang="en-US" sz="1800" dirty="0">
                <a:latin typeface="Arial" panose="020B0604020202020204" pitchFamily="34" charset="0"/>
                <a:cs typeface="Arial" panose="020B0604020202020204" pitchFamily="34" charset="0"/>
              </a:rPr>
              <a:t> et al. Cardiovascular disease in transsexual persons treated with cross-sex hormones: reversal of the traditional sex difference in cardiovascular disease pattern. </a:t>
            </a:r>
            <a:r>
              <a:rPr lang="en-US" sz="1800" dirty="0" err="1">
                <a:latin typeface="Arial" panose="020B0604020202020204" pitchFamily="34" charset="0"/>
                <a:cs typeface="Arial" panose="020B0604020202020204" pitchFamily="34" charset="0"/>
              </a:rPr>
              <a:t>Eur</a:t>
            </a:r>
            <a:r>
              <a:rPr lang="en-US" sz="1800" dirty="0">
                <a:latin typeface="Arial" panose="020B0604020202020204" pitchFamily="34" charset="0"/>
                <a:cs typeface="Arial" panose="020B0604020202020204" pitchFamily="34" charset="0"/>
              </a:rPr>
              <a:t> J </a:t>
            </a:r>
            <a:r>
              <a:rPr lang="en-US" sz="1800" dirty="0" err="1">
                <a:latin typeface="Arial" panose="020B0604020202020204" pitchFamily="34" charset="0"/>
                <a:cs typeface="Arial" panose="020B0604020202020204" pitchFamily="34" charset="0"/>
              </a:rPr>
              <a:t>endocrinol</a:t>
            </a:r>
            <a:r>
              <a:rPr lang="en-US" sz="1800" dirty="0">
                <a:latin typeface="Arial" panose="020B0604020202020204" pitchFamily="34" charset="0"/>
                <a:cs typeface="Arial" panose="020B0604020202020204" pitchFamily="34" charset="0"/>
              </a:rPr>
              <a:t>. 2014 Jun 1;170(6):809-19</a:t>
            </a:r>
          </a:p>
          <a:p>
            <a:r>
              <a:rPr lang="en-US" sz="1800" dirty="0" err="1">
                <a:latin typeface="Arial" panose="020B0604020202020204" pitchFamily="34" charset="0"/>
                <a:cs typeface="Arial" panose="020B0604020202020204" pitchFamily="34" charset="0"/>
              </a:rPr>
              <a:t>Wierckz</a:t>
            </a:r>
            <a:r>
              <a:rPr lang="en-US" sz="1800" dirty="0">
                <a:latin typeface="Arial" panose="020B0604020202020204" pitchFamily="34" charset="0"/>
                <a:cs typeface="Arial" panose="020B0604020202020204" pitchFamily="34" charset="0"/>
              </a:rPr>
              <a:t> et al. Prevalence of cardiovascular disease and cancer during cross-sex hormone therapy in a large cohort of trans persons: a case-control study. </a:t>
            </a:r>
            <a:r>
              <a:rPr lang="en-US" sz="1800" dirty="0" err="1">
                <a:latin typeface="Arial" panose="020B0604020202020204" pitchFamily="34" charset="0"/>
                <a:cs typeface="Arial" panose="020B0604020202020204" pitchFamily="34" charset="0"/>
              </a:rPr>
              <a:t>Eur</a:t>
            </a:r>
            <a:r>
              <a:rPr lang="en-US" sz="1800" dirty="0">
                <a:latin typeface="Arial" panose="020B0604020202020204" pitchFamily="34" charset="0"/>
                <a:cs typeface="Arial" panose="020B0604020202020204" pitchFamily="34" charset="0"/>
              </a:rPr>
              <a:t> J </a:t>
            </a:r>
            <a:r>
              <a:rPr lang="en-US" sz="1800" dirty="0" err="1">
                <a:latin typeface="Arial" panose="020B0604020202020204" pitchFamily="34" charset="0"/>
                <a:cs typeface="Arial" panose="020B0604020202020204" pitchFamily="34" charset="0"/>
              </a:rPr>
              <a:t>endocrinol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Eur</a:t>
            </a:r>
            <a:r>
              <a:rPr lang="en-US" sz="1800" dirty="0">
                <a:latin typeface="Arial" panose="020B0604020202020204" pitchFamily="34" charset="0"/>
                <a:cs typeface="Arial" panose="020B0604020202020204" pitchFamily="34" charset="0"/>
              </a:rPr>
              <a:t> Fed </a:t>
            </a:r>
            <a:r>
              <a:rPr lang="en-US" sz="1800" dirty="0" err="1">
                <a:latin typeface="Arial" panose="020B0604020202020204" pitchFamily="34" charset="0"/>
                <a:cs typeface="Arial" panose="020B0604020202020204" pitchFamily="34" charset="0"/>
              </a:rPr>
              <a:t>Endocr</a:t>
            </a:r>
            <a:r>
              <a:rPr lang="en-US" sz="1800" dirty="0">
                <a:latin typeface="Arial" panose="020B0604020202020204" pitchFamily="34" charset="0"/>
                <a:cs typeface="Arial" panose="020B0604020202020204" pitchFamily="34" charset="0"/>
              </a:rPr>
              <a:t> Soc. 2013 Oct;169(4):471-8</a:t>
            </a:r>
          </a:p>
          <a:p>
            <a:endParaRPr lang="en-US" sz="18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82</a:t>
            </a:fld>
            <a:endParaRPr lang="en-US"/>
          </a:p>
        </p:txBody>
      </p:sp>
    </p:spTree>
    <p:extLst>
      <p:ext uri="{BB962C8B-B14F-4D97-AF65-F5344CB8AC3E}">
        <p14:creationId xmlns:p14="http://schemas.microsoft.com/office/powerpoint/2010/main" val="13449976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269589"/>
            <a:ext cx="10916105" cy="1036337"/>
          </a:xfrm>
        </p:spPr>
        <p:txBody>
          <a:bodyPr/>
          <a:lstStyle/>
          <a:p>
            <a:r>
              <a:rPr lang="en-US" b="1" dirty="0">
                <a:latin typeface="Arial" panose="020B0604020202020204" pitchFamily="34" charset="0"/>
                <a:cs typeface="Arial" panose="020B0604020202020204" pitchFamily="34" charset="0"/>
              </a:rPr>
              <a:t>References</a:t>
            </a:r>
          </a:p>
        </p:txBody>
      </p:sp>
      <p:sp>
        <p:nvSpPr>
          <p:cNvPr id="3" name="Content Placeholder 2"/>
          <p:cNvSpPr>
            <a:spLocks noGrp="1"/>
          </p:cNvSpPr>
          <p:nvPr>
            <p:ph idx="1"/>
          </p:nvPr>
        </p:nvSpPr>
        <p:spPr>
          <a:xfrm>
            <a:off x="436727" y="1583140"/>
            <a:ext cx="11259403" cy="4942392"/>
          </a:xfrm>
        </p:spPr>
        <p:txBody>
          <a:bodyPr>
            <a:noAutofit/>
          </a:bodyPr>
          <a:lstStyle/>
          <a:p>
            <a:r>
              <a:rPr lang="en-US" sz="1800" dirty="0" err="1">
                <a:latin typeface="Arial" panose="020B0604020202020204" pitchFamily="34" charset="0"/>
                <a:cs typeface="Arial" panose="020B0604020202020204" pitchFamily="34" charset="0"/>
              </a:rPr>
              <a:t>Dhejne</a:t>
            </a:r>
            <a:r>
              <a:rPr lang="en-US" sz="1800" dirty="0">
                <a:latin typeface="Arial" panose="020B0604020202020204" pitchFamily="34" charset="0"/>
                <a:cs typeface="Arial" panose="020B0604020202020204" pitchFamily="34" charset="0"/>
              </a:rPr>
              <a:t> C et al. An analysis of all applications for sex reassignment surgery in Sweden, 1960-2010: prevalence, incidence, and regrets. Arch Sex </a:t>
            </a:r>
            <a:r>
              <a:rPr lang="en-US" sz="1800" dirty="0" err="1">
                <a:latin typeface="Arial" panose="020B0604020202020204" pitchFamily="34" charset="0"/>
                <a:cs typeface="Arial" panose="020B0604020202020204" pitchFamily="34" charset="0"/>
              </a:rPr>
              <a:t>Behav</a:t>
            </a:r>
            <a:r>
              <a:rPr lang="en-US" sz="1800" dirty="0">
                <a:latin typeface="Arial" panose="020B0604020202020204" pitchFamily="34" charset="0"/>
                <a:cs typeface="Arial" panose="020B0604020202020204" pitchFamily="34" charset="0"/>
              </a:rPr>
              <a:t>. 2014 May 29</a:t>
            </a:r>
          </a:p>
          <a:p>
            <a:r>
              <a:rPr lang="en-US" sz="1800" dirty="0">
                <a:latin typeface="Arial" panose="020B0604020202020204" pitchFamily="34" charset="0"/>
                <a:cs typeface="Arial" panose="020B0604020202020204" pitchFamily="34" charset="0"/>
              </a:rPr>
              <a:t>Van </a:t>
            </a:r>
            <a:r>
              <a:rPr lang="en-US" sz="1800" dirty="0" err="1">
                <a:latin typeface="Arial" panose="020B0604020202020204" pitchFamily="34" charset="0"/>
                <a:cs typeface="Arial" panose="020B0604020202020204" pitchFamily="34" charset="0"/>
              </a:rPr>
              <a:t>Caenegem</a:t>
            </a:r>
            <a:r>
              <a:rPr lang="en-US" sz="1800" dirty="0">
                <a:latin typeface="Arial" panose="020B0604020202020204" pitchFamily="34" charset="0"/>
                <a:cs typeface="Arial" panose="020B0604020202020204" pitchFamily="34" charset="0"/>
              </a:rPr>
              <a:t> E et al. Bone mass, bone geometry, and body composition in female-to-male transsexual persons after long-term cross-sex hormonal therapy. J </a:t>
            </a:r>
            <a:r>
              <a:rPr lang="en-US" sz="1800" dirty="0" err="1">
                <a:latin typeface="Arial" panose="020B0604020202020204" pitchFamily="34" charset="0"/>
                <a:cs typeface="Arial" panose="020B0604020202020204" pitchFamily="34" charset="0"/>
              </a:rPr>
              <a:t>Clin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Endocrinol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Metab</a:t>
            </a:r>
            <a:r>
              <a:rPr lang="en-US" sz="1800" dirty="0">
                <a:latin typeface="Arial" panose="020B0604020202020204" pitchFamily="34" charset="0"/>
                <a:cs typeface="Arial" panose="020B0604020202020204" pitchFamily="34" charset="0"/>
              </a:rPr>
              <a:t>. 2012 Jul;97(7):2503-11</a:t>
            </a:r>
          </a:p>
          <a:p>
            <a:r>
              <a:rPr lang="en-US" sz="1800" dirty="0" err="1">
                <a:latin typeface="Arial" panose="020B0604020202020204" pitchFamily="34" charset="0"/>
                <a:cs typeface="Arial" panose="020B0604020202020204" pitchFamily="34" charset="0"/>
              </a:rPr>
              <a:t>Lapauw</a:t>
            </a:r>
            <a:r>
              <a:rPr lang="en-US" sz="1800" dirty="0">
                <a:latin typeface="Arial" panose="020B0604020202020204" pitchFamily="34" charset="0"/>
                <a:cs typeface="Arial" panose="020B0604020202020204" pitchFamily="34" charset="0"/>
              </a:rPr>
              <a:t> B et al. Body composition, volumetric and areal one parameters in male-to-female transsexual persons. Bone. 2008 Dec;43(6):1016-21</a:t>
            </a:r>
          </a:p>
          <a:p>
            <a:r>
              <a:rPr lang="en-US" sz="1800" dirty="0" err="1">
                <a:latin typeface="Arial" panose="020B0604020202020204" pitchFamily="34" charset="0"/>
                <a:cs typeface="Arial" panose="020B0604020202020204" pitchFamily="34" charset="0"/>
              </a:rPr>
              <a:t>Wierckx</a:t>
            </a:r>
            <a:r>
              <a:rPr lang="en-US" sz="1800" dirty="0">
                <a:latin typeface="Arial" panose="020B0604020202020204" pitchFamily="34" charset="0"/>
                <a:cs typeface="Arial" panose="020B0604020202020204" pitchFamily="34" charset="0"/>
              </a:rPr>
              <a:t> K et al. Long-term evaluation of cross-sex hormone treatment in transsexual persons. J Sex Med. 2012 Oct 1;9(10):2641-51</a:t>
            </a:r>
          </a:p>
          <a:p>
            <a:r>
              <a:rPr lang="en-US" sz="1800" dirty="0" err="1">
                <a:latin typeface="Arial" panose="020B0604020202020204" pitchFamily="34" charset="0"/>
                <a:cs typeface="Arial" panose="020B0604020202020204" pitchFamily="34" charset="0"/>
              </a:rPr>
              <a:t>Peitzmeier</a:t>
            </a:r>
            <a:r>
              <a:rPr lang="en-US" sz="1800" dirty="0">
                <a:latin typeface="Arial" panose="020B0604020202020204" pitchFamily="34" charset="0"/>
                <a:cs typeface="Arial" panose="020B0604020202020204" pitchFamily="34" charset="0"/>
              </a:rPr>
              <a:t> SM et al. Pap test use is lower among female-to-male patients than non-transgender women. Am J </a:t>
            </a:r>
            <a:r>
              <a:rPr lang="en-US" sz="1800" dirty="0" err="1">
                <a:latin typeface="Arial" panose="020B0604020202020204" pitchFamily="34" charset="0"/>
                <a:cs typeface="Arial" panose="020B0604020202020204" pitchFamily="34" charset="0"/>
              </a:rPr>
              <a:t>Prev</a:t>
            </a:r>
            <a:r>
              <a:rPr lang="en-US" sz="1800" dirty="0">
                <a:latin typeface="Arial" panose="020B0604020202020204" pitchFamily="34" charset="0"/>
                <a:cs typeface="Arial" panose="020B0604020202020204" pitchFamily="34" charset="0"/>
              </a:rPr>
              <a:t> Med. 2014 Dec;47(6):808-12</a:t>
            </a:r>
          </a:p>
          <a:p>
            <a:r>
              <a:rPr lang="en-US" sz="1800" dirty="0" err="1">
                <a:latin typeface="Arial" panose="020B0604020202020204" pitchFamily="34" charset="0"/>
                <a:cs typeface="Arial" panose="020B0604020202020204" pitchFamily="34" charset="0"/>
              </a:rPr>
              <a:t>Peitzmeier</a:t>
            </a:r>
            <a:r>
              <a:rPr lang="en-US" sz="1800" dirty="0">
                <a:latin typeface="Arial" panose="020B0604020202020204" pitchFamily="34" charset="0"/>
                <a:cs typeface="Arial" panose="020B0604020202020204" pitchFamily="34" charset="0"/>
              </a:rPr>
              <a:t> SM et al. Female-to-male patients have high prevalence of unsatisfactory </a:t>
            </a:r>
            <a:r>
              <a:rPr lang="en-US" sz="1800" dirty="0" err="1">
                <a:latin typeface="Arial" panose="020B0604020202020204" pitchFamily="34" charset="0"/>
                <a:cs typeface="Arial" panose="020B0604020202020204" pitchFamily="34" charset="0"/>
              </a:rPr>
              <a:t>paps</a:t>
            </a:r>
            <a:r>
              <a:rPr lang="en-US" sz="1800" dirty="0">
                <a:latin typeface="Arial" panose="020B0604020202020204" pitchFamily="34" charset="0"/>
                <a:cs typeface="Arial" panose="020B0604020202020204" pitchFamily="34" charset="0"/>
              </a:rPr>
              <a:t> compared to non-transgender </a:t>
            </a:r>
            <a:r>
              <a:rPr lang="en-US" sz="1800" dirty="0" err="1">
                <a:latin typeface="Arial" panose="020B0604020202020204" pitchFamily="34" charset="0"/>
                <a:cs typeface="Arial" panose="020B0604020202020204" pitchFamily="34" charset="0"/>
              </a:rPr>
              <a:t>females:implications</a:t>
            </a:r>
            <a:r>
              <a:rPr lang="en-US" sz="1800" dirty="0">
                <a:latin typeface="Arial" panose="020B0604020202020204" pitchFamily="34" charset="0"/>
                <a:cs typeface="Arial" panose="020B0604020202020204" pitchFamily="34" charset="0"/>
              </a:rPr>
              <a:t> for cervical cancer screening. J Gen Intern Med. 2014 May;29(5):778-84</a:t>
            </a:r>
          </a:p>
          <a:p>
            <a:endParaRPr lang="en-US" sz="18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6" name="Slide Number Placeholder 5"/>
          <p:cNvSpPr>
            <a:spLocks noGrp="1"/>
          </p:cNvSpPr>
          <p:nvPr>
            <p:ph type="sldNum" sz="quarter" idx="12"/>
          </p:nvPr>
        </p:nvSpPr>
        <p:spPr/>
        <p:txBody>
          <a:bodyPr/>
          <a:lstStyle/>
          <a:p>
            <a:fld id="{FD128B21-BCFB-4C93-A186-A42B627DDFF4}" type="slidenum">
              <a:rPr lang="en-US" smtClean="0"/>
              <a:t>83</a:t>
            </a:fld>
            <a:endParaRPr lang="en-US"/>
          </a:p>
        </p:txBody>
      </p:sp>
    </p:spTree>
    <p:extLst>
      <p:ext uri="{BB962C8B-B14F-4D97-AF65-F5344CB8AC3E}">
        <p14:creationId xmlns:p14="http://schemas.microsoft.com/office/powerpoint/2010/main" val="34811979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269589"/>
            <a:ext cx="10916105" cy="1036337"/>
          </a:xfrm>
        </p:spPr>
        <p:txBody>
          <a:bodyPr/>
          <a:lstStyle/>
          <a:p>
            <a:r>
              <a:rPr lang="en-US" b="1" dirty="0">
                <a:latin typeface="Arial" panose="020B0604020202020204" pitchFamily="34" charset="0"/>
                <a:cs typeface="Arial" panose="020B0604020202020204" pitchFamily="34" charset="0"/>
              </a:rPr>
              <a:t>References</a:t>
            </a:r>
          </a:p>
        </p:txBody>
      </p:sp>
      <p:sp>
        <p:nvSpPr>
          <p:cNvPr id="3" name="Content Placeholder 2"/>
          <p:cNvSpPr>
            <a:spLocks noGrp="1"/>
          </p:cNvSpPr>
          <p:nvPr>
            <p:ph idx="1"/>
          </p:nvPr>
        </p:nvSpPr>
        <p:spPr>
          <a:xfrm>
            <a:off x="436727" y="1555844"/>
            <a:ext cx="11259403" cy="4969687"/>
          </a:xfrm>
        </p:spPr>
        <p:txBody>
          <a:bodyPr>
            <a:noAutofit/>
          </a:bodyPr>
          <a:lstStyle/>
          <a:p>
            <a:r>
              <a:rPr lang="en-US" sz="1800" dirty="0">
                <a:latin typeface="Arial" panose="020B0604020202020204" pitchFamily="34" charset="0"/>
                <a:cs typeface="Arial" panose="020B0604020202020204" pitchFamily="34" charset="0"/>
              </a:rPr>
              <a:t>Jacobson DL et al. Concordance of human papillomavirus in the cervix and urine among inner </a:t>
            </a:r>
            <a:r>
              <a:rPr lang="en-US" sz="1800" dirty="0" err="1">
                <a:latin typeface="Arial" panose="020B0604020202020204" pitchFamily="34" charset="0"/>
                <a:cs typeface="Arial" panose="020B0604020202020204" pitchFamily="34" charset="0"/>
              </a:rPr>
              <a:t>citty</a:t>
            </a:r>
            <a:r>
              <a:rPr lang="en-US" sz="1800" dirty="0">
                <a:latin typeface="Arial" panose="020B0604020202020204" pitchFamily="34" charset="0"/>
                <a:cs typeface="Arial" panose="020B0604020202020204" pitchFamily="34" charset="0"/>
              </a:rPr>
              <a:t> adolescents. </a:t>
            </a:r>
            <a:r>
              <a:rPr lang="en-US" sz="1800" dirty="0" err="1">
                <a:latin typeface="Arial" panose="020B0604020202020204" pitchFamily="34" charset="0"/>
                <a:cs typeface="Arial" panose="020B0604020202020204" pitchFamily="34" charset="0"/>
              </a:rPr>
              <a:t>Pediatr</a:t>
            </a:r>
            <a:r>
              <a:rPr lang="en-US" sz="1800" dirty="0">
                <a:latin typeface="Arial" panose="020B0604020202020204" pitchFamily="34" charset="0"/>
                <a:cs typeface="Arial" panose="020B0604020202020204" pitchFamily="34" charset="0"/>
              </a:rPr>
              <a:t> Infect Dis J 2000 Aug;19(8):722-8</a:t>
            </a:r>
          </a:p>
          <a:p>
            <a:r>
              <a:rPr lang="en-US" sz="1800" dirty="0" err="1">
                <a:latin typeface="Arial" panose="020B0604020202020204" pitchFamily="34" charset="0"/>
                <a:cs typeface="Arial" panose="020B0604020202020204" pitchFamily="34" charset="0"/>
              </a:rPr>
              <a:t>Sellors</a:t>
            </a:r>
            <a:r>
              <a:rPr lang="en-US" sz="1800" dirty="0">
                <a:latin typeface="Arial" panose="020B0604020202020204" pitchFamily="34" charset="0"/>
                <a:cs typeface="Arial" panose="020B0604020202020204" pitchFamily="34" charset="0"/>
              </a:rPr>
              <a:t> JW et al. Comparison of self-collected vaginal, vulvar and urine samples with physician-collected cervical samples for human papillomavirus testing to detect high-grade squamous intraepithelial lesions. Can Med </a:t>
            </a:r>
            <a:r>
              <a:rPr lang="en-US" sz="1800" dirty="0" err="1">
                <a:latin typeface="Arial" panose="020B0604020202020204" pitchFamily="34" charset="0"/>
                <a:cs typeface="Arial" panose="020B0604020202020204" pitchFamily="34" charset="0"/>
              </a:rPr>
              <a:t>Assoc</a:t>
            </a:r>
            <a:r>
              <a:rPr lang="en-US" sz="1800" dirty="0">
                <a:latin typeface="Arial" panose="020B0604020202020204" pitchFamily="34" charset="0"/>
                <a:cs typeface="Arial" panose="020B0604020202020204" pitchFamily="34" charset="0"/>
              </a:rPr>
              <a:t> J. 2000;163(5):513-8</a:t>
            </a:r>
          </a:p>
          <a:p>
            <a:pPr marL="0" indent="0">
              <a:buNone/>
            </a:pPr>
            <a:endParaRPr lang="en-US" sz="18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B1171882-E30F-2E4B-B15E-61D0334E3F3A}"/>
              </a:ext>
            </a:extLst>
          </p:cNvPr>
          <p:cNvCxnSpPr>
            <a:cxnSpLocks/>
          </p:cNvCxnSpPr>
          <p:nvPr/>
        </p:nvCxnSpPr>
        <p:spPr>
          <a:xfrm>
            <a:off x="437695" y="1292278"/>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4" name="Slide Number Placeholder 3"/>
          <p:cNvSpPr>
            <a:spLocks noGrp="1"/>
          </p:cNvSpPr>
          <p:nvPr>
            <p:ph type="sldNum" sz="quarter" idx="12"/>
          </p:nvPr>
        </p:nvSpPr>
        <p:spPr/>
        <p:txBody>
          <a:bodyPr/>
          <a:lstStyle/>
          <a:p>
            <a:fld id="{FD128B21-BCFB-4C93-A186-A42B627DDFF4}" type="slidenum">
              <a:rPr lang="en-US" smtClean="0"/>
              <a:t>84</a:t>
            </a:fld>
            <a:endParaRPr lang="en-US"/>
          </a:p>
        </p:txBody>
      </p:sp>
    </p:spTree>
    <p:extLst>
      <p:ext uri="{BB962C8B-B14F-4D97-AF65-F5344CB8AC3E}">
        <p14:creationId xmlns:p14="http://schemas.microsoft.com/office/powerpoint/2010/main" val="408804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95" y="365125"/>
            <a:ext cx="10916105" cy="940801"/>
          </a:xfrm>
        </p:spPr>
        <p:txBody>
          <a:bodyPr>
            <a:noAutofit/>
          </a:bodyPr>
          <a:lstStyle/>
          <a:p>
            <a:r>
              <a:rPr lang="en-US" sz="4000" b="1" dirty="0">
                <a:latin typeface="Arial" panose="020B0604020202020204" pitchFamily="34" charset="0"/>
                <a:cs typeface="Arial" panose="020B0604020202020204" pitchFamily="34" charset="0"/>
              </a:rPr>
              <a:t>Outdated Terminology</a:t>
            </a:r>
          </a:p>
        </p:txBody>
      </p:sp>
      <p:sp>
        <p:nvSpPr>
          <p:cNvPr id="3" name="Content Placeholder 2"/>
          <p:cNvSpPr>
            <a:spLocks noGrp="1"/>
          </p:cNvSpPr>
          <p:nvPr>
            <p:ph idx="1"/>
          </p:nvPr>
        </p:nvSpPr>
        <p:spPr>
          <a:xfrm>
            <a:off x="437695" y="1566318"/>
            <a:ext cx="11312871" cy="4351338"/>
          </a:xfrm>
        </p:spPr>
        <p:txBody>
          <a:bodyPr>
            <a:normAutofit fontScale="25000" lnSpcReduction="20000"/>
          </a:bodyPr>
          <a:lstStyle/>
          <a:p>
            <a:r>
              <a:rPr lang="en-US" sz="9600" dirty="0">
                <a:latin typeface="Arial" panose="020B0604020202020204" pitchFamily="34" charset="0"/>
                <a:cs typeface="Arial" panose="020B0604020202020204" pitchFamily="34" charset="0"/>
              </a:rPr>
              <a:t>“FTM” and “MTF”</a:t>
            </a:r>
          </a:p>
          <a:p>
            <a:pPr lvl="1"/>
            <a:r>
              <a:rPr lang="en-US" sz="8000" dirty="0">
                <a:solidFill>
                  <a:srgbClr val="000000"/>
                </a:solidFill>
                <a:latin typeface="Arial" panose="020B0604020202020204" pitchFamily="34" charset="0"/>
                <a:cs typeface="Arial" panose="020B0604020202020204" pitchFamily="34" charset="0"/>
              </a:rPr>
              <a:t>Use </a:t>
            </a:r>
            <a:r>
              <a:rPr lang="en-US" sz="8000" b="1" dirty="0">
                <a:solidFill>
                  <a:schemeClr val="accent1"/>
                </a:solidFill>
                <a:latin typeface="Arial" panose="020B0604020202020204" pitchFamily="34" charset="0"/>
                <a:cs typeface="Arial" panose="020B0604020202020204" pitchFamily="34" charset="0"/>
              </a:rPr>
              <a:t>transgender male/female </a:t>
            </a:r>
            <a:r>
              <a:rPr lang="en-US" sz="8000" dirty="0">
                <a:solidFill>
                  <a:srgbClr val="000000"/>
                </a:solidFill>
                <a:latin typeface="Arial" panose="020B0604020202020204" pitchFamily="34" charset="0"/>
                <a:cs typeface="Arial" panose="020B0604020202020204" pitchFamily="34" charset="0"/>
              </a:rPr>
              <a:t>or </a:t>
            </a:r>
            <a:r>
              <a:rPr lang="en-US" sz="8000" b="1" dirty="0" err="1">
                <a:solidFill>
                  <a:schemeClr val="accent1"/>
                </a:solidFill>
                <a:latin typeface="Arial" panose="020B0604020202020204" pitchFamily="34" charset="0"/>
                <a:cs typeface="Arial" panose="020B0604020202020204" pitchFamily="34" charset="0"/>
              </a:rPr>
              <a:t>transmale</a:t>
            </a:r>
            <a:r>
              <a:rPr lang="en-US" sz="8000" b="1" dirty="0">
                <a:solidFill>
                  <a:schemeClr val="accent1"/>
                </a:solidFill>
                <a:latin typeface="Arial" panose="020B0604020202020204" pitchFamily="34" charset="0"/>
                <a:cs typeface="Arial" panose="020B0604020202020204" pitchFamily="34" charset="0"/>
              </a:rPr>
              <a:t>/</a:t>
            </a:r>
            <a:r>
              <a:rPr lang="en-US" sz="8000" b="1" dirty="0" err="1">
                <a:solidFill>
                  <a:schemeClr val="accent1"/>
                </a:solidFill>
                <a:latin typeface="Arial" panose="020B0604020202020204" pitchFamily="34" charset="0"/>
                <a:cs typeface="Arial" panose="020B0604020202020204" pitchFamily="34" charset="0"/>
              </a:rPr>
              <a:t>transfemale</a:t>
            </a:r>
            <a:endParaRPr lang="en-US" sz="8000" b="1" dirty="0">
              <a:solidFill>
                <a:schemeClr val="accent1"/>
              </a:solidFill>
              <a:latin typeface="Arial" panose="020B0604020202020204" pitchFamily="34" charset="0"/>
              <a:cs typeface="Arial" panose="020B0604020202020204" pitchFamily="34" charset="0"/>
            </a:endParaRPr>
          </a:p>
          <a:p>
            <a:pPr lvl="1"/>
            <a:r>
              <a:rPr lang="en-US" sz="8000" b="1" dirty="0">
                <a:solidFill>
                  <a:schemeClr val="accent1"/>
                </a:solidFill>
                <a:latin typeface="Arial" panose="020B0604020202020204" pitchFamily="34" charset="0"/>
                <a:cs typeface="Arial" panose="020B0604020202020204" pitchFamily="34" charset="0"/>
              </a:rPr>
              <a:t>Non-binary</a:t>
            </a:r>
            <a:r>
              <a:rPr lang="en-US" sz="8000" dirty="0">
                <a:solidFill>
                  <a:srgbClr val="000000"/>
                </a:solidFill>
                <a:latin typeface="Arial" panose="020B0604020202020204" pitchFamily="34" charset="0"/>
                <a:cs typeface="Arial" panose="020B0604020202020204" pitchFamily="34" charset="0"/>
              </a:rPr>
              <a:t> or </a:t>
            </a:r>
            <a:r>
              <a:rPr lang="en-US" sz="8000" b="1" dirty="0">
                <a:solidFill>
                  <a:schemeClr val="accent1"/>
                </a:solidFill>
                <a:latin typeface="Arial" panose="020B0604020202020204" pitchFamily="34" charset="0"/>
                <a:cs typeface="Arial" panose="020B0604020202020204" pitchFamily="34" charset="0"/>
              </a:rPr>
              <a:t>gender diverse individual</a:t>
            </a:r>
          </a:p>
          <a:p>
            <a:r>
              <a:rPr lang="en-US" sz="9600" dirty="0">
                <a:latin typeface="Arial" panose="020B0604020202020204" pitchFamily="34" charset="0"/>
                <a:cs typeface="Arial" panose="020B0604020202020204" pitchFamily="34" charset="0"/>
              </a:rPr>
              <a:t>“</a:t>
            </a:r>
            <a:r>
              <a:rPr lang="en-US" sz="9600" dirty="0" err="1">
                <a:latin typeface="Arial" panose="020B0604020202020204" pitchFamily="34" charset="0"/>
                <a:cs typeface="Arial" panose="020B0604020202020204" pitchFamily="34" charset="0"/>
              </a:rPr>
              <a:t>Transexual</a:t>
            </a:r>
            <a:r>
              <a:rPr lang="en-US" sz="9600" dirty="0">
                <a:latin typeface="Arial" panose="020B0604020202020204" pitchFamily="34" charset="0"/>
                <a:cs typeface="Arial" panose="020B0604020202020204" pitchFamily="34" charset="0"/>
              </a:rPr>
              <a:t>”</a:t>
            </a:r>
          </a:p>
          <a:p>
            <a:pPr lvl="1"/>
            <a:r>
              <a:rPr lang="en-US" sz="8000" dirty="0">
                <a:solidFill>
                  <a:srgbClr val="000000"/>
                </a:solidFill>
                <a:latin typeface="Arial" panose="020B0604020202020204" pitchFamily="34" charset="0"/>
                <a:cs typeface="Arial" panose="020B0604020202020204" pitchFamily="34" charset="0"/>
              </a:rPr>
              <a:t>Mixes transgender (gender identity) with medical and surgical management</a:t>
            </a:r>
          </a:p>
          <a:p>
            <a:pPr lvl="1"/>
            <a:r>
              <a:rPr lang="en-US" sz="8000" dirty="0">
                <a:solidFill>
                  <a:srgbClr val="000000"/>
                </a:solidFill>
                <a:latin typeface="Arial" panose="020B0604020202020204" pitchFamily="34" charset="0"/>
                <a:cs typeface="Arial" panose="020B0604020202020204" pitchFamily="34" charset="0"/>
              </a:rPr>
              <a:t>Considered offensive by most transgender people as some do not wish for medical or surgical management</a:t>
            </a:r>
          </a:p>
          <a:p>
            <a:r>
              <a:rPr lang="en-US" sz="9600" dirty="0">
                <a:latin typeface="Arial" panose="020B0604020202020204" pitchFamily="34" charset="0"/>
                <a:cs typeface="Arial" panose="020B0604020202020204" pitchFamily="34" charset="0"/>
              </a:rPr>
              <a:t>“Biologic” or “bio male/female”</a:t>
            </a:r>
          </a:p>
          <a:p>
            <a:pPr lvl="1"/>
            <a:r>
              <a:rPr lang="en-US" sz="8000" dirty="0">
                <a:solidFill>
                  <a:srgbClr val="000000"/>
                </a:solidFill>
                <a:latin typeface="Arial" panose="020B0604020202020204" pitchFamily="34" charset="0"/>
                <a:cs typeface="Arial" panose="020B0604020202020204" pitchFamily="34" charset="0"/>
              </a:rPr>
              <a:t>Considered derogatory</a:t>
            </a:r>
          </a:p>
          <a:p>
            <a:pPr lvl="1"/>
            <a:r>
              <a:rPr lang="en-US" sz="8000" dirty="0">
                <a:solidFill>
                  <a:srgbClr val="000000"/>
                </a:solidFill>
                <a:latin typeface="Arial" panose="020B0604020202020204" pitchFamily="34" charset="0"/>
                <a:cs typeface="Arial" panose="020B0604020202020204" pitchFamily="34" charset="0"/>
              </a:rPr>
              <a:t>Use </a:t>
            </a:r>
            <a:r>
              <a:rPr lang="en-US" sz="8000" b="1" dirty="0">
                <a:solidFill>
                  <a:schemeClr val="accent1"/>
                </a:solidFill>
                <a:latin typeface="Arial" panose="020B0604020202020204" pitchFamily="34" charset="0"/>
                <a:cs typeface="Arial" panose="020B0604020202020204" pitchFamily="34" charset="0"/>
              </a:rPr>
              <a:t>assigned male/female at birth</a:t>
            </a:r>
            <a:r>
              <a:rPr lang="en-US" sz="8000" dirty="0">
                <a:solidFill>
                  <a:srgbClr val="000000"/>
                </a:solidFill>
                <a:latin typeface="Arial" panose="020B0604020202020204" pitchFamily="34" charset="0"/>
                <a:cs typeface="Arial" panose="020B0604020202020204" pitchFamily="34" charset="0"/>
              </a:rPr>
              <a:t> (</a:t>
            </a:r>
            <a:r>
              <a:rPr lang="en-US" sz="8000" b="1" dirty="0">
                <a:solidFill>
                  <a:schemeClr val="accent1"/>
                </a:solidFill>
                <a:latin typeface="Arial" panose="020B0604020202020204" pitchFamily="34" charset="0"/>
                <a:cs typeface="Arial" panose="020B0604020202020204" pitchFamily="34" charset="0"/>
              </a:rPr>
              <a:t>AMAB</a:t>
            </a:r>
            <a:r>
              <a:rPr lang="en-US" sz="8000" dirty="0">
                <a:solidFill>
                  <a:srgbClr val="000000"/>
                </a:solidFill>
                <a:latin typeface="Arial" panose="020B0604020202020204" pitchFamily="34" charset="0"/>
                <a:cs typeface="Arial" panose="020B0604020202020204" pitchFamily="34" charset="0"/>
              </a:rPr>
              <a:t> or </a:t>
            </a:r>
            <a:r>
              <a:rPr lang="en-US" sz="8000" b="1" dirty="0">
                <a:solidFill>
                  <a:schemeClr val="accent1"/>
                </a:solidFill>
                <a:latin typeface="Arial" panose="020B0604020202020204" pitchFamily="34" charset="0"/>
                <a:cs typeface="Arial" panose="020B0604020202020204" pitchFamily="34" charset="0"/>
              </a:rPr>
              <a:t>AFAB</a:t>
            </a:r>
            <a:r>
              <a:rPr lang="en-US" sz="8000" dirty="0">
                <a:solidFill>
                  <a:srgbClr val="000000"/>
                </a:solidFill>
                <a:latin typeface="Arial" panose="020B0604020202020204" pitchFamily="34" charset="0"/>
                <a:cs typeface="Arial" panose="020B0604020202020204" pitchFamily="34" charset="0"/>
              </a:rPr>
              <a:t>)</a:t>
            </a:r>
          </a:p>
          <a:p>
            <a:r>
              <a:rPr lang="en-US" sz="9600" dirty="0">
                <a:latin typeface="Arial" panose="020B0604020202020204" pitchFamily="34" charset="0"/>
                <a:cs typeface="Arial" panose="020B0604020202020204" pitchFamily="34" charset="0"/>
              </a:rPr>
              <a:t>“Sexual Reassignment Surgery”</a:t>
            </a:r>
          </a:p>
          <a:p>
            <a:pPr lvl="1"/>
            <a:r>
              <a:rPr lang="en-US" sz="8000" dirty="0">
                <a:solidFill>
                  <a:srgbClr val="000000"/>
                </a:solidFill>
                <a:latin typeface="Arial" panose="020B0604020202020204" pitchFamily="34" charset="0"/>
                <a:cs typeface="Arial" panose="020B0604020202020204" pitchFamily="34" charset="0"/>
              </a:rPr>
              <a:t>Use </a:t>
            </a:r>
            <a:r>
              <a:rPr lang="en-US" sz="8000" b="1" dirty="0">
                <a:solidFill>
                  <a:schemeClr val="accent1"/>
                </a:solidFill>
                <a:latin typeface="Arial" panose="020B0604020202020204" pitchFamily="34" charset="0"/>
                <a:cs typeface="Arial" panose="020B0604020202020204" pitchFamily="34" charset="0"/>
              </a:rPr>
              <a:t>gender-affirming surgery</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C8E57BE5-D0DA-0249-A2AF-94B0B581C70F}"/>
              </a:ext>
            </a:extLst>
          </p:cNvPr>
          <p:cNvCxnSpPr>
            <a:cxnSpLocks/>
          </p:cNvCxnSpPr>
          <p:nvPr/>
        </p:nvCxnSpPr>
        <p:spPr>
          <a:xfrm>
            <a:off x="437695" y="6173761"/>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B1171882-E30F-2E4B-B15E-61D0334E3F3A}"/>
              </a:ext>
            </a:extLst>
          </p:cNvPr>
          <p:cNvCxnSpPr>
            <a:cxnSpLocks/>
          </p:cNvCxnSpPr>
          <p:nvPr/>
        </p:nvCxnSpPr>
        <p:spPr>
          <a:xfrm>
            <a:off x="437695" y="1305926"/>
            <a:ext cx="11312871" cy="0"/>
          </a:xfrm>
          <a:prstGeom prst="line">
            <a:avLst/>
          </a:prstGeom>
          <a:ln w="38100">
            <a:solidFill>
              <a:schemeClr val="tx1">
                <a:alpha val="40000"/>
              </a:schemeClr>
            </a:solidFill>
          </a:ln>
        </p:spPr>
        <p:style>
          <a:lnRef idx="3">
            <a:schemeClr val="accent2"/>
          </a:lnRef>
          <a:fillRef idx="0">
            <a:schemeClr val="accent2"/>
          </a:fillRef>
          <a:effectRef idx="2">
            <a:schemeClr val="accent2"/>
          </a:effectRef>
          <a:fontRef idx="minor">
            <a:schemeClr val="tx1"/>
          </a:fontRef>
        </p:style>
      </p:cxnSp>
      <p:sp>
        <p:nvSpPr>
          <p:cNvPr id="8" name="Slide Number Placeholder 7"/>
          <p:cNvSpPr>
            <a:spLocks noGrp="1"/>
          </p:cNvSpPr>
          <p:nvPr>
            <p:ph type="sldNum" sz="quarter" idx="12"/>
          </p:nvPr>
        </p:nvSpPr>
        <p:spPr/>
        <p:txBody>
          <a:bodyPr/>
          <a:lstStyle/>
          <a:p>
            <a:fld id="{FD128B21-BCFB-4C93-A186-A42B627DDFF4}" type="slidenum">
              <a:rPr lang="en-US" smtClean="0"/>
              <a:t>9</a:t>
            </a:fld>
            <a:endParaRPr lang="en-US"/>
          </a:p>
        </p:txBody>
      </p:sp>
    </p:spTree>
    <p:extLst>
      <p:ext uri="{BB962C8B-B14F-4D97-AF65-F5344CB8AC3E}">
        <p14:creationId xmlns:p14="http://schemas.microsoft.com/office/powerpoint/2010/main" val="2316711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20969</TotalTime>
  <Words>5375</Words>
  <Application>Microsoft Office PowerPoint</Application>
  <PresentationFormat>Widescreen</PresentationFormat>
  <Paragraphs>738</Paragraphs>
  <Slides>84</Slides>
  <Notes>15</Notes>
  <HiddenSlides>1</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Arial</vt:lpstr>
      <vt:lpstr>Calibri</vt:lpstr>
      <vt:lpstr>Calibri Light</vt:lpstr>
      <vt:lpstr>Verdana</vt:lpstr>
      <vt:lpstr>Office Theme</vt:lpstr>
      <vt:lpstr>PowerPoint Presentation</vt:lpstr>
      <vt:lpstr>Objectives</vt:lpstr>
      <vt:lpstr>PowerPoint Presentation</vt:lpstr>
      <vt:lpstr>PowerPoint Presentation</vt:lpstr>
      <vt:lpstr>PowerPoint Presentation</vt:lpstr>
      <vt:lpstr>FAQs</vt:lpstr>
      <vt:lpstr>Gender Spectrum</vt:lpstr>
      <vt:lpstr>PowerPoint Presentation</vt:lpstr>
      <vt:lpstr>Outdated Terminology</vt:lpstr>
      <vt:lpstr>Transgender and Gender Diverse Umbrella</vt:lpstr>
      <vt:lpstr>Bottom line…</vt:lpstr>
      <vt:lpstr>Prevalence of TGD</vt:lpstr>
      <vt:lpstr>PowerPoint Presentation</vt:lpstr>
      <vt:lpstr>PowerPoint Presentation</vt:lpstr>
      <vt:lpstr>Social Determinants of Health</vt:lpstr>
      <vt:lpstr>Mental Health Disparities</vt:lpstr>
      <vt:lpstr>PowerPoint Presentation</vt:lpstr>
      <vt:lpstr>PowerPoint Presentation</vt:lpstr>
      <vt:lpstr>Entering the Clinic</vt:lpstr>
      <vt:lpstr>Ask About Gender Identity</vt:lpstr>
      <vt:lpstr>Entering Affirmed Name and Pronouns</vt:lpstr>
      <vt:lpstr>Entering Affirmed Name</vt:lpstr>
      <vt:lpstr>Entering Affirmed Name</vt:lpstr>
      <vt:lpstr>Entering Affirmed Name</vt:lpstr>
      <vt:lpstr>Entering Affirmed Name</vt:lpstr>
      <vt:lpstr>Entering Pronouns and Gender Identity</vt:lpstr>
      <vt:lpstr>Entering Pronouns and Gender Identity</vt:lpstr>
      <vt:lpstr>Entering Pronouns and Gender Identity</vt:lpstr>
      <vt:lpstr>Entering Pronouns and Gender Identity</vt:lpstr>
      <vt:lpstr>Documentation in Epic</vt:lpstr>
      <vt:lpstr>PowerPoint Presentation</vt:lpstr>
      <vt:lpstr>Gender Dysphoria: DSM-V</vt:lpstr>
      <vt:lpstr>Diagnosis</vt:lpstr>
      <vt:lpstr>Gender History Taking</vt:lpstr>
      <vt:lpstr>Sexual History Taking</vt:lpstr>
      <vt:lpstr>How Do We Treat?</vt:lpstr>
      <vt:lpstr>Treatment Options</vt:lpstr>
      <vt:lpstr>Gender-Affirming Surgical Treatment</vt:lpstr>
      <vt:lpstr>PowerPoint Presentation</vt:lpstr>
      <vt:lpstr>Initiating Gender-Affirming Medical Treatment (GAMT)</vt:lpstr>
      <vt:lpstr>Adolescent Consideration</vt:lpstr>
      <vt:lpstr>Adolescent Transgender Patients</vt:lpstr>
      <vt:lpstr>Feminizing Medical Management</vt:lpstr>
      <vt:lpstr>Feminizing Onset Timeline</vt:lpstr>
      <vt:lpstr>Dosing</vt:lpstr>
      <vt:lpstr>Monitoring</vt:lpstr>
      <vt:lpstr>Risks Associated with Feminizing Treatments</vt:lpstr>
      <vt:lpstr>Risks Associated with Feminizing Treatments</vt:lpstr>
      <vt:lpstr>Feminizing Hormones - Contraindications</vt:lpstr>
      <vt:lpstr>Masculinizing Medical Management</vt:lpstr>
      <vt:lpstr>Masculinizing Onset Timeline</vt:lpstr>
      <vt:lpstr>Testosterone Dosing</vt:lpstr>
      <vt:lpstr>Masculinizing Medical Management</vt:lpstr>
      <vt:lpstr>Monitoring</vt:lpstr>
      <vt:lpstr>Risks Associated with Masculinizing Treatments</vt:lpstr>
      <vt:lpstr>Risks Associated with Masculinizing Treatments</vt:lpstr>
      <vt:lpstr>Testosterone Relative Contraindications</vt:lpstr>
      <vt:lpstr>Persistent Menses</vt:lpstr>
      <vt:lpstr>PowerPoint Presentation</vt:lpstr>
      <vt:lpstr>Contraceptive Counseling</vt:lpstr>
      <vt:lpstr>Cardiovascular Disease</vt:lpstr>
      <vt:lpstr>Smoking</vt:lpstr>
      <vt:lpstr>HIV Prophylaxis</vt:lpstr>
      <vt:lpstr>Osteoporosis Screening</vt:lpstr>
      <vt:lpstr>Breast Cancer Screening</vt:lpstr>
      <vt:lpstr>Cervical Cancer Screening</vt:lpstr>
      <vt:lpstr>Prostate/Testicular Cancer Screening</vt:lpstr>
      <vt:lpstr>PowerPoint Presentation</vt:lpstr>
      <vt:lpstr>PowerPoint Presentation</vt:lpstr>
      <vt:lpstr>Case #1: Initiating transfeminine treatment</vt:lpstr>
      <vt:lpstr>Case #1: Initiating transfeminine treatment</vt:lpstr>
      <vt:lpstr>Case #1: Transfeminine follow-up</vt:lpstr>
      <vt:lpstr>Case #1: Transfeminine follow-up</vt:lpstr>
      <vt:lpstr>Case #1: Transfeminine follow-up</vt:lpstr>
      <vt:lpstr>Case #2: Transmasculine follow-up</vt:lpstr>
      <vt:lpstr>Case #2: Transmasculine follow-up</vt:lpstr>
      <vt:lpstr>Case #2: Transmasculine follow-up</vt:lpstr>
      <vt:lpstr>PowerPoint Presentation</vt:lpstr>
      <vt:lpstr>PowerPoint Presentation</vt:lpstr>
      <vt:lpstr>PowerPoint Presentation</vt:lpstr>
      <vt:lpstr>PowerPoint Presentation</vt:lpstr>
      <vt:lpstr>References</vt:lpstr>
      <vt:lpstr>References</vt:lpstr>
      <vt:lpstr>References</vt:lpstr>
    </vt:vector>
  </TitlesOfParts>
  <Company>AHN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Fisher, Molly</dc:creator>
  <cp:lastModifiedBy>Wolfe, Steve (AHN)</cp:lastModifiedBy>
  <cp:revision>172</cp:revision>
  <cp:lastPrinted>2023-02-21T18:47:30Z</cp:lastPrinted>
  <dcterms:created xsi:type="dcterms:W3CDTF">2022-07-18T18:14:54Z</dcterms:created>
  <dcterms:modified xsi:type="dcterms:W3CDTF">2023-09-30T22:51:23Z</dcterms:modified>
</cp:coreProperties>
</file>