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59" r:id="rId6"/>
    <p:sldId id="264" r:id="rId7"/>
    <p:sldId id="263" r:id="rId8"/>
    <p:sldId id="265" r:id="rId9"/>
    <p:sldId id="260" r:id="rId10"/>
  </p:sldIdLst>
  <p:sldSz cx="18288000" cy="10287000"/>
  <p:notesSz cx="6858000" cy="9144000"/>
  <p:embeddedFontLst>
    <p:embeddedFont>
      <p:font typeface="Akzidenz-Grotesk" panose="020B0604020202020204" charset="0"/>
      <p:regular r:id="rId11"/>
    </p:embeddedFont>
    <p:embeddedFont>
      <p:font typeface="Akzidenz-Grotesk Bold" panose="020B0604020202020204" charset="0"/>
      <p:regular r:id="rId12"/>
      <p:bold r:id="rId13"/>
    </p:embeddedFont>
    <p:embeddedFont>
      <p:font typeface="Bebas Neue" panose="020B0606020202050201" pitchFamily="34" charset="0"/>
      <p:regular r:id="rId14"/>
    </p:embeddedFont>
    <p:embeddedFont>
      <p:font typeface="Calibri" panose="020F0502020204030204" pitchFamily="34" charset="0"/>
      <p:regular r:id="rId15"/>
      <p:bold r:id="rId16"/>
      <p:italic r:id="rId17"/>
      <p:boldItalic r:id="rId18"/>
    </p:embeddedFont>
    <p:embeddedFont>
      <p:font typeface="Segment A 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835B"/>
    <a:srgbClr val="79AA77"/>
    <a:srgbClr val="7FB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1" autoAdjust="0"/>
    <p:restoredTop sz="94614" autoAdjust="0"/>
  </p:normalViewPr>
  <p:slideViewPr>
    <p:cSldViewPr>
      <p:cViewPr varScale="1">
        <p:scale>
          <a:sx n="39" d="100"/>
          <a:sy n="39" d="100"/>
        </p:scale>
        <p:origin x="9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sj.com/articles/SB117470447130847751"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2963339" y="903672"/>
            <a:ext cx="12361322" cy="6180661"/>
          </a:xfrm>
          <a:custGeom>
            <a:avLst/>
            <a:gdLst/>
            <a:ahLst/>
            <a:cxnLst/>
            <a:rect l="l" t="t" r="r" b="b"/>
            <a:pathLst>
              <a:path w="12361322" h="6180661">
                <a:moveTo>
                  <a:pt x="0" y="0"/>
                </a:moveTo>
                <a:lnTo>
                  <a:pt x="12361322" y="0"/>
                </a:lnTo>
                <a:lnTo>
                  <a:pt x="12361322" y="6180661"/>
                </a:lnTo>
                <a:lnTo>
                  <a:pt x="0" y="6180661"/>
                </a:lnTo>
                <a:lnTo>
                  <a:pt x="0" y="0"/>
                </a:lnTo>
                <a:close/>
              </a:path>
            </a:pathLst>
          </a:custGeom>
          <a:blipFill>
            <a:blip r:embed="rId2"/>
            <a:stretch>
              <a:fillRect/>
            </a:stretch>
          </a:blipFill>
        </p:spPr>
      </p:sp>
      <p:sp>
        <p:nvSpPr>
          <p:cNvPr id="3" name="TextBox 3"/>
          <p:cNvSpPr txBox="1"/>
          <p:nvPr/>
        </p:nvSpPr>
        <p:spPr>
          <a:xfrm>
            <a:off x="1143000" y="8267700"/>
            <a:ext cx="15849600" cy="884858"/>
          </a:xfrm>
          <a:prstGeom prst="rect">
            <a:avLst/>
          </a:prstGeom>
        </p:spPr>
        <p:txBody>
          <a:bodyPr wrap="square" lIns="0" tIns="0" rIns="0" bIns="0" rtlCol="0" anchor="t">
            <a:spAutoFit/>
          </a:bodyPr>
          <a:lstStyle/>
          <a:p>
            <a:pPr algn="ctr">
              <a:lnSpc>
                <a:spcPts val="6028"/>
              </a:lnSpc>
              <a:spcBef>
                <a:spcPct val="0"/>
              </a:spcBef>
            </a:pPr>
            <a:r>
              <a:rPr lang="en-US" sz="8000" dirty="0">
                <a:solidFill>
                  <a:schemeClr val="tx1">
                    <a:lumMod val="85000"/>
                    <a:lumOff val="15000"/>
                  </a:schemeClr>
                </a:solidFill>
                <a:latin typeface="Bebas Neue"/>
              </a:rPr>
              <a:t>Educate. Advocate. Give Hope.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B37C"/>
        </a:solidFill>
        <a:effectLst/>
      </p:bgPr>
    </p:bg>
    <p:spTree>
      <p:nvGrpSpPr>
        <p:cNvPr id="1" name=""/>
        <p:cNvGrpSpPr/>
        <p:nvPr/>
      </p:nvGrpSpPr>
      <p:grpSpPr>
        <a:xfrm>
          <a:off x="0" y="0"/>
          <a:ext cx="0" cy="0"/>
          <a:chOff x="0" y="0"/>
          <a:chExt cx="0" cy="0"/>
        </a:xfrm>
      </p:grpSpPr>
      <p:grpSp>
        <p:nvGrpSpPr>
          <p:cNvPr id="2" name="Group 2"/>
          <p:cNvGrpSpPr/>
          <p:nvPr/>
        </p:nvGrpSpPr>
        <p:grpSpPr>
          <a:xfrm>
            <a:off x="6728137" y="0"/>
            <a:ext cx="11559863" cy="10287000"/>
            <a:chOff x="0" y="0"/>
            <a:chExt cx="15413151" cy="13716000"/>
          </a:xfrm>
        </p:grpSpPr>
        <p:pic>
          <p:nvPicPr>
            <p:cNvPr id="3" name="Picture 3"/>
            <p:cNvPicPr>
              <a:picLocks noChangeAspect="1"/>
            </p:cNvPicPr>
            <p:nvPr/>
          </p:nvPicPr>
          <p:blipFill>
            <a:blip r:embed="rId2"/>
            <a:srcRect l="12542" r="12542"/>
            <a:stretch>
              <a:fillRect/>
            </a:stretch>
          </p:blipFill>
          <p:spPr>
            <a:xfrm>
              <a:off x="0" y="0"/>
              <a:ext cx="15413151" cy="13716000"/>
            </a:xfrm>
            <a:prstGeom prst="rect">
              <a:avLst/>
            </a:prstGeom>
          </p:spPr>
        </p:pic>
      </p:grpSp>
      <p:sp>
        <p:nvSpPr>
          <p:cNvPr id="4" name="TextBox 4"/>
          <p:cNvSpPr txBox="1"/>
          <p:nvPr/>
        </p:nvSpPr>
        <p:spPr>
          <a:xfrm>
            <a:off x="1028700" y="8412019"/>
            <a:ext cx="5137680" cy="1503506"/>
          </a:xfrm>
          <a:prstGeom prst="rect">
            <a:avLst/>
          </a:prstGeom>
        </p:spPr>
        <p:txBody>
          <a:bodyPr lIns="0" tIns="0" rIns="0" bIns="0" rtlCol="0" anchor="t">
            <a:spAutoFit/>
          </a:bodyPr>
          <a:lstStyle/>
          <a:p>
            <a:pPr marL="929712" lvl="1" indent="-464856">
              <a:lnSpc>
                <a:spcPts val="6028"/>
              </a:lnSpc>
              <a:buFont typeface="Arial"/>
              <a:buChar char="•"/>
            </a:pPr>
            <a:r>
              <a:rPr lang="en-US" sz="4306" dirty="0" err="1">
                <a:solidFill>
                  <a:srgbClr val="545454"/>
                </a:solidFill>
                <a:latin typeface="Bebas Neue"/>
              </a:rPr>
              <a:t>Chal</a:t>
            </a:r>
            <a:r>
              <a:rPr lang="en-US" sz="4306">
                <a:solidFill>
                  <a:srgbClr val="545454"/>
                </a:solidFill>
                <a:latin typeface="Bebas Neue"/>
              </a:rPr>
              <a:t> Mahoney</a:t>
            </a:r>
          </a:p>
          <a:p>
            <a:pPr marL="929712" lvl="1" indent="-464856">
              <a:lnSpc>
                <a:spcPts val="6028"/>
              </a:lnSpc>
              <a:buFont typeface="Arial"/>
              <a:buChar char="•"/>
            </a:pPr>
            <a:r>
              <a:rPr lang="en-US" sz="4306">
                <a:solidFill>
                  <a:srgbClr val="545454"/>
                </a:solidFill>
                <a:latin typeface="Bebas Neue"/>
              </a:rPr>
              <a:t>Debi Mahoney</a:t>
            </a:r>
          </a:p>
        </p:txBody>
      </p:sp>
      <p:sp>
        <p:nvSpPr>
          <p:cNvPr id="5" name="TextBox 5"/>
          <p:cNvSpPr txBox="1"/>
          <p:nvPr/>
        </p:nvSpPr>
        <p:spPr>
          <a:xfrm>
            <a:off x="1028700" y="-92306"/>
            <a:ext cx="2531722" cy="1717676"/>
          </a:xfrm>
          <a:prstGeom prst="rect">
            <a:avLst/>
          </a:prstGeom>
        </p:spPr>
        <p:txBody>
          <a:bodyPr lIns="0" tIns="0" rIns="0" bIns="0" rtlCol="0" anchor="t">
            <a:spAutoFit/>
          </a:bodyPr>
          <a:lstStyle/>
          <a:p>
            <a:pPr>
              <a:lnSpc>
                <a:spcPts val="13999"/>
              </a:lnSpc>
            </a:pPr>
            <a:r>
              <a:rPr lang="en-US" sz="9999">
                <a:solidFill>
                  <a:srgbClr val="545454"/>
                </a:solidFill>
                <a:latin typeface="Segment A Bold"/>
              </a:rPr>
              <a:t>ABOUT US</a:t>
            </a:r>
          </a:p>
        </p:txBody>
      </p:sp>
      <p:sp>
        <p:nvSpPr>
          <p:cNvPr id="6" name="TextBox 6"/>
          <p:cNvSpPr txBox="1"/>
          <p:nvPr/>
        </p:nvSpPr>
        <p:spPr>
          <a:xfrm>
            <a:off x="1028700" y="1892473"/>
            <a:ext cx="5494495" cy="4716145"/>
          </a:xfrm>
          <a:prstGeom prst="rect">
            <a:avLst/>
          </a:prstGeom>
        </p:spPr>
        <p:txBody>
          <a:bodyPr lIns="0" tIns="0" rIns="0" bIns="0" rtlCol="0" anchor="t">
            <a:spAutoFit/>
          </a:bodyPr>
          <a:lstStyle/>
          <a:p>
            <a:pPr marL="474981" lvl="1" indent="-237491">
              <a:lnSpc>
                <a:spcPts val="3080"/>
              </a:lnSpc>
              <a:buFont typeface="Arial"/>
              <a:buChar char="•"/>
            </a:pPr>
            <a:r>
              <a:rPr lang="en-US" sz="2200">
                <a:solidFill>
                  <a:srgbClr val="000000"/>
                </a:solidFill>
                <a:latin typeface="Akzidenz-Grotesk"/>
              </a:rPr>
              <a:t>The Chuckie F. Mahoney Memorial Foundation, formed by Mr. and Mrs. Charles Mahoney III and family, was established in 2002. The mission of the memorial foundation is to communicate that with proper training and education on suicide prevention, and by telling Chuckie’s story, lives can be saved. The foundation strives to provide support and give to organizations that promote and advocate for mental health issues and suicide prevention.</a:t>
            </a:r>
          </a:p>
        </p:txBody>
      </p:sp>
      <p:sp>
        <p:nvSpPr>
          <p:cNvPr id="7" name="TextBox 7"/>
          <p:cNvSpPr txBox="1"/>
          <p:nvPr/>
        </p:nvSpPr>
        <p:spPr>
          <a:xfrm>
            <a:off x="1028700" y="6570518"/>
            <a:ext cx="4944947" cy="1717676"/>
          </a:xfrm>
          <a:prstGeom prst="rect">
            <a:avLst/>
          </a:prstGeom>
        </p:spPr>
        <p:txBody>
          <a:bodyPr lIns="0" tIns="0" rIns="0" bIns="0" rtlCol="0" anchor="t">
            <a:spAutoFit/>
          </a:bodyPr>
          <a:lstStyle/>
          <a:p>
            <a:pPr>
              <a:lnSpc>
                <a:spcPts val="13999"/>
              </a:lnSpc>
            </a:pPr>
            <a:r>
              <a:rPr lang="en-US" sz="9999">
                <a:solidFill>
                  <a:srgbClr val="545454"/>
                </a:solidFill>
                <a:latin typeface="Segment A Bold"/>
              </a:rPr>
              <a:t>TODAY'S PRESENTERS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7952369" y="453660"/>
            <a:ext cx="6588392" cy="1717676"/>
          </a:xfrm>
          <a:prstGeom prst="rect">
            <a:avLst/>
          </a:prstGeom>
        </p:spPr>
        <p:txBody>
          <a:bodyPr lIns="0" tIns="0" rIns="0" bIns="0" rtlCol="0" anchor="t">
            <a:spAutoFit/>
          </a:bodyPr>
          <a:lstStyle/>
          <a:p>
            <a:pPr>
              <a:lnSpc>
                <a:spcPts val="13999"/>
              </a:lnSpc>
            </a:pPr>
            <a:r>
              <a:rPr lang="en-US" sz="9999">
                <a:solidFill>
                  <a:srgbClr val="545454"/>
                </a:solidFill>
                <a:latin typeface="Segment A Bold"/>
              </a:rPr>
              <a:t>CHUCKIE'S STORY</a:t>
            </a:r>
          </a:p>
        </p:txBody>
      </p:sp>
      <p:sp>
        <p:nvSpPr>
          <p:cNvPr id="3" name="TextBox 3"/>
          <p:cNvSpPr txBox="1"/>
          <p:nvPr/>
        </p:nvSpPr>
        <p:spPr>
          <a:xfrm>
            <a:off x="7952369" y="2365878"/>
            <a:ext cx="7592431" cy="6953250"/>
          </a:xfrm>
          <a:prstGeom prst="rect">
            <a:avLst/>
          </a:prstGeom>
        </p:spPr>
        <p:txBody>
          <a:bodyPr lIns="0" tIns="0" rIns="0" bIns="0" rtlCol="0" anchor="t">
            <a:spAutoFit/>
          </a:bodyPr>
          <a:lstStyle/>
          <a:p>
            <a:pPr>
              <a:lnSpc>
                <a:spcPts val="3457"/>
              </a:lnSpc>
            </a:pPr>
            <a:r>
              <a:rPr lang="en-US" sz="2469">
                <a:solidFill>
                  <a:srgbClr val="545454"/>
                </a:solidFill>
                <a:latin typeface="Akzidenz-Grotesk Bold"/>
              </a:rPr>
              <a:t>Charles “Chuckie” Francis Mahoney IV</a:t>
            </a:r>
          </a:p>
          <a:p>
            <a:pPr>
              <a:lnSpc>
                <a:spcPts val="3457"/>
              </a:lnSpc>
            </a:pPr>
            <a:r>
              <a:rPr lang="en-US" sz="2469">
                <a:solidFill>
                  <a:srgbClr val="545454"/>
                </a:solidFill>
                <a:latin typeface="Akzidenz-Grotesk Bold"/>
              </a:rPr>
              <a:t>May 7, 1981 – February 11, 2002</a:t>
            </a:r>
          </a:p>
          <a:p>
            <a:pPr>
              <a:lnSpc>
                <a:spcPts val="2897"/>
              </a:lnSpc>
            </a:pPr>
            <a:endParaRPr lang="en-US" sz="2469">
              <a:solidFill>
                <a:srgbClr val="545454"/>
              </a:solidFill>
              <a:latin typeface="Akzidenz-Grotesk Bold"/>
            </a:endParaRPr>
          </a:p>
          <a:p>
            <a:pPr>
              <a:lnSpc>
                <a:spcPts val="3457"/>
              </a:lnSpc>
            </a:pPr>
            <a:r>
              <a:rPr lang="en-US" sz="2469">
                <a:solidFill>
                  <a:srgbClr val="545454"/>
                </a:solidFill>
                <a:latin typeface="Akzidenz-Grotesk"/>
              </a:rPr>
              <a:t>Chuckie was many things to many different people. He was a leader, a friend, compassionate towards others, intelligent, fun, pleasant, had great sense of humor and an ornery disposition, and he loved sports and competition. Chuckie hated to lose, had a strong work ethic, was loyal, he never quit no matter how bad things got and his energy was boundless. He hated injustice and wasn’t afraid to express his opinions. Most importantly, Chuckie loved his family, and the world has lost a very special person (son, brother, friend) who would have made great contributions had he have had the chance.</a:t>
            </a:r>
          </a:p>
          <a:p>
            <a:pPr>
              <a:lnSpc>
                <a:spcPts val="2197"/>
              </a:lnSpc>
            </a:pPr>
            <a:endParaRPr lang="en-US" sz="2469">
              <a:solidFill>
                <a:srgbClr val="545454"/>
              </a:solidFill>
              <a:latin typeface="Akzidenz-Grotesk"/>
            </a:endParaRPr>
          </a:p>
        </p:txBody>
      </p:sp>
      <p:grpSp>
        <p:nvGrpSpPr>
          <p:cNvPr id="4" name="Group 4"/>
          <p:cNvGrpSpPr/>
          <p:nvPr/>
        </p:nvGrpSpPr>
        <p:grpSpPr>
          <a:xfrm>
            <a:off x="0" y="0"/>
            <a:ext cx="4191000" cy="6166033"/>
            <a:chOff x="0" y="0"/>
            <a:chExt cx="9322647" cy="13716000"/>
          </a:xfrm>
        </p:grpSpPr>
        <p:pic>
          <p:nvPicPr>
            <p:cNvPr id="5" name="Picture 5"/>
            <p:cNvPicPr>
              <a:picLocks noChangeAspect="1"/>
            </p:cNvPicPr>
            <p:nvPr/>
          </p:nvPicPr>
          <p:blipFill>
            <a:blip r:embed="rId2"/>
            <a:srcRect l="5766" t="1697" r="12125" b="19590"/>
            <a:stretch>
              <a:fillRect/>
            </a:stretch>
          </p:blipFill>
          <p:spPr>
            <a:xfrm>
              <a:off x="0" y="0"/>
              <a:ext cx="9322647" cy="13716000"/>
            </a:xfrm>
            <a:prstGeom prst="rect">
              <a:avLst/>
            </a:prstGeom>
          </p:spPr>
        </p:pic>
      </p:grpSp>
      <p:grpSp>
        <p:nvGrpSpPr>
          <p:cNvPr id="6" name="Group 6"/>
          <p:cNvGrpSpPr/>
          <p:nvPr/>
        </p:nvGrpSpPr>
        <p:grpSpPr>
          <a:xfrm>
            <a:off x="16226683" y="0"/>
            <a:ext cx="2061317" cy="10287000"/>
            <a:chOff x="0" y="0"/>
            <a:chExt cx="2748422" cy="13716000"/>
          </a:xfrm>
        </p:grpSpPr>
        <p:pic>
          <p:nvPicPr>
            <p:cNvPr id="7" name="Picture 7"/>
            <p:cNvPicPr>
              <a:picLocks noChangeAspect="1"/>
            </p:cNvPicPr>
            <p:nvPr/>
          </p:nvPicPr>
          <p:blipFill>
            <a:blip r:embed="rId3"/>
            <a:srcRect l="52852" r="34083"/>
            <a:stretch>
              <a:fillRect/>
            </a:stretch>
          </p:blipFill>
          <p:spPr>
            <a:xfrm>
              <a:off x="0" y="0"/>
              <a:ext cx="2748422" cy="13716000"/>
            </a:xfrm>
            <a:prstGeom prst="rect">
              <a:avLst/>
            </a:prstGeom>
          </p:spPr>
        </p:pic>
      </p:grpSp>
      <p:pic>
        <p:nvPicPr>
          <p:cNvPr id="10" name="Picture 9" descr="A person in a suit smiling&#10;&#10;Description automatically generated">
            <a:extLst>
              <a:ext uri="{FF2B5EF4-FFF2-40B4-BE49-F238E27FC236}">
                <a16:creationId xmlns:a16="http://schemas.microsoft.com/office/drawing/2014/main" id="{0DE80E80-E7D8-3615-007D-506AB5006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975" y="-1609"/>
            <a:ext cx="3311391" cy="3697310"/>
          </a:xfrm>
          <a:prstGeom prst="rect">
            <a:avLst/>
          </a:prstGeom>
        </p:spPr>
      </p:pic>
      <p:pic>
        <p:nvPicPr>
          <p:cNvPr id="12" name="Picture 11" descr="A group of men standing together&#10;&#10;Description automatically generated">
            <a:extLst>
              <a:ext uri="{FF2B5EF4-FFF2-40B4-BE49-F238E27FC236}">
                <a16:creationId xmlns:a16="http://schemas.microsoft.com/office/drawing/2014/main" id="{7521ECBB-DB4C-09A5-4AB7-209AD84FD17A}"/>
              </a:ext>
            </a:extLst>
          </p:cNvPr>
          <p:cNvPicPr>
            <a:picLocks noChangeAspect="1"/>
          </p:cNvPicPr>
          <p:nvPr/>
        </p:nvPicPr>
        <p:blipFill rotWithShape="1">
          <a:blip r:embed="rId5">
            <a:extLst>
              <a:ext uri="{28A0092B-C50C-407E-A947-70E740481C1C}">
                <a14:useLocalDpi xmlns:a14="http://schemas.microsoft.com/office/drawing/2010/main" val="0"/>
              </a:ext>
            </a:extLst>
          </a:blip>
          <a:srcRect l="3967" t="5001" b="38757"/>
          <a:stretch/>
        </p:blipFill>
        <p:spPr>
          <a:xfrm>
            <a:off x="0" y="5901983"/>
            <a:ext cx="7487366" cy="4385018"/>
          </a:xfrm>
          <a:prstGeom prst="rect">
            <a:avLst/>
          </a:prstGeom>
        </p:spPr>
      </p:pic>
      <p:pic>
        <p:nvPicPr>
          <p:cNvPr id="14" name="Picture 13" descr="A framed picture of a football player&#10;&#10;Description automatically generated">
            <a:extLst>
              <a:ext uri="{FF2B5EF4-FFF2-40B4-BE49-F238E27FC236}">
                <a16:creationId xmlns:a16="http://schemas.microsoft.com/office/drawing/2014/main" id="{BD1A301F-7AB1-F16C-A7F1-CD80B4AEECED}"/>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11778" t="25778" r="22485" b="39330"/>
          <a:stretch/>
        </p:blipFill>
        <p:spPr>
          <a:xfrm>
            <a:off x="4154510" y="3543300"/>
            <a:ext cx="3332856" cy="23586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028700" y="305822"/>
            <a:ext cx="4924253" cy="1436291"/>
          </a:xfrm>
          <a:prstGeom prst="rect">
            <a:avLst/>
          </a:prstGeom>
        </p:spPr>
        <p:txBody>
          <a:bodyPr lIns="0" tIns="0" rIns="0" bIns="0" rtlCol="0" anchor="t">
            <a:spAutoFit/>
          </a:bodyPr>
          <a:lstStyle/>
          <a:p>
            <a:pPr>
              <a:lnSpc>
                <a:spcPts val="13999"/>
              </a:lnSpc>
            </a:pPr>
            <a:r>
              <a:rPr lang="en-US" sz="9999">
                <a:solidFill>
                  <a:srgbClr val="545454"/>
                </a:solidFill>
                <a:latin typeface="Segment A Bold"/>
              </a:rPr>
              <a:t>LATEST STATISTICS </a:t>
            </a:r>
          </a:p>
        </p:txBody>
      </p:sp>
      <p:sp>
        <p:nvSpPr>
          <p:cNvPr id="12" name="TextBox 12"/>
          <p:cNvSpPr txBox="1"/>
          <p:nvPr/>
        </p:nvSpPr>
        <p:spPr>
          <a:xfrm>
            <a:off x="1009650" y="2019300"/>
            <a:ext cx="16268700" cy="5106591"/>
          </a:xfrm>
          <a:prstGeom prst="rect">
            <a:avLst/>
          </a:prstGeom>
        </p:spPr>
        <p:txBody>
          <a:bodyPr wrap="square" lIns="0" tIns="0" rIns="0" bIns="0" rtlCol="0" anchor="t">
            <a:spAutoFit/>
          </a:bodyPr>
          <a:lstStyle/>
          <a:p>
            <a:pPr marL="526169" lvl="1" indent="-263084">
              <a:lnSpc>
                <a:spcPct val="150000"/>
              </a:lnSpc>
              <a:buFont typeface="Arial"/>
              <a:buChar char="•"/>
            </a:pPr>
            <a:r>
              <a:rPr lang="en-US" sz="2450" dirty="0">
                <a:solidFill>
                  <a:srgbClr val="545454"/>
                </a:solidFill>
                <a:latin typeface="Akzidenz-Grotesk"/>
              </a:rPr>
              <a:t>According to the Center for Disease Control (CDC) there is a suicide in the US every ten minutes. </a:t>
            </a:r>
          </a:p>
          <a:p>
            <a:pPr marL="526169" lvl="1" indent="-263084">
              <a:lnSpc>
                <a:spcPct val="150000"/>
              </a:lnSpc>
              <a:buFont typeface="Arial"/>
              <a:buChar char="•"/>
            </a:pPr>
            <a:r>
              <a:rPr lang="en-US" sz="2450" dirty="0">
                <a:solidFill>
                  <a:srgbClr val="545454"/>
                </a:solidFill>
                <a:latin typeface="Akzidenz-Grotesk"/>
              </a:rPr>
              <a:t>In 2022 it was the highest, 49,500 died from suicide.</a:t>
            </a:r>
          </a:p>
          <a:p>
            <a:pPr marL="526169" lvl="1" indent="-263084">
              <a:lnSpc>
                <a:spcPct val="150000"/>
              </a:lnSpc>
              <a:buFont typeface="Arial"/>
              <a:buChar char="•"/>
            </a:pPr>
            <a:r>
              <a:rPr lang="en-US" sz="2450" dirty="0">
                <a:solidFill>
                  <a:srgbClr val="545454"/>
                </a:solidFill>
                <a:latin typeface="Akzidenz-Grotesk"/>
              </a:rPr>
              <a:t>Second leading cause of death in young people (10-34 year old), 48% increase.</a:t>
            </a:r>
          </a:p>
          <a:p>
            <a:pPr marL="526169" lvl="1" indent="-263084">
              <a:lnSpc>
                <a:spcPct val="150000"/>
              </a:lnSpc>
              <a:buFont typeface="Arial"/>
              <a:buChar char="•"/>
            </a:pPr>
            <a:r>
              <a:rPr lang="en-US" sz="2450" dirty="0">
                <a:solidFill>
                  <a:srgbClr val="545454"/>
                </a:solidFill>
                <a:latin typeface="Akzidenz-Grotesk"/>
              </a:rPr>
              <a:t>In ages 12-17 it is up 6.5%, there is 26.9% that have one of more mental or emotional problems. </a:t>
            </a:r>
          </a:p>
          <a:p>
            <a:pPr marL="526169" lvl="1" indent="-263084">
              <a:lnSpc>
                <a:spcPct val="150000"/>
              </a:lnSpc>
              <a:buFont typeface="Arial"/>
              <a:buChar char="•"/>
            </a:pPr>
            <a:r>
              <a:rPr lang="en-US" sz="2450" dirty="0">
                <a:solidFill>
                  <a:srgbClr val="545454"/>
                </a:solidFill>
                <a:latin typeface="Akzidenz-Grotesk"/>
              </a:rPr>
              <a:t>36.7% of high school students reported feelings of sadness and/or hopelessness. </a:t>
            </a:r>
          </a:p>
          <a:p>
            <a:pPr marL="526169" lvl="1" indent="-263084">
              <a:lnSpc>
                <a:spcPct val="150000"/>
              </a:lnSpc>
              <a:buFont typeface="Arial"/>
              <a:buChar char="•"/>
            </a:pPr>
            <a:r>
              <a:rPr lang="en-US" sz="2450" dirty="0">
                <a:solidFill>
                  <a:srgbClr val="545454"/>
                </a:solidFill>
                <a:latin typeface="Akzidenz-Grotesk"/>
              </a:rPr>
              <a:t>College age 29.1% report anxiety and 23.6% were diagnosed with depression. </a:t>
            </a:r>
          </a:p>
          <a:p>
            <a:pPr marL="526169" lvl="1" indent="-263084">
              <a:lnSpc>
                <a:spcPct val="150000"/>
              </a:lnSpc>
              <a:buFont typeface="Arial"/>
              <a:buChar char="•"/>
            </a:pPr>
            <a:r>
              <a:rPr lang="en-US" sz="2450" dirty="0">
                <a:solidFill>
                  <a:srgbClr val="545454"/>
                </a:solidFill>
                <a:latin typeface="Akzidenz-Grotesk"/>
              </a:rPr>
              <a:t>18.8% of high schoolers have reported having suicidal thoughts in the past year. </a:t>
            </a:r>
          </a:p>
          <a:p>
            <a:pPr marL="526169" lvl="1" indent="-263084">
              <a:lnSpc>
                <a:spcPct val="150000"/>
              </a:lnSpc>
              <a:buFont typeface="Arial"/>
              <a:buChar char="•"/>
            </a:pPr>
            <a:r>
              <a:rPr lang="en-US" sz="2450" dirty="0">
                <a:solidFill>
                  <a:srgbClr val="545454"/>
                </a:solidFill>
                <a:latin typeface="Akzidenz-Grotesk"/>
              </a:rPr>
              <a:t>8.9% of high school students attempted suicide in 2020 according the the CDC.</a:t>
            </a:r>
          </a:p>
          <a:p>
            <a:pPr marL="526169" lvl="1" indent="-263084">
              <a:lnSpc>
                <a:spcPct val="150000"/>
              </a:lnSpc>
              <a:buFont typeface="Arial"/>
              <a:buChar char="•"/>
            </a:pPr>
            <a:r>
              <a:rPr lang="en-US" sz="2450" dirty="0">
                <a:solidFill>
                  <a:srgbClr val="545454"/>
                </a:solidFill>
                <a:latin typeface="Akzidenz-Grotesk"/>
              </a:rPr>
              <a:t>For every suicide there are at least 20 people affected by the loss</a:t>
            </a:r>
            <a:r>
              <a:rPr lang="en-US" sz="2800" dirty="0">
                <a:solidFill>
                  <a:srgbClr val="545454"/>
                </a:solidFill>
                <a:latin typeface="Akzidenz-Grotesk"/>
              </a:rPr>
              <a:t>.  </a:t>
            </a:r>
          </a:p>
        </p:txBody>
      </p:sp>
      <p:sp>
        <p:nvSpPr>
          <p:cNvPr id="13" name="Freeform 13"/>
          <p:cNvSpPr/>
          <p:nvPr/>
        </p:nvSpPr>
        <p:spPr>
          <a:xfrm>
            <a:off x="14249400" y="7734300"/>
            <a:ext cx="3336792" cy="1668396"/>
          </a:xfrm>
          <a:custGeom>
            <a:avLst/>
            <a:gdLst/>
            <a:ahLst/>
            <a:cxnLst/>
            <a:rect l="l" t="t" r="r" b="b"/>
            <a:pathLst>
              <a:path w="3336792" h="1668396">
                <a:moveTo>
                  <a:pt x="0" y="0"/>
                </a:moveTo>
                <a:lnTo>
                  <a:pt x="3336792" y="0"/>
                </a:lnTo>
                <a:lnTo>
                  <a:pt x="3336792" y="1668396"/>
                </a:lnTo>
                <a:lnTo>
                  <a:pt x="0" y="1668396"/>
                </a:lnTo>
                <a:lnTo>
                  <a:pt x="0" y="0"/>
                </a:lnTo>
                <a:close/>
              </a:path>
            </a:pathLst>
          </a:custGeom>
          <a:blipFill>
            <a:blip r:embed="rId2"/>
            <a:stretch>
              <a:fillRect/>
            </a:stretch>
          </a:blipFill>
        </p:spPr>
      </p:sp>
      <p:grpSp>
        <p:nvGrpSpPr>
          <p:cNvPr id="18" name="Group 17">
            <a:extLst>
              <a:ext uri="{FF2B5EF4-FFF2-40B4-BE49-F238E27FC236}">
                <a16:creationId xmlns:a16="http://schemas.microsoft.com/office/drawing/2014/main" id="{030FB6C2-33C8-AAF7-3AE7-D4D3E58CFE52}"/>
              </a:ext>
            </a:extLst>
          </p:cNvPr>
          <p:cNvGrpSpPr/>
          <p:nvPr/>
        </p:nvGrpSpPr>
        <p:grpSpPr>
          <a:xfrm>
            <a:off x="0" y="7581900"/>
            <a:ext cx="13639800" cy="2132196"/>
            <a:chOff x="-3854732" y="7403077"/>
            <a:chExt cx="17249924" cy="2696536"/>
          </a:xfrm>
        </p:grpSpPr>
        <p:grpSp>
          <p:nvGrpSpPr>
            <p:cNvPr id="14" name="Group 2">
              <a:extLst>
                <a:ext uri="{FF2B5EF4-FFF2-40B4-BE49-F238E27FC236}">
                  <a16:creationId xmlns:a16="http://schemas.microsoft.com/office/drawing/2014/main" id="{17E74943-5DE5-5F98-9E7B-4EC27C795BA4}"/>
                </a:ext>
              </a:extLst>
            </p:cNvPr>
            <p:cNvGrpSpPr/>
            <p:nvPr/>
          </p:nvGrpSpPr>
          <p:grpSpPr>
            <a:xfrm rot="5400000">
              <a:off x="10378529" y="7082950"/>
              <a:ext cx="2696534" cy="3336792"/>
              <a:chOff x="0" y="0"/>
              <a:chExt cx="660400" cy="822785"/>
            </a:xfrm>
          </p:grpSpPr>
          <p:sp>
            <p:nvSpPr>
              <p:cNvPr id="15" name="Freeform 3">
                <a:extLst>
                  <a:ext uri="{FF2B5EF4-FFF2-40B4-BE49-F238E27FC236}">
                    <a16:creationId xmlns:a16="http://schemas.microsoft.com/office/drawing/2014/main" id="{D06A0869-CEC0-D8E3-9A4D-3E2FE9E4BA79}"/>
                  </a:ext>
                </a:extLst>
              </p:cNvPr>
              <p:cNvSpPr/>
              <p:nvPr/>
            </p:nvSpPr>
            <p:spPr>
              <a:xfrm>
                <a:off x="0" y="0"/>
                <a:ext cx="660400" cy="822785"/>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7FB37C"/>
              </a:solidFill>
            </p:spPr>
            <p:txBody>
              <a:bodyPr/>
              <a:lstStyle/>
              <a:p>
                <a:endParaRPr lang="en-US"/>
              </a:p>
            </p:txBody>
          </p:sp>
          <p:sp>
            <p:nvSpPr>
              <p:cNvPr id="16" name="TextBox 4">
                <a:extLst>
                  <a:ext uri="{FF2B5EF4-FFF2-40B4-BE49-F238E27FC236}">
                    <a16:creationId xmlns:a16="http://schemas.microsoft.com/office/drawing/2014/main" id="{0EDFA71A-8A4A-614A-AAFB-6A23A21B1106}"/>
                  </a:ext>
                </a:extLst>
              </p:cNvPr>
              <p:cNvSpPr txBox="1"/>
              <p:nvPr/>
            </p:nvSpPr>
            <p:spPr>
              <a:xfrm>
                <a:off x="0" y="88900"/>
                <a:ext cx="660400" cy="723900"/>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16">
              <a:extLst>
                <a:ext uri="{FF2B5EF4-FFF2-40B4-BE49-F238E27FC236}">
                  <a16:creationId xmlns:a16="http://schemas.microsoft.com/office/drawing/2014/main" id="{9E721927-B083-DF3E-C1AF-7A535F313236}"/>
                </a:ext>
              </a:extLst>
            </p:cNvPr>
            <p:cNvSpPr/>
            <p:nvPr/>
          </p:nvSpPr>
          <p:spPr>
            <a:xfrm>
              <a:off x="-3854732" y="7403077"/>
              <a:ext cx="14446532" cy="2696535"/>
            </a:xfrm>
            <a:prstGeom prst="rect">
              <a:avLst/>
            </a:prstGeom>
            <a:solidFill>
              <a:srgbClr val="7FB4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49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028700" y="305822"/>
            <a:ext cx="4924253" cy="1717676"/>
          </a:xfrm>
          <a:prstGeom prst="rect">
            <a:avLst/>
          </a:prstGeom>
        </p:spPr>
        <p:txBody>
          <a:bodyPr lIns="0" tIns="0" rIns="0" bIns="0" rtlCol="0" anchor="t">
            <a:spAutoFit/>
          </a:bodyPr>
          <a:lstStyle/>
          <a:p>
            <a:pPr>
              <a:lnSpc>
                <a:spcPts val="13999"/>
              </a:lnSpc>
            </a:pPr>
            <a:r>
              <a:rPr lang="en-US" sz="9999">
                <a:solidFill>
                  <a:srgbClr val="545454"/>
                </a:solidFill>
                <a:latin typeface="Segment A Bold"/>
              </a:rPr>
              <a:t>CHECKING BOXES</a:t>
            </a:r>
          </a:p>
        </p:txBody>
      </p:sp>
      <p:sp>
        <p:nvSpPr>
          <p:cNvPr id="12" name="TextBox 12"/>
          <p:cNvSpPr txBox="1"/>
          <p:nvPr/>
        </p:nvSpPr>
        <p:spPr>
          <a:xfrm>
            <a:off x="1028700" y="2027551"/>
            <a:ext cx="16344900" cy="6952160"/>
          </a:xfrm>
          <a:prstGeom prst="rect">
            <a:avLst/>
          </a:prstGeom>
        </p:spPr>
        <p:txBody>
          <a:bodyPr wrap="square" lIns="0" tIns="0" rIns="0" bIns="0" rtlCol="0" anchor="t">
            <a:spAutoFit/>
          </a:bodyPr>
          <a:lstStyle/>
          <a:p>
            <a:pPr marL="595138" lvl="1" indent="-350779">
              <a:lnSpc>
                <a:spcPts val="3411"/>
              </a:lnSpc>
              <a:buFont typeface="Arial"/>
              <a:buChar char="⚬"/>
            </a:pPr>
            <a:r>
              <a:rPr lang="en-US" sz="2437" dirty="0">
                <a:solidFill>
                  <a:srgbClr val="545454"/>
                </a:solidFill>
                <a:latin typeface="Akzidenz-Grotesk"/>
              </a:rPr>
              <a:t>3 sport letterman football, basketball, baseball</a:t>
            </a:r>
          </a:p>
          <a:p>
            <a:pPr marL="595138" lvl="1" indent="-350779">
              <a:lnSpc>
                <a:spcPts val="3411"/>
              </a:lnSpc>
              <a:buFont typeface="Arial"/>
              <a:buChar char="⚬"/>
            </a:pPr>
            <a:r>
              <a:rPr lang="en-US" sz="2437" dirty="0">
                <a:solidFill>
                  <a:srgbClr val="545454"/>
                </a:solidFill>
                <a:latin typeface="Akzidenz-Grotesk"/>
              </a:rPr>
              <a:t>Graduated High School in 1999 and entered Allegheny College in August of 1999 – to be a part of the football team.</a:t>
            </a:r>
          </a:p>
          <a:p>
            <a:pPr marL="595138" lvl="1" indent="-350779">
              <a:lnSpc>
                <a:spcPts val="3411"/>
              </a:lnSpc>
              <a:buFont typeface="Arial"/>
              <a:buChar char="⚬"/>
            </a:pPr>
            <a:r>
              <a:rPr lang="en-US" sz="2437" dirty="0">
                <a:solidFill>
                  <a:srgbClr val="545454"/>
                </a:solidFill>
                <a:latin typeface="Akzidenz-Grotesk"/>
              </a:rPr>
              <a:t>In August of 1999, Chuckie had his first episode with anxiety and was then diagnosed with depression.</a:t>
            </a:r>
          </a:p>
          <a:p>
            <a:pPr marL="595138" lvl="1" indent="-350779">
              <a:lnSpc>
                <a:spcPts val="3411"/>
              </a:lnSpc>
              <a:buFont typeface="Arial"/>
              <a:buChar char="⚬"/>
            </a:pPr>
            <a:r>
              <a:rPr lang="en-US" sz="2437" dirty="0">
                <a:solidFill>
                  <a:srgbClr val="545454"/>
                </a:solidFill>
                <a:latin typeface="Akzidenz-Grotesk"/>
              </a:rPr>
              <a:t>Under the care of counselor through the college and home (therapist and psychiatrist) from Aug. 1999 until his death in 2002. (Had 2 sets - psychiatrist and counselor, one at home and one at school)</a:t>
            </a:r>
          </a:p>
          <a:p>
            <a:pPr marL="595138" lvl="1" indent="-350779">
              <a:lnSpc>
                <a:spcPts val="3411"/>
              </a:lnSpc>
              <a:buFont typeface="Arial"/>
              <a:buChar char="⚬"/>
            </a:pPr>
            <a:r>
              <a:rPr lang="en-US" sz="2437" dirty="0">
                <a:solidFill>
                  <a:srgbClr val="545454"/>
                </a:solidFill>
                <a:latin typeface="Akzidenz-Grotesk"/>
              </a:rPr>
              <a:t>Through it all he flourished as a student athlete, was an Alden Scholar, pledged to a fraternity, VP of the SAE, football team, had a job on campus for work study, and had an internship at the Washington County Court House during the summer. His goal was to become a child advocate lawyer. </a:t>
            </a:r>
          </a:p>
          <a:p>
            <a:pPr marL="595138" lvl="1" indent="-350779">
              <a:lnSpc>
                <a:spcPts val="3411"/>
              </a:lnSpc>
              <a:buFont typeface="Arial"/>
              <a:buChar char="⚬"/>
            </a:pPr>
            <a:r>
              <a:rPr lang="en-US" sz="2437" dirty="0">
                <a:solidFill>
                  <a:srgbClr val="545454"/>
                </a:solidFill>
                <a:latin typeface="Akzidenz-Grotesk"/>
              </a:rPr>
              <a:t>In fall of 2001, he broke up with his college girl friend of two years, he adopted a dog who lived with him at the frat house. All this time he was still in counseling and was under the care of a psychiatrist for medication. </a:t>
            </a:r>
          </a:p>
          <a:p>
            <a:pPr marL="595138" lvl="1" indent="-350779">
              <a:lnSpc>
                <a:spcPts val="3411"/>
              </a:lnSpc>
              <a:buFont typeface="Arial"/>
              <a:buChar char="⚬"/>
            </a:pPr>
            <a:r>
              <a:rPr lang="en-US" sz="2437" dirty="0">
                <a:solidFill>
                  <a:srgbClr val="545454"/>
                </a:solidFill>
                <a:latin typeface="Akzidenz-Grotesk"/>
              </a:rPr>
              <a:t>He got good at masking his feelings to family and friends but shared his struggles with his counselor.</a:t>
            </a:r>
          </a:p>
          <a:p>
            <a:pPr marL="595138" lvl="1" indent="-350779">
              <a:lnSpc>
                <a:spcPts val="3411"/>
              </a:lnSpc>
              <a:buFont typeface="Arial"/>
              <a:buChar char="⚬"/>
            </a:pPr>
            <a:r>
              <a:rPr lang="en-US" sz="2437" dirty="0">
                <a:solidFill>
                  <a:srgbClr val="545454"/>
                </a:solidFill>
                <a:latin typeface="Akzidenz-Grotesk"/>
              </a:rPr>
              <a:t>In January of 2002, his behavior had changed which alerted his fraternity brothers that he would need help and began to report their concerns with the college authorities, i.e. Deans,  his counselor and other authorities representing the college. A total of 8 contacts were made with college administrators by his fellow fraternity brothers over a period of many months. They became  even more alarmed when he began making arrangements to give away some of his prize possessions; his dog Gracie as one example.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028700" y="305822"/>
            <a:ext cx="4924253" cy="1717676"/>
          </a:xfrm>
          <a:prstGeom prst="rect">
            <a:avLst/>
          </a:prstGeom>
        </p:spPr>
        <p:txBody>
          <a:bodyPr lIns="0" tIns="0" rIns="0" bIns="0" rtlCol="0" anchor="t">
            <a:spAutoFit/>
          </a:bodyPr>
          <a:lstStyle/>
          <a:p>
            <a:pPr>
              <a:lnSpc>
                <a:spcPts val="13999"/>
              </a:lnSpc>
            </a:pPr>
            <a:r>
              <a:rPr lang="en-US" sz="9999" dirty="0">
                <a:solidFill>
                  <a:srgbClr val="545454"/>
                </a:solidFill>
                <a:latin typeface="Segment A Bold"/>
              </a:rPr>
              <a:t>CHECKING BOXES</a:t>
            </a:r>
          </a:p>
        </p:txBody>
      </p:sp>
      <p:sp>
        <p:nvSpPr>
          <p:cNvPr id="12" name="TextBox 12"/>
          <p:cNvSpPr txBox="1"/>
          <p:nvPr/>
        </p:nvSpPr>
        <p:spPr>
          <a:xfrm>
            <a:off x="1028700" y="2027551"/>
            <a:ext cx="16344900" cy="6952160"/>
          </a:xfrm>
          <a:prstGeom prst="rect">
            <a:avLst/>
          </a:prstGeom>
        </p:spPr>
        <p:txBody>
          <a:bodyPr wrap="square" lIns="0" tIns="0" rIns="0" bIns="0" rtlCol="0" anchor="t">
            <a:spAutoFit/>
          </a:bodyPr>
          <a:lstStyle/>
          <a:p>
            <a:pPr marL="595138" lvl="1" indent="-350779">
              <a:lnSpc>
                <a:spcPts val="3411"/>
              </a:lnSpc>
              <a:buFont typeface="Arial"/>
              <a:buChar char="⚬"/>
            </a:pPr>
            <a:r>
              <a:rPr lang="en-US" sz="2437" dirty="0">
                <a:solidFill>
                  <a:srgbClr val="545454"/>
                </a:solidFill>
                <a:latin typeface="Akzidenz-Grotesk"/>
              </a:rPr>
              <a:t>At the beginning of every school semester at Allegheny College, Chuck would sign a standard form, which stated ”if I am a danger to myself or others you have my permission to contact my parents.”</a:t>
            </a:r>
          </a:p>
          <a:p>
            <a:pPr marL="595138" lvl="1" indent="-350779">
              <a:lnSpc>
                <a:spcPts val="3411"/>
              </a:lnSpc>
              <a:buFont typeface="Arial"/>
              <a:buChar char="⚬"/>
            </a:pPr>
            <a:r>
              <a:rPr lang="en-US" sz="2437" dirty="0">
                <a:solidFill>
                  <a:srgbClr val="545454"/>
                </a:solidFill>
                <a:latin typeface="Akzidenz-Grotesk"/>
              </a:rPr>
              <a:t>Each time the fraternity brothers reached out to the college authorities to report his change of behavior and indicated to them they were concerned about his safety, the response from the college authority figures was “we will contact the home.” No call was ever made to the parents. Another failure to intervene. </a:t>
            </a:r>
          </a:p>
          <a:p>
            <a:pPr marL="595138" lvl="1" indent="-350779">
              <a:lnSpc>
                <a:spcPts val="3411"/>
              </a:lnSpc>
              <a:buFont typeface="Arial"/>
              <a:buChar char="⚬"/>
            </a:pPr>
            <a:r>
              <a:rPr lang="en-US" sz="2437" dirty="0">
                <a:solidFill>
                  <a:srgbClr val="545454"/>
                </a:solidFill>
                <a:latin typeface="Akzidenz-Grotesk"/>
              </a:rPr>
              <a:t>Again, numerous red flags and signs were missed</a:t>
            </a:r>
          </a:p>
          <a:p>
            <a:pPr marL="595138" lvl="1" indent="-350779">
              <a:lnSpc>
                <a:spcPts val="3411"/>
              </a:lnSpc>
              <a:buFont typeface="Arial"/>
              <a:buChar char="⚬"/>
            </a:pPr>
            <a:r>
              <a:rPr lang="en-US" sz="2437" dirty="0">
                <a:solidFill>
                  <a:srgbClr val="545454"/>
                </a:solidFill>
                <a:latin typeface="Akzidenz-Grotesk"/>
              </a:rPr>
              <a:t>The night before his death, February 10, 2002, he sent his college counselor a very honest and detailed email about how he couldn’t go on and struggled to live everyday. </a:t>
            </a:r>
          </a:p>
          <a:p>
            <a:pPr marL="595138" lvl="1" indent="-350779">
              <a:lnSpc>
                <a:spcPts val="3411"/>
              </a:lnSpc>
              <a:buFont typeface="Arial"/>
              <a:buChar char="⚬"/>
            </a:pPr>
            <a:r>
              <a:rPr lang="en-US" sz="2437" dirty="0">
                <a:solidFill>
                  <a:srgbClr val="545454"/>
                </a:solidFill>
                <a:latin typeface="Akzidenz-Grotesk"/>
              </a:rPr>
              <a:t>The counselor called him in to her office the next day and held a  90-minute session, according to the files and our sons last note, the counselor stated to him she could no longer help him and would have to find another counselor. At this session, he presented her his actual plan. He was very honest with her. </a:t>
            </a:r>
          </a:p>
          <a:p>
            <a:pPr marL="595138" lvl="1" indent="-350779">
              <a:lnSpc>
                <a:spcPts val="3411"/>
              </a:lnSpc>
              <a:buFont typeface="Arial"/>
              <a:buChar char="⚬"/>
            </a:pPr>
            <a:r>
              <a:rPr lang="en-US" sz="2437" dirty="0">
                <a:solidFill>
                  <a:srgbClr val="545454"/>
                </a:solidFill>
                <a:latin typeface="Akzidenz-Grotesk"/>
              </a:rPr>
              <a:t>The counselor told him they would schedule a meeting for the following day and released him to attend his class in which he turned in a 20-page term paper, went to the library – which is where he wrote his final note.</a:t>
            </a:r>
          </a:p>
          <a:p>
            <a:pPr marL="595138" lvl="1" indent="-350779">
              <a:lnSpc>
                <a:spcPts val="3411"/>
              </a:lnSpc>
              <a:buFont typeface="Arial"/>
              <a:buChar char="⚬"/>
            </a:pPr>
            <a:r>
              <a:rPr lang="en-US" sz="2437" dirty="0">
                <a:solidFill>
                  <a:srgbClr val="545454"/>
                </a:solidFill>
                <a:latin typeface="Akzidenz-Grotesk"/>
              </a:rPr>
              <a:t>He went through the back door of the frat house, up to his room, and by 6PM that evening he was dead. </a:t>
            </a:r>
          </a:p>
          <a:p>
            <a:pPr marL="595138" lvl="1" indent="-350779">
              <a:lnSpc>
                <a:spcPts val="3411"/>
              </a:lnSpc>
              <a:buFont typeface="Arial"/>
              <a:buChar char="⚬"/>
            </a:pPr>
            <a:r>
              <a:rPr lang="en-US" sz="2437" dirty="0">
                <a:solidFill>
                  <a:srgbClr val="545454"/>
                </a:solidFill>
                <a:latin typeface="Akzidenz-Grotesk"/>
              </a:rPr>
              <a:t>As you can see, there were numerous missed opportunities to save his life, he never should have died on February 11, 2002. We know these facts our true due to the testimony provided against Allegheny College.</a:t>
            </a:r>
          </a:p>
        </p:txBody>
      </p:sp>
    </p:spTree>
    <p:extLst>
      <p:ext uri="{BB962C8B-B14F-4D97-AF65-F5344CB8AC3E}">
        <p14:creationId xmlns:p14="http://schemas.microsoft.com/office/powerpoint/2010/main" val="69655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028700" y="305822"/>
            <a:ext cx="4924253" cy="1436291"/>
          </a:xfrm>
          <a:prstGeom prst="rect">
            <a:avLst/>
          </a:prstGeom>
        </p:spPr>
        <p:txBody>
          <a:bodyPr lIns="0" tIns="0" rIns="0" bIns="0" rtlCol="0" anchor="t">
            <a:spAutoFit/>
          </a:bodyPr>
          <a:lstStyle/>
          <a:p>
            <a:pPr>
              <a:lnSpc>
                <a:spcPts val="13999"/>
              </a:lnSpc>
            </a:pPr>
            <a:r>
              <a:rPr lang="en-US" sz="9999" dirty="0">
                <a:solidFill>
                  <a:srgbClr val="545454"/>
                </a:solidFill>
                <a:latin typeface="Segment A Bold"/>
              </a:rPr>
              <a:t>LESSONS TO BE LEARNED</a:t>
            </a:r>
          </a:p>
        </p:txBody>
      </p:sp>
      <p:sp>
        <p:nvSpPr>
          <p:cNvPr id="12" name="TextBox 12"/>
          <p:cNvSpPr txBox="1"/>
          <p:nvPr/>
        </p:nvSpPr>
        <p:spPr>
          <a:xfrm>
            <a:off x="762000" y="2098742"/>
            <a:ext cx="7179406" cy="6092758"/>
          </a:xfrm>
          <a:prstGeom prst="rect">
            <a:avLst/>
          </a:prstGeom>
        </p:spPr>
        <p:txBody>
          <a:bodyPr wrap="square" lIns="0" tIns="0" rIns="0" bIns="0" rtlCol="0" anchor="t">
            <a:spAutoFit/>
          </a:bodyPr>
          <a:lstStyle/>
          <a:p>
            <a:pPr marL="595138" lvl="1" indent="-350779">
              <a:lnSpc>
                <a:spcPts val="3411"/>
              </a:lnSpc>
              <a:buFont typeface="Arial"/>
              <a:buChar char="⚬"/>
            </a:pPr>
            <a:r>
              <a:rPr lang="en-US" sz="2400" dirty="0">
                <a:solidFill>
                  <a:srgbClr val="545454"/>
                </a:solidFill>
                <a:latin typeface="Akzidenz-Grotesk"/>
              </a:rPr>
              <a:t>Never tell someone that is thinking of taking their life “To come back tomorrow.” There might not be one and there is a small window of opportunity to intervene. </a:t>
            </a:r>
            <a:br>
              <a:rPr lang="en-US" sz="2400" dirty="0">
                <a:solidFill>
                  <a:srgbClr val="545454"/>
                </a:solidFill>
                <a:latin typeface="Akzidenz-Grotesk"/>
              </a:rPr>
            </a:br>
            <a:endParaRPr lang="en-US" sz="2400" dirty="0">
              <a:solidFill>
                <a:srgbClr val="545454"/>
              </a:solidFill>
              <a:latin typeface="Akzidenz-Grotesk"/>
            </a:endParaRPr>
          </a:p>
          <a:p>
            <a:pPr marL="595138" lvl="1" indent="-350779">
              <a:lnSpc>
                <a:spcPts val="3411"/>
              </a:lnSpc>
              <a:buFont typeface="Arial"/>
              <a:buChar char="⚬"/>
            </a:pPr>
            <a:r>
              <a:rPr lang="en-US" sz="2400" dirty="0">
                <a:solidFill>
                  <a:srgbClr val="545454"/>
                </a:solidFill>
                <a:latin typeface="Akzidenz-Grotesk"/>
              </a:rPr>
              <a:t>Get yourself trained in prevention – it is CPR for the brain, know the signs, and what to say. </a:t>
            </a:r>
            <a:br>
              <a:rPr lang="en-US" sz="2400" dirty="0">
                <a:solidFill>
                  <a:srgbClr val="545454"/>
                </a:solidFill>
                <a:latin typeface="Akzidenz-Grotesk"/>
              </a:rPr>
            </a:br>
            <a:endParaRPr lang="en-US" sz="2400" dirty="0">
              <a:solidFill>
                <a:srgbClr val="545454"/>
              </a:solidFill>
              <a:latin typeface="Akzidenz-Grotesk"/>
            </a:endParaRPr>
          </a:p>
          <a:p>
            <a:pPr marL="595138" lvl="1" indent="-350779">
              <a:lnSpc>
                <a:spcPts val="3411"/>
              </a:lnSpc>
              <a:buFont typeface="Arial"/>
              <a:buChar char="⚬"/>
            </a:pPr>
            <a:r>
              <a:rPr lang="en-US" sz="2400" dirty="0">
                <a:solidFill>
                  <a:srgbClr val="545454"/>
                </a:solidFill>
                <a:latin typeface="Akzidenz-Grotesk"/>
              </a:rPr>
              <a:t>Our son was desperately looking for a “lifesaver” – he wanted to live but he lost hope. </a:t>
            </a:r>
            <a:br>
              <a:rPr lang="en-US" sz="2400" dirty="0">
                <a:solidFill>
                  <a:srgbClr val="545454"/>
                </a:solidFill>
                <a:latin typeface="Akzidenz-Grotesk"/>
              </a:rPr>
            </a:br>
            <a:endParaRPr lang="en-US" sz="2400" dirty="0">
              <a:solidFill>
                <a:srgbClr val="545454"/>
              </a:solidFill>
              <a:latin typeface="Akzidenz-Grotesk"/>
            </a:endParaRPr>
          </a:p>
          <a:p>
            <a:pPr marL="595138" lvl="1" indent="-350779">
              <a:lnSpc>
                <a:spcPts val="3411"/>
              </a:lnSpc>
              <a:buFont typeface="Arial"/>
              <a:buChar char="⚬"/>
            </a:pPr>
            <a:r>
              <a:rPr lang="en-US" sz="2400" dirty="0">
                <a:solidFill>
                  <a:srgbClr val="545454"/>
                </a:solidFill>
                <a:latin typeface="Akzidenz-Grotesk"/>
              </a:rPr>
              <a:t>If you don’t know what to do – at the very least call the </a:t>
            </a:r>
            <a:r>
              <a:rPr lang="en-US" sz="2400" b="1" dirty="0">
                <a:solidFill>
                  <a:srgbClr val="545454"/>
                </a:solidFill>
                <a:latin typeface="Akzidenz-Grotesk"/>
              </a:rPr>
              <a:t>National Hotline #988 </a:t>
            </a:r>
            <a:r>
              <a:rPr lang="en-US" sz="2400" dirty="0">
                <a:solidFill>
                  <a:srgbClr val="545454"/>
                </a:solidFill>
                <a:latin typeface="Akzidenz-Grotesk"/>
              </a:rPr>
              <a:t>– they will direct you to your local resources in your area. </a:t>
            </a:r>
          </a:p>
        </p:txBody>
      </p:sp>
      <p:grpSp>
        <p:nvGrpSpPr>
          <p:cNvPr id="2" name="Group 2">
            <a:extLst>
              <a:ext uri="{FF2B5EF4-FFF2-40B4-BE49-F238E27FC236}">
                <a16:creationId xmlns:a16="http://schemas.microsoft.com/office/drawing/2014/main" id="{E2E0BF59-92F5-EB20-6508-AFB2BC245AE8}"/>
              </a:ext>
            </a:extLst>
          </p:cNvPr>
          <p:cNvGrpSpPr/>
          <p:nvPr/>
        </p:nvGrpSpPr>
        <p:grpSpPr>
          <a:xfrm>
            <a:off x="10054798" y="170514"/>
            <a:ext cx="8219645" cy="10116486"/>
            <a:chOff x="0" y="0"/>
            <a:chExt cx="660400" cy="812800"/>
          </a:xfrm>
        </p:grpSpPr>
        <p:sp>
          <p:nvSpPr>
            <p:cNvPr id="3" name="Freeform 3">
              <a:extLst>
                <a:ext uri="{FF2B5EF4-FFF2-40B4-BE49-F238E27FC236}">
                  <a16:creationId xmlns:a16="http://schemas.microsoft.com/office/drawing/2014/main" id="{8BA4D018-0937-1918-B7A4-4D0FC573CD2D}"/>
                </a:ext>
              </a:extLst>
            </p:cNvPr>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7FB37C"/>
            </a:solidFill>
          </p:spPr>
        </p:sp>
        <p:sp>
          <p:nvSpPr>
            <p:cNvPr id="4" name="TextBox 4">
              <a:extLst>
                <a:ext uri="{FF2B5EF4-FFF2-40B4-BE49-F238E27FC236}">
                  <a16:creationId xmlns:a16="http://schemas.microsoft.com/office/drawing/2014/main" id="{343D115B-C95C-AD22-2838-7A2735E96C67}"/>
                </a:ext>
              </a:extLst>
            </p:cNvPr>
            <p:cNvSpPr txBox="1"/>
            <p:nvPr/>
          </p:nvSpPr>
          <p:spPr>
            <a:xfrm>
              <a:off x="0" y="88900"/>
              <a:ext cx="660400" cy="723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a:extLst>
              <a:ext uri="{FF2B5EF4-FFF2-40B4-BE49-F238E27FC236}">
                <a16:creationId xmlns:a16="http://schemas.microsoft.com/office/drawing/2014/main" id="{7F6F2CCE-5946-E88C-B67E-DCEF2D7EC945}"/>
              </a:ext>
            </a:extLst>
          </p:cNvPr>
          <p:cNvGrpSpPr/>
          <p:nvPr/>
        </p:nvGrpSpPr>
        <p:grpSpPr>
          <a:xfrm>
            <a:off x="8793551" y="2023497"/>
            <a:ext cx="2255293" cy="6801211"/>
            <a:chOff x="0" y="0"/>
            <a:chExt cx="3007057" cy="9068281"/>
          </a:xfrm>
        </p:grpSpPr>
        <p:pic>
          <p:nvPicPr>
            <p:cNvPr id="6" name="Picture 6">
              <a:extLst>
                <a:ext uri="{FF2B5EF4-FFF2-40B4-BE49-F238E27FC236}">
                  <a16:creationId xmlns:a16="http://schemas.microsoft.com/office/drawing/2014/main" id="{D5EC9A54-BA83-C519-CC39-98F8514A9552}"/>
                </a:ext>
              </a:extLst>
            </p:cNvPr>
            <p:cNvPicPr>
              <a:picLocks noChangeAspect="1"/>
            </p:cNvPicPr>
            <p:nvPr/>
          </p:nvPicPr>
          <p:blipFill>
            <a:blip r:embed="rId2"/>
            <a:srcRect l="42925" r="35455"/>
            <a:stretch>
              <a:fillRect/>
            </a:stretch>
          </p:blipFill>
          <p:spPr>
            <a:xfrm>
              <a:off x="0" y="0"/>
              <a:ext cx="3007057" cy="9068281"/>
            </a:xfrm>
            <a:prstGeom prst="rect">
              <a:avLst/>
            </a:prstGeom>
          </p:spPr>
        </p:pic>
      </p:grpSp>
      <p:grpSp>
        <p:nvGrpSpPr>
          <p:cNvPr id="7" name="Group 7">
            <a:extLst>
              <a:ext uri="{FF2B5EF4-FFF2-40B4-BE49-F238E27FC236}">
                <a16:creationId xmlns:a16="http://schemas.microsoft.com/office/drawing/2014/main" id="{6CDC73A2-C80A-33C2-5BEC-AFCACFC22BDC}"/>
              </a:ext>
            </a:extLst>
          </p:cNvPr>
          <p:cNvGrpSpPr/>
          <p:nvPr/>
        </p:nvGrpSpPr>
        <p:grpSpPr>
          <a:xfrm>
            <a:off x="11896569" y="691264"/>
            <a:ext cx="2255293" cy="6801211"/>
            <a:chOff x="0" y="0"/>
            <a:chExt cx="3007057" cy="9068281"/>
          </a:xfrm>
        </p:grpSpPr>
        <p:pic>
          <p:nvPicPr>
            <p:cNvPr id="8" name="Picture 8">
              <a:extLst>
                <a:ext uri="{FF2B5EF4-FFF2-40B4-BE49-F238E27FC236}">
                  <a16:creationId xmlns:a16="http://schemas.microsoft.com/office/drawing/2014/main" id="{77217423-ACFD-977F-4FBC-63BF8BAD5B9A}"/>
                </a:ext>
              </a:extLst>
            </p:cNvPr>
            <p:cNvPicPr>
              <a:picLocks noChangeAspect="1"/>
            </p:cNvPicPr>
            <p:nvPr/>
          </p:nvPicPr>
          <p:blipFill>
            <a:blip r:embed="rId3"/>
            <a:srcRect l="30471" t="231" r="28382" b="18918"/>
            <a:stretch>
              <a:fillRect/>
            </a:stretch>
          </p:blipFill>
          <p:spPr>
            <a:xfrm>
              <a:off x="0" y="0"/>
              <a:ext cx="3007057" cy="9068281"/>
            </a:xfrm>
            <a:prstGeom prst="rect">
              <a:avLst/>
            </a:prstGeom>
          </p:spPr>
        </p:pic>
      </p:grpSp>
      <p:grpSp>
        <p:nvGrpSpPr>
          <p:cNvPr id="9" name="Group 9">
            <a:extLst>
              <a:ext uri="{FF2B5EF4-FFF2-40B4-BE49-F238E27FC236}">
                <a16:creationId xmlns:a16="http://schemas.microsoft.com/office/drawing/2014/main" id="{10F94004-5CE3-EBF5-74C3-444CAC0042DC}"/>
              </a:ext>
            </a:extLst>
          </p:cNvPr>
          <p:cNvGrpSpPr/>
          <p:nvPr/>
        </p:nvGrpSpPr>
        <p:grpSpPr>
          <a:xfrm>
            <a:off x="15004007" y="2023497"/>
            <a:ext cx="2255293" cy="6801211"/>
            <a:chOff x="0" y="0"/>
            <a:chExt cx="3007057" cy="9068281"/>
          </a:xfrm>
        </p:grpSpPr>
        <p:pic>
          <p:nvPicPr>
            <p:cNvPr id="10" name="Picture 10">
              <a:extLst>
                <a:ext uri="{FF2B5EF4-FFF2-40B4-BE49-F238E27FC236}">
                  <a16:creationId xmlns:a16="http://schemas.microsoft.com/office/drawing/2014/main" id="{AE4057C8-4428-A280-FA93-8EEBF47EDFED}"/>
                </a:ext>
              </a:extLst>
            </p:cNvPr>
            <p:cNvPicPr>
              <a:picLocks noChangeAspect="1"/>
            </p:cNvPicPr>
            <p:nvPr/>
          </p:nvPicPr>
          <p:blipFill>
            <a:blip r:embed="rId4"/>
            <a:srcRect l="28171" r="50209"/>
            <a:stretch>
              <a:fillRect/>
            </a:stretch>
          </p:blipFill>
          <p:spPr>
            <a:xfrm>
              <a:off x="0" y="0"/>
              <a:ext cx="3007057" cy="9068281"/>
            </a:xfrm>
            <a:prstGeom prst="rect">
              <a:avLst/>
            </a:prstGeom>
          </p:spPr>
        </p:pic>
      </p:grpSp>
    </p:spTree>
    <p:extLst>
      <p:ext uri="{BB962C8B-B14F-4D97-AF65-F5344CB8AC3E}">
        <p14:creationId xmlns:p14="http://schemas.microsoft.com/office/powerpoint/2010/main" val="305265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0467695" y="509660"/>
            <a:ext cx="4924253" cy="1610890"/>
          </a:xfrm>
          <a:prstGeom prst="rect">
            <a:avLst/>
          </a:prstGeom>
        </p:spPr>
        <p:txBody>
          <a:bodyPr lIns="0" tIns="0" rIns="0" bIns="0" rtlCol="0" anchor="t">
            <a:spAutoFit/>
          </a:bodyPr>
          <a:lstStyle/>
          <a:p>
            <a:pPr>
              <a:lnSpc>
                <a:spcPts val="13999"/>
              </a:lnSpc>
            </a:pPr>
            <a:r>
              <a:rPr lang="en-US" sz="9999" dirty="0">
                <a:solidFill>
                  <a:srgbClr val="545454"/>
                </a:solidFill>
                <a:latin typeface="Segment A Bold"/>
              </a:rPr>
              <a:t>After…</a:t>
            </a:r>
          </a:p>
        </p:txBody>
      </p:sp>
      <p:sp>
        <p:nvSpPr>
          <p:cNvPr id="12" name="TextBox 12"/>
          <p:cNvSpPr txBox="1"/>
          <p:nvPr/>
        </p:nvSpPr>
        <p:spPr>
          <a:xfrm>
            <a:off x="10467695" y="2247900"/>
            <a:ext cx="6515100" cy="2591992"/>
          </a:xfrm>
          <a:prstGeom prst="rect">
            <a:avLst/>
          </a:prstGeom>
        </p:spPr>
        <p:txBody>
          <a:bodyPr wrap="square" lIns="0" tIns="0" rIns="0" bIns="0" rtlCol="0" anchor="t">
            <a:spAutoFit/>
          </a:bodyPr>
          <a:lstStyle/>
          <a:p>
            <a:pPr marL="595138" lvl="1" indent="-350779">
              <a:lnSpc>
                <a:spcPts val="3411"/>
              </a:lnSpc>
              <a:buFont typeface="Arial"/>
              <a:buChar char="⚬"/>
            </a:pPr>
            <a:endParaRPr lang="en-US" sz="2437" dirty="0">
              <a:solidFill>
                <a:srgbClr val="545454"/>
              </a:solidFill>
              <a:latin typeface="Akzidenz-Grotesk"/>
            </a:endParaRPr>
          </a:p>
          <a:p>
            <a:pPr marL="595138" lvl="1" indent="-350779">
              <a:lnSpc>
                <a:spcPts val="3411"/>
              </a:lnSpc>
              <a:buFont typeface="Arial"/>
              <a:buChar char="⚬"/>
            </a:pPr>
            <a:r>
              <a:rPr lang="en-US" sz="2437" dirty="0">
                <a:solidFill>
                  <a:srgbClr val="545454"/>
                </a:solidFill>
                <a:latin typeface="Akzidenz-Grotesk"/>
              </a:rPr>
              <a:t>Case went to trial, but was unsuccessful. For more information reference the Wall Street Journal article from March 24, 2007. </a:t>
            </a:r>
            <a:r>
              <a:rPr lang="en-US" sz="2437" dirty="0">
                <a:solidFill>
                  <a:srgbClr val="545454"/>
                </a:solidFill>
                <a:latin typeface="Akzidenz-Grotesk"/>
                <a:hlinkClick r:id="rId2"/>
              </a:rPr>
              <a:t>(https://www.wsj.com/articles/SB117470447130847751) </a:t>
            </a:r>
            <a:endParaRPr lang="en-US" sz="2437" dirty="0">
              <a:solidFill>
                <a:srgbClr val="545454"/>
              </a:solidFill>
              <a:latin typeface="Akzidenz-Grotesk"/>
            </a:endParaRPr>
          </a:p>
        </p:txBody>
      </p:sp>
      <p:sp>
        <p:nvSpPr>
          <p:cNvPr id="13" name="Freeform 13"/>
          <p:cNvSpPr/>
          <p:nvPr/>
        </p:nvSpPr>
        <p:spPr>
          <a:xfrm>
            <a:off x="14249400" y="6351071"/>
            <a:ext cx="3164374" cy="1582187"/>
          </a:xfrm>
          <a:custGeom>
            <a:avLst/>
            <a:gdLst/>
            <a:ahLst/>
            <a:cxnLst/>
            <a:rect l="l" t="t" r="r" b="b"/>
            <a:pathLst>
              <a:path w="3336792" h="1668396">
                <a:moveTo>
                  <a:pt x="0" y="0"/>
                </a:moveTo>
                <a:lnTo>
                  <a:pt x="3336792" y="0"/>
                </a:lnTo>
                <a:lnTo>
                  <a:pt x="3336792" y="1668396"/>
                </a:lnTo>
                <a:lnTo>
                  <a:pt x="0" y="1668396"/>
                </a:lnTo>
                <a:lnTo>
                  <a:pt x="0" y="0"/>
                </a:lnTo>
                <a:close/>
              </a:path>
            </a:pathLst>
          </a:custGeom>
          <a:blipFill>
            <a:blip r:embed="rId3"/>
            <a:stretch>
              <a:fillRect/>
            </a:stretch>
          </a:blipFill>
        </p:spPr>
      </p:sp>
      <p:grpSp>
        <p:nvGrpSpPr>
          <p:cNvPr id="4" name="Group 2">
            <a:extLst>
              <a:ext uri="{FF2B5EF4-FFF2-40B4-BE49-F238E27FC236}">
                <a16:creationId xmlns:a16="http://schemas.microsoft.com/office/drawing/2014/main" id="{15F588A5-8205-7013-B21F-585A99F29D89}"/>
              </a:ext>
            </a:extLst>
          </p:cNvPr>
          <p:cNvGrpSpPr/>
          <p:nvPr/>
        </p:nvGrpSpPr>
        <p:grpSpPr>
          <a:xfrm>
            <a:off x="685800" y="208614"/>
            <a:ext cx="8219645" cy="10116486"/>
            <a:chOff x="0" y="0"/>
            <a:chExt cx="660400" cy="812800"/>
          </a:xfrm>
        </p:grpSpPr>
        <p:sp>
          <p:nvSpPr>
            <p:cNvPr id="5" name="Freeform 3">
              <a:extLst>
                <a:ext uri="{FF2B5EF4-FFF2-40B4-BE49-F238E27FC236}">
                  <a16:creationId xmlns:a16="http://schemas.microsoft.com/office/drawing/2014/main" id="{6FB9D4AD-377C-D56E-C5BE-E92250A595DF}"/>
                </a:ext>
              </a:extLst>
            </p:cNvPr>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7FB37C"/>
            </a:solidFill>
          </p:spPr>
        </p:sp>
        <p:sp>
          <p:nvSpPr>
            <p:cNvPr id="6" name="TextBox 4">
              <a:extLst>
                <a:ext uri="{FF2B5EF4-FFF2-40B4-BE49-F238E27FC236}">
                  <a16:creationId xmlns:a16="http://schemas.microsoft.com/office/drawing/2014/main" id="{037B7BFB-3A5A-F308-7389-43F7945921C6}"/>
                </a:ext>
              </a:extLst>
            </p:cNvPr>
            <p:cNvSpPr txBox="1"/>
            <p:nvPr/>
          </p:nvSpPr>
          <p:spPr>
            <a:xfrm>
              <a:off x="0" y="88900"/>
              <a:ext cx="660400" cy="723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3" name="Picture 2" descr="A newspaper with a picture of people&#10;&#10;Description automatically generated">
            <a:extLst>
              <a:ext uri="{FF2B5EF4-FFF2-40B4-BE49-F238E27FC236}">
                <a16:creationId xmlns:a16="http://schemas.microsoft.com/office/drawing/2014/main" id="{CB0F0921-1160-68C2-CF45-EA70285B1D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21" t="12879" r="8080" b="4545"/>
          <a:stretch/>
        </p:blipFill>
        <p:spPr>
          <a:xfrm>
            <a:off x="1752450" y="1667202"/>
            <a:ext cx="6019800" cy="8305800"/>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A4B2CC6E-E7BE-1CD3-4556-E96A8D1EF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4200" y="5846170"/>
            <a:ext cx="2591991" cy="2591991"/>
          </a:xfrm>
          <a:prstGeom prst="rect">
            <a:avLst/>
          </a:prstGeom>
        </p:spPr>
      </p:pic>
    </p:spTree>
    <p:extLst>
      <p:ext uri="{BB962C8B-B14F-4D97-AF65-F5344CB8AC3E}">
        <p14:creationId xmlns:p14="http://schemas.microsoft.com/office/powerpoint/2010/main" val="224791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864925"/>
            <a:chOff x="0" y="0"/>
            <a:chExt cx="24384000" cy="5153233"/>
          </a:xfrm>
        </p:grpSpPr>
        <p:pic>
          <p:nvPicPr>
            <p:cNvPr id="3" name="Picture 3"/>
            <p:cNvPicPr>
              <a:picLocks noChangeAspect="1"/>
            </p:cNvPicPr>
            <p:nvPr/>
          </p:nvPicPr>
          <p:blipFill>
            <a:blip r:embed="rId2">
              <a:alphaModFix amt="50000"/>
            </a:blip>
            <a:srcRect t="45292" b="33573"/>
            <a:stretch>
              <a:fillRect/>
            </a:stretch>
          </p:blipFill>
          <p:spPr>
            <a:xfrm>
              <a:off x="0" y="0"/>
              <a:ext cx="24384000" cy="5153233"/>
            </a:xfrm>
            <a:prstGeom prst="rect">
              <a:avLst/>
            </a:prstGeom>
          </p:spPr>
        </p:pic>
      </p:grpSp>
      <p:sp>
        <p:nvSpPr>
          <p:cNvPr id="4" name="TextBox 4"/>
          <p:cNvSpPr txBox="1"/>
          <p:nvPr/>
        </p:nvSpPr>
        <p:spPr>
          <a:xfrm>
            <a:off x="1028700" y="5882367"/>
            <a:ext cx="16230600" cy="2658384"/>
          </a:xfrm>
          <a:prstGeom prst="rect">
            <a:avLst/>
          </a:prstGeom>
        </p:spPr>
        <p:txBody>
          <a:bodyPr lIns="0" tIns="0" rIns="0" bIns="0" rtlCol="0" anchor="t">
            <a:spAutoFit/>
          </a:bodyPr>
          <a:lstStyle/>
          <a:p>
            <a:pPr>
              <a:lnSpc>
                <a:spcPts val="4149"/>
              </a:lnSpc>
            </a:pPr>
            <a:r>
              <a:rPr lang="en-US" sz="2964" dirty="0" err="1">
                <a:solidFill>
                  <a:srgbClr val="545454"/>
                </a:solidFill>
                <a:latin typeface="Akzidenz-Grotesk"/>
              </a:rPr>
              <a:t>Chal</a:t>
            </a:r>
            <a:r>
              <a:rPr lang="en-US" sz="2964" dirty="0">
                <a:solidFill>
                  <a:srgbClr val="545454"/>
                </a:solidFill>
                <a:latin typeface="Akzidenz-Grotesk"/>
              </a:rPr>
              <a:t> Mahoney   -   chalmahoney13@gmail.com</a:t>
            </a:r>
          </a:p>
          <a:p>
            <a:pPr>
              <a:lnSpc>
                <a:spcPts val="4149"/>
              </a:lnSpc>
            </a:pPr>
            <a:r>
              <a:rPr lang="en-US" sz="2964" dirty="0">
                <a:solidFill>
                  <a:srgbClr val="545454"/>
                </a:solidFill>
                <a:latin typeface="Akzidenz-Grotesk"/>
              </a:rPr>
              <a:t>Debi Mahoney   -   m_deb13@hotmail.com</a:t>
            </a:r>
          </a:p>
          <a:p>
            <a:pPr>
              <a:lnSpc>
                <a:spcPts val="4149"/>
              </a:lnSpc>
            </a:pPr>
            <a:endParaRPr lang="en-US" sz="2964" dirty="0">
              <a:solidFill>
                <a:srgbClr val="545454"/>
              </a:solidFill>
              <a:latin typeface="Akzidenz-Grotesk"/>
            </a:endParaRPr>
          </a:p>
          <a:p>
            <a:pPr algn="ctr">
              <a:lnSpc>
                <a:spcPts val="4149"/>
              </a:lnSpc>
            </a:pPr>
            <a:r>
              <a:rPr lang="en-US" sz="2964" dirty="0">
                <a:solidFill>
                  <a:srgbClr val="545454"/>
                </a:solidFill>
                <a:latin typeface="Akzidenz-Grotesk Bold"/>
              </a:rPr>
              <a:t>To learn more, donate or to get involved in the Chuckie F. Mahoney Foundation go to https://</a:t>
            </a:r>
            <a:r>
              <a:rPr lang="en-US" sz="2964" dirty="0" err="1">
                <a:solidFill>
                  <a:srgbClr val="545454"/>
                </a:solidFill>
                <a:latin typeface="Akzidenz-Grotesk Bold"/>
              </a:rPr>
              <a:t>chuckiefmahoney.org</a:t>
            </a:r>
            <a:r>
              <a:rPr lang="en-US" sz="2964" dirty="0">
                <a:solidFill>
                  <a:srgbClr val="545454"/>
                </a:solidFill>
                <a:latin typeface="Akzidenz-Grotesk Bold"/>
              </a:rPr>
              <a:t>/ or scan the QR code. </a:t>
            </a:r>
          </a:p>
        </p:txBody>
      </p:sp>
      <p:sp>
        <p:nvSpPr>
          <p:cNvPr id="5" name="Freeform 5"/>
          <p:cNvSpPr/>
          <p:nvPr/>
        </p:nvSpPr>
        <p:spPr>
          <a:xfrm>
            <a:off x="14594886" y="8291139"/>
            <a:ext cx="3336792" cy="1668396"/>
          </a:xfrm>
          <a:custGeom>
            <a:avLst/>
            <a:gdLst/>
            <a:ahLst/>
            <a:cxnLst/>
            <a:rect l="l" t="t" r="r" b="b"/>
            <a:pathLst>
              <a:path w="3336792" h="1668396">
                <a:moveTo>
                  <a:pt x="0" y="0"/>
                </a:moveTo>
                <a:lnTo>
                  <a:pt x="3336792" y="0"/>
                </a:lnTo>
                <a:lnTo>
                  <a:pt x="3336792" y="1668396"/>
                </a:lnTo>
                <a:lnTo>
                  <a:pt x="0" y="1668396"/>
                </a:lnTo>
                <a:lnTo>
                  <a:pt x="0" y="0"/>
                </a:lnTo>
                <a:close/>
              </a:path>
            </a:pathLst>
          </a:custGeom>
          <a:blipFill>
            <a:blip r:embed="rId3"/>
            <a:stretch>
              <a:fillRect/>
            </a:stretch>
          </a:blipFill>
        </p:spPr>
      </p:sp>
      <p:sp>
        <p:nvSpPr>
          <p:cNvPr id="6" name="Freeform 6"/>
          <p:cNvSpPr/>
          <p:nvPr/>
        </p:nvSpPr>
        <p:spPr>
          <a:xfrm>
            <a:off x="14858289" y="2715465"/>
            <a:ext cx="2809985" cy="2809985"/>
          </a:xfrm>
          <a:custGeom>
            <a:avLst/>
            <a:gdLst/>
            <a:ahLst/>
            <a:cxnLst/>
            <a:rect l="l" t="t" r="r" b="b"/>
            <a:pathLst>
              <a:path w="2809985" h="2809985">
                <a:moveTo>
                  <a:pt x="0" y="0"/>
                </a:moveTo>
                <a:lnTo>
                  <a:pt x="2809985" y="0"/>
                </a:lnTo>
                <a:lnTo>
                  <a:pt x="2809985" y="2809986"/>
                </a:lnTo>
                <a:lnTo>
                  <a:pt x="0" y="2809986"/>
                </a:lnTo>
                <a:lnTo>
                  <a:pt x="0" y="0"/>
                </a:lnTo>
                <a:close/>
              </a:path>
            </a:pathLst>
          </a:custGeom>
          <a:blipFill>
            <a:blip r:embed="rId4"/>
            <a:stretch>
              <a:fillRect/>
            </a:stretch>
          </a:blipFill>
        </p:spPr>
      </p:sp>
      <p:sp>
        <p:nvSpPr>
          <p:cNvPr id="7" name="TextBox 7"/>
          <p:cNvSpPr txBox="1"/>
          <p:nvPr/>
        </p:nvSpPr>
        <p:spPr>
          <a:xfrm>
            <a:off x="1028700" y="3807775"/>
            <a:ext cx="2778914" cy="1717676"/>
          </a:xfrm>
          <a:prstGeom prst="rect">
            <a:avLst/>
          </a:prstGeom>
        </p:spPr>
        <p:txBody>
          <a:bodyPr lIns="0" tIns="0" rIns="0" bIns="0" rtlCol="0" anchor="t">
            <a:spAutoFit/>
          </a:bodyPr>
          <a:lstStyle/>
          <a:p>
            <a:pPr>
              <a:lnSpc>
                <a:spcPts val="13999"/>
              </a:lnSpc>
            </a:pPr>
            <a:r>
              <a:rPr lang="en-US" sz="9999" dirty="0">
                <a:solidFill>
                  <a:srgbClr val="545454"/>
                </a:solidFill>
                <a:latin typeface="Segment A Bold"/>
              </a:rPr>
              <a:t>CONTACT US</a:t>
            </a:r>
          </a:p>
        </p:txBody>
      </p:sp>
      <p:sp>
        <p:nvSpPr>
          <p:cNvPr id="8" name="TextBox 7">
            <a:extLst>
              <a:ext uri="{FF2B5EF4-FFF2-40B4-BE49-F238E27FC236}">
                <a16:creationId xmlns:a16="http://schemas.microsoft.com/office/drawing/2014/main" id="{17E452CE-A804-7834-9E70-C8FB411307B2}"/>
              </a:ext>
            </a:extLst>
          </p:cNvPr>
          <p:cNvSpPr txBox="1"/>
          <p:nvPr/>
        </p:nvSpPr>
        <p:spPr>
          <a:xfrm>
            <a:off x="2479120" y="1296681"/>
            <a:ext cx="15468600" cy="1795363"/>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nSpc>
                <a:spcPts val="13999"/>
              </a:lnSpc>
            </a:pPr>
            <a:r>
              <a:rPr lang="en-US" sz="25000" dirty="0">
                <a:ln w="19050">
                  <a:solidFill>
                    <a:srgbClr val="5D835B"/>
                  </a:solidFill>
                </a:ln>
                <a:solidFill>
                  <a:srgbClr val="79AA77"/>
                </a:solidFill>
                <a:effectLst>
                  <a:outerShdw blurRad="50800" dist="38100" algn="l" rotWithShape="0">
                    <a:prstClr val="black">
                      <a:alpha val="40000"/>
                    </a:prstClr>
                  </a:outerShdw>
                </a:effectLst>
                <a:latin typeface="Segment A Bold"/>
              </a:rPr>
              <a:t>BE SOMEBODY’S LIFE SAVER!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1216</Words>
  <Application>Microsoft Office PowerPoint</Application>
  <PresentationFormat>Custom</PresentationFormat>
  <Paragraphs>53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Bebas Neue</vt:lpstr>
      <vt:lpstr>Segment A Bold</vt:lpstr>
      <vt:lpstr>Akzidenz-Grotesk</vt:lpstr>
      <vt:lpstr>Akzidenz-Grotesk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Business Project Minimalist Presentation</dc:title>
  <cp:lastModifiedBy>Nymick, Emily (AHN)</cp:lastModifiedBy>
  <cp:revision>10</cp:revision>
  <dcterms:created xsi:type="dcterms:W3CDTF">2006-08-16T00:00:00Z</dcterms:created>
  <dcterms:modified xsi:type="dcterms:W3CDTF">2023-10-06T14:29:42Z</dcterms:modified>
  <dc:identifier>DAFqaBk_anE</dc:identifier>
</cp:coreProperties>
</file>