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8" r:id="rId5"/>
    <p:sldId id="492" r:id="rId6"/>
    <p:sldId id="259" r:id="rId7"/>
    <p:sldId id="269" r:id="rId8"/>
    <p:sldId id="274" r:id="rId9"/>
    <p:sldId id="459" r:id="rId10"/>
    <p:sldId id="485" r:id="rId11"/>
    <p:sldId id="481" r:id="rId12"/>
    <p:sldId id="281" r:id="rId13"/>
    <p:sldId id="515" r:id="rId14"/>
    <p:sldId id="460" r:id="rId15"/>
    <p:sldId id="273" r:id="rId16"/>
    <p:sldId id="486" r:id="rId17"/>
    <p:sldId id="487" r:id="rId18"/>
    <p:sldId id="488" r:id="rId19"/>
    <p:sldId id="493" r:id="rId20"/>
    <p:sldId id="270" r:id="rId21"/>
    <p:sldId id="272" r:id="rId22"/>
    <p:sldId id="271" r:id="rId23"/>
    <p:sldId id="516" r:id="rId24"/>
    <p:sldId id="420" r:id="rId25"/>
    <p:sldId id="258" r:id="rId26"/>
    <p:sldId id="267" r:id="rId27"/>
    <p:sldId id="514" r:id="rId28"/>
    <p:sldId id="494" r:id="rId29"/>
    <p:sldId id="495" r:id="rId30"/>
    <p:sldId id="517" r:id="rId31"/>
    <p:sldId id="491" r:id="rId32"/>
    <p:sldId id="518" r:id="rId33"/>
    <p:sldId id="521" r:id="rId34"/>
    <p:sldId id="522" r:id="rId35"/>
    <p:sldId id="260" r:id="rId36"/>
    <p:sldId id="489" r:id="rId37"/>
    <p:sldId id="502" r:id="rId38"/>
    <p:sldId id="520" r:id="rId39"/>
    <p:sldId id="261" r:id="rId40"/>
    <p:sldId id="262" r:id="rId41"/>
    <p:sldId id="512" r:id="rId42"/>
    <p:sldId id="504" r:id="rId43"/>
    <p:sldId id="497" r:id="rId44"/>
    <p:sldId id="503" r:id="rId45"/>
    <p:sldId id="263" r:id="rId46"/>
    <p:sldId id="264" r:id="rId47"/>
    <p:sldId id="523" r:id="rId48"/>
    <p:sldId id="505" r:id="rId49"/>
    <p:sldId id="524" r:id="rId50"/>
    <p:sldId id="265" r:id="rId51"/>
    <p:sldId id="498" r:id="rId52"/>
    <p:sldId id="479" r:id="rId53"/>
    <p:sldId id="499" r:id="rId54"/>
    <p:sldId id="500" r:id="rId55"/>
    <p:sldId id="501" r:id="rId56"/>
    <p:sldId id="496" r:id="rId57"/>
    <p:sldId id="519" r:id="rId58"/>
    <p:sldId id="278" r:id="rId59"/>
    <p:sldId id="507" r:id="rId60"/>
    <p:sldId id="508" r:id="rId61"/>
    <p:sldId id="510" r:id="rId62"/>
    <p:sldId id="509" r:id="rId63"/>
    <p:sldId id="52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2:04:45.617"/>
    </inkml:context>
    <inkml:brush xml:id="br0">
      <inkml:brushProperty name="width" value="0.05" units="cm"/>
      <inkml:brushProperty name="height" value="0.05" units="cm"/>
      <inkml:brushProperty name="color" value="#E71224"/>
    </inkml:brush>
  </inkml:definitions>
  <inkml:trace contextRef="#ctx0" brushRef="#br0">0 1 24575,'4049'0'-1365,"-4012"0"-5461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2:04:46.468"/>
    </inkml:context>
    <inkml:brush xml:id="br0">
      <inkml:brushProperty name="width" value="0.05" units="cm"/>
      <inkml:brushProperty name="height" value="0.05" units="cm"/>
      <inkml:brushProperty name="color" value="#E71224"/>
    </inkml:brush>
  </inkml:definitions>
  <inkml:trace contextRef="#ctx0" brushRef="#br0">188 447 24575,'0'-7'0,"0"-15"0,-7-11 0,-9-7 0,-1-3 0,-5-1 0,1 0 0,-2 8 0,3 3 0,4 1 0,6-2 0,-3 5 0,1 2 0,2 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2:04:48.816"/>
    </inkml:context>
    <inkml:brush xml:id="br0">
      <inkml:brushProperty name="width" value="0.05" units="cm"/>
      <inkml:brushProperty name="height" value="0.05" units="cm"/>
      <inkml:brushProperty name="color" value="#E71224"/>
    </inkml:brush>
  </inkml:definitions>
  <inkml:trace contextRef="#ctx0" brushRef="#br0">342 132 24575,'0'-94'0,"0"59"0,0 33 0,0 13 0,0 4 0,-1-1 0,-1 0 0,0 0 0,-1 0 0,0-1 0,-1 1 0,-1-1 0,0 0 0,-1 0 0,0 0 0,-1-1 0,-10 14 0,-9 8 0,-3 0 0,-51 47 0,67-68 0,2-4 32,0 0-1,-1-1 1,-14 8-1,-29 23-1522,38-22-5335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2:04:51.894"/>
    </inkml:context>
    <inkml:brush xml:id="br0">
      <inkml:brushProperty name="width" value="0.05" units="cm"/>
      <inkml:brushProperty name="height" value="0.05" units="cm"/>
      <inkml:brushProperty name="color" value="#E71224"/>
    </inkml:brush>
  </inkml:definitions>
  <inkml:trace contextRef="#ctx0" brushRef="#br0">1 444 24575,'0'-7'0,"0"-9"0,0-8 0,7 0 0,2-3 0,6-4 0,1-3 0,4 4 0,-1 1 0,3 5 0,-2 0 0,2 4 0,-3-2 0,-4-3 0,-5-4 0,2 2 0,0 0 0,-3 3-8191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2:04:53.664"/>
    </inkml:context>
    <inkml:brush xml:id="br0">
      <inkml:brushProperty name="width" value="0.05" units="cm"/>
      <inkml:brushProperty name="height" value="0.05" units="cm"/>
      <inkml:brushProperty name="color" value="#E71224"/>
    </inkml:brush>
  </inkml:definitions>
  <inkml:trace contextRef="#ctx0" brushRef="#br0">0 0 24575,'7'0'0,"2"7"0,6 2 0,1 7 0,4 0 0,-1 4 0,3-1 0,-2 3 0,1-3 0,5 3 0,5-3 0,-4 2 0,1-2 0,-5 2 0,-5 5 0,0-3 0,-3-4-8191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6T02:04:55.248"/>
    </inkml:context>
    <inkml:brush xml:id="br0">
      <inkml:brushProperty name="width" value="0.05" units="cm"/>
      <inkml:brushProperty name="height" value="0.05" units="cm"/>
      <inkml:brushProperty name="color" value="#E71224"/>
    </inkml:brush>
  </inkml:definitions>
  <inkml:trace contextRef="#ctx0" brushRef="#br0">1 306 24575,'148'-2'0,"152"-21"0,-26 9 0,-122 10 0,-9-14 0,-5 0 0,-76 12 0,101-24 0,35-5 0,-21 24 0,105-13 0,-8-15 0,55-9 0,-242 25-1365,-57 13-5461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53D6-152A-96A1-F274-CBF5BFE44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E4A6D5-52C7-B570-03E5-4477C95FD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8D1937-A648-FA3F-58D7-931B9E40288F}"/>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5" name="Footer Placeholder 4">
            <a:extLst>
              <a:ext uri="{FF2B5EF4-FFF2-40B4-BE49-F238E27FC236}">
                <a16:creationId xmlns:a16="http://schemas.microsoft.com/office/drawing/2014/main" id="{416A0E21-B37B-1881-A767-174FD06E0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EFCC9-0BF2-C114-E6A5-D071AEE3B9AB}"/>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340418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7A27-C89B-2B47-2FE7-8877B78D3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30504A-6C35-E1F9-E73B-EC4ADC76DD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5EE03-BCC7-6B14-2D4A-E8D436B9E79B}"/>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5" name="Footer Placeholder 4">
            <a:extLst>
              <a:ext uri="{FF2B5EF4-FFF2-40B4-BE49-F238E27FC236}">
                <a16:creationId xmlns:a16="http://schemas.microsoft.com/office/drawing/2014/main" id="{5E60DF91-2798-F4F4-4272-B674101FF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197BF-569E-5AC1-EAF8-9598CE096CBA}"/>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132354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49B2E-86AE-863C-30F9-221276251C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AD3421-89A2-A49B-DE92-4F8D0280CC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5B971-7914-D295-ED78-A256A1671D5F}"/>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5" name="Footer Placeholder 4">
            <a:extLst>
              <a:ext uri="{FF2B5EF4-FFF2-40B4-BE49-F238E27FC236}">
                <a16:creationId xmlns:a16="http://schemas.microsoft.com/office/drawing/2014/main" id="{F348A622-509D-FE62-2511-F410D4557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765DED-EE10-4EF9-85D6-C48AEBABF7CC}"/>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149955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0967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8327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598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339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0812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4607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8460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348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3581-CFCE-B311-3F8F-F6695FECA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2AD64-A2EE-685B-2378-0DF2C5FC6B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5432B-D8E1-1448-84E2-33BA9800C423}"/>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5" name="Footer Placeholder 4">
            <a:extLst>
              <a:ext uri="{FF2B5EF4-FFF2-40B4-BE49-F238E27FC236}">
                <a16:creationId xmlns:a16="http://schemas.microsoft.com/office/drawing/2014/main" id="{F338BAC4-2C3E-7700-7163-0DAF1C7294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EA39D-42AC-7D40-AF23-49D532B49F38}"/>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3598553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8130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268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5168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00F8-9E69-FE04-3C51-0B71B4C81F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E612F-AD7D-5D96-2C2A-6607F85AB6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837E3F-712E-CC26-8F86-9AE225E47AF6}"/>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5" name="Footer Placeholder 4">
            <a:extLst>
              <a:ext uri="{FF2B5EF4-FFF2-40B4-BE49-F238E27FC236}">
                <a16:creationId xmlns:a16="http://schemas.microsoft.com/office/drawing/2014/main" id="{BB16C506-97EC-E1F1-7995-B8F1C0B1C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ADB5B-5BF8-9523-7ED1-18F45737A460}"/>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376778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BA77-BE91-2957-9BF6-49E4912DA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3E087-A4BD-9080-D893-E26C723116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45D770-B1D9-32A3-1FF5-3766A76EA0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0768D3-DC13-B7C1-9774-A25FE82DF6C9}"/>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6" name="Footer Placeholder 5">
            <a:extLst>
              <a:ext uri="{FF2B5EF4-FFF2-40B4-BE49-F238E27FC236}">
                <a16:creationId xmlns:a16="http://schemas.microsoft.com/office/drawing/2014/main" id="{66BECE98-2693-96A4-BADC-198AF1637F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A880A-0CBC-1D1D-0E22-0F5C73485F32}"/>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67516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B1F8-E0E2-8069-FBAB-BB70A3B672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EF1DB-8FD8-D92E-AD39-3ED346D69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A2E80-F1C1-E201-A528-2A110F040D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38E60-2816-5A1D-7334-E96123A6E4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C757AB-4D64-C783-A114-15D44EE54E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EA239-735E-EF96-0C51-1C8D81CCEE4E}"/>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8" name="Footer Placeholder 7">
            <a:extLst>
              <a:ext uri="{FF2B5EF4-FFF2-40B4-BE49-F238E27FC236}">
                <a16:creationId xmlns:a16="http://schemas.microsoft.com/office/drawing/2014/main" id="{2CC9C609-0445-EA73-03AF-79C41B09F2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9A887E-4C48-AF5F-926A-94C445C79D90}"/>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423546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93EF-9F17-CF79-7746-7BE2BB7D1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279AC1-000F-7E5F-6B31-D44430CF7711}"/>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4" name="Footer Placeholder 3">
            <a:extLst>
              <a:ext uri="{FF2B5EF4-FFF2-40B4-BE49-F238E27FC236}">
                <a16:creationId xmlns:a16="http://schemas.microsoft.com/office/drawing/2014/main" id="{19647485-0460-AAAE-FDCF-C631192928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75D9C7-A72E-BCF7-813B-78C6F5AB2288}"/>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268902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6C7378-567F-4A90-0F18-B51607F3F0EB}"/>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3" name="Footer Placeholder 2">
            <a:extLst>
              <a:ext uri="{FF2B5EF4-FFF2-40B4-BE49-F238E27FC236}">
                <a16:creationId xmlns:a16="http://schemas.microsoft.com/office/drawing/2014/main" id="{E2282891-D340-9DEE-B817-99F1F1F177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8A305D-A9D7-828A-6A65-D016D8764228}"/>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147738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785C-E351-5237-FF60-6E00A85D2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1A7211-EEDE-C8E0-F28F-1E96E3A91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6356F1-0CD7-71C0-4B4B-E42064B7E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5DFB81-EEB6-2F09-2578-F1501A77A476}"/>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6" name="Footer Placeholder 5">
            <a:extLst>
              <a:ext uri="{FF2B5EF4-FFF2-40B4-BE49-F238E27FC236}">
                <a16:creationId xmlns:a16="http://schemas.microsoft.com/office/drawing/2014/main" id="{5E7ADCB7-0C41-2A40-ADEF-7CA0F8FEB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8AC3F-EF73-F22F-7F50-96F0DF3131FD}"/>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395422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3E22-7354-86DB-3A46-EC41969C4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509F28-5C66-18A4-8AB5-A74CE4F71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D8B9EA-7E6E-0123-5301-79A290798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9F1A5-7D8F-8272-6CD5-EBC50D631C39}"/>
              </a:ext>
            </a:extLst>
          </p:cNvPr>
          <p:cNvSpPr>
            <a:spLocks noGrp="1"/>
          </p:cNvSpPr>
          <p:nvPr>
            <p:ph type="dt" sz="half" idx="10"/>
          </p:nvPr>
        </p:nvSpPr>
        <p:spPr/>
        <p:txBody>
          <a:bodyPr/>
          <a:lstStyle/>
          <a:p>
            <a:fld id="{F054EAC2-67D5-465A-A971-CC7F306EEA07}" type="datetimeFigureOut">
              <a:rPr lang="en-US" smtClean="0"/>
              <a:t>10/6/2023</a:t>
            </a:fld>
            <a:endParaRPr lang="en-US"/>
          </a:p>
        </p:txBody>
      </p:sp>
      <p:sp>
        <p:nvSpPr>
          <p:cNvPr id="6" name="Footer Placeholder 5">
            <a:extLst>
              <a:ext uri="{FF2B5EF4-FFF2-40B4-BE49-F238E27FC236}">
                <a16:creationId xmlns:a16="http://schemas.microsoft.com/office/drawing/2014/main" id="{1BD36173-E916-AF21-AD01-21B82E882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265B6-F426-FC37-521E-A22D1CEACD51}"/>
              </a:ext>
            </a:extLst>
          </p:cNvPr>
          <p:cNvSpPr>
            <a:spLocks noGrp="1"/>
          </p:cNvSpPr>
          <p:nvPr>
            <p:ph type="sldNum" sz="quarter" idx="12"/>
          </p:nvPr>
        </p:nvSpPr>
        <p:spPr/>
        <p:txBody>
          <a:bodyPr/>
          <a:lstStyle/>
          <a:p>
            <a:fld id="{CDB015E1-B40F-4614-9352-E6A46B3DCCCA}" type="slidenum">
              <a:rPr lang="en-US" smtClean="0"/>
              <a:t>‹#›</a:t>
            </a:fld>
            <a:endParaRPr lang="en-US"/>
          </a:p>
        </p:txBody>
      </p:sp>
    </p:spTree>
    <p:extLst>
      <p:ext uri="{BB962C8B-B14F-4D97-AF65-F5344CB8AC3E}">
        <p14:creationId xmlns:p14="http://schemas.microsoft.com/office/powerpoint/2010/main" val="152901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429BA-396E-3473-304D-AD8E23E03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F8E614-C7D2-46C6-0798-C07FB083FC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05901-B114-6E43-7026-25A27F5CB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4EAC2-67D5-465A-A971-CC7F306EEA07}" type="datetimeFigureOut">
              <a:rPr lang="en-US" smtClean="0"/>
              <a:t>10/6/2023</a:t>
            </a:fld>
            <a:endParaRPr lang="en-US"/>
          </a:p>
        </p:txBody>
      </p:sp>
      <p:sp>
        <p:nvSpPr>
          <p:cNvPr id="5" name="Footer Placeholder 4">
            <a:extLst>
              <a:ext uri="{FF2B5EF4-FFF2-40B4-BE49-F238E27FC236}">
                <a16:creationId xmlns:a16="http://schemas.microsoft.com/office/drawing/2014/main" id="{B20D88B4-0267-5275-066E-4688B504A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B921C-523B-963F-CFBC-886047942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15E1-B40F-4614-9352-E6A46B3DCCCA}" type="slidenum">
              <a:rPr lang="en-US" smtClean="0"/>
              <a:t>‹#›</a:t>
            </a:fld>
            <a:endParaRPr lang="en-US"/>
          </a:p>
        </p:txBody>
      </p:sp>
    </p:spTree>
    <p:extLst>
      <p:ext uri="{BB962C8B-B14F-4D97-AF65-F5344CB8AC3E}">
        <p14:creationId xmlns:p14="http://schemas.microsoft.com/office/powerpoint/2010/main" val="1215084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32566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4.xml"/><Relationship Id="rId1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declarativelanguage.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healthopenresearch.s3.amazonaws.com/posters/docs/amrcopenres-180115.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juststimming.wordpress.com/2011/10/05/quiet-hands/" TargetMode="External"/><Relationship Id="rId2" Type="http://schemas.openxmlformats.org/officeDocument/2006/relationships/hyperlink" Target="https://www.autreat.com/dont_mourn.html" TargetMode="External"/><Relationship Id="rId1" Type="http://schemas.openxmlformats.org/officeDocument/2006/relationships/slideLayout" Target="../slideLayouts/slideLayout2.xml"/><Relationship Id="rId5" Type="http://schemas.openxmlformats.org/officeDocument/2006/relationships/hyperlink" Target="https://www.youtube.com/watch?v=XnuGPJ7UdpU" TargetMode="External"/><Relationship Id="rId4" Type="http://schemas.openxmlformats.org/officeDocument/2006/relationships/hyperlink" Target="https://autisticadvocacy.org/book/welcome-to-the-autistic-community/"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XnuGPJ7UdpU&amp;list=PLG18VRFaDwLZOmpGjkf47oo3ox6sCZIYe" TargetMode="External"/><Relationship Id="rId2" Type="http://schemas.openxmlformats.org/officeDocument/2006/relationships/hyperlink" Target="https://autismacceptance.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stimeyland.com/2016/01/telling-kids-they-autistic-i-want-your.html" TargetMode="External"/><Relationship Id="rId2" Type="http://schemas.openxmlformats.org/officeDocument/2006/relationships/hyperlink" Target="https://chavisory.wordpress.com/2013/11/01/you-should-tell-your-kids-that-theyre-autistic/" TargetMode="External"/><Relationship Id="rId1" Type="http://schemas.openxmlformats.org/officeDocument/2006/relationships/slideLayout" Target="../slideLayouts/slideLayout2.xml"/><Relationship Id="rId5" Type="http://schemas.openxmlformats.org/officeDocument/2006/relationships/hyperlink" Target="http://autisticnotweird.com/when-should-i-tell-my-child/" TargetMode="External"/><Relationship Id="rId4" Type="http://schemas.openxmlformats.org/officeDocument/2006/relationships/hyperlink" Target="http://www.stimeyland.com/2016/02/whyand-howto-talk-to-your-kid-about.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16E2-8925-514D-B0BD-28667CE71BDA}"/>
              </a:ext>
            </a:extLst>
          </p:cNvPr>
          <p:cNvSpPr>
            <a:spLocks noGrp="1"/>
          </p:cNvSpPr>
          <p:nvPr>
            <p:ph type="ctrTitle"/>
          </p:nvPr>
        </p:nvSpPr>
        <p:spPr/>
        <p:txBody>
          <a:bodyPr>
            <a:normAutofit fontScale="90000"/>
          </a:bodyPr>
          <a:lstStyle/>
          <a:p>
            <a:r>
              <a:rPr lang="en-US" b="0" i="0" dirty="0">
                <a:solidFill>
                  <a:srgbClr val="222222"/>
                </a:solidFill>
                <a:effectLst/>
                <a:latin typeface="Arial" panose="020B0604020202020204" pitchFamily="34" charset="0"/>
              </a:rPr>
              <a:t>Suicide risk in autistic students: supporting relational safety at school so students can thrive</a:t>
            </a:r>
            <a:endParaRPr lang="en-US" dirty="0"/>
          </a:p>
        </p:txBody>
      </p:sp>
      <p:sp>
        <p:nvSpPr>
          <p:cNvPr id="3" name="Subtitle 2">
            <a:extLst>
              <a:ext uri="{FF2B5EF4-FFF2-40B4-BE49-F238E27FC236}">
                <a16:creationId xmlns:a16="http://schemas.microsoft.com/office/drawing/2014/main" id="{DAC63C63-8E3E-8AD7-0AE3-1A52AD649C18}"/>
              </a:ext>
            </a:extLst>
          </p:cNvPr>
          <p:cNvSpPr>
            <a:spLocks noGrp="1"/>
          </p:cNvSpPr>
          <p:nvPr>
            <p:ph type="subTitle" idx="1"/>
          </p:nvPr>
        </p:nvSpPr>
        <p:spPr/>
        <p:txBody>
          <a:bodyPr/>
          <a:lstStyle/>
          <a:p>
            <a:r>
              <a:rPr lang="en-US" dirty="0"/>
              <a:t>Bethany Ziss MD</a:t>
            </a:r>
          </a:p>
          <a:p>
            <a:r>
              <a:rPr lang="en-US" dirty="0"/>
              <a:t>October, 2023</a:t>
            </a:r>
          </a:p>
        </p:txBody>
      </p:sp>
    </p:spTree>
    <p:extLst>
      <p:ext uri="{BB962C8B-B14F-4D97-AF65-F5344CB8AC3E}">
        <p14:creationId xmlns:p14="http://schemas.microsoft.com/office/powerpoint/2010/main" val="331292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CFE6-CEA3-4B24-B1C5-EA2571C97682}"/>
              </a:ext>
            </a:extLst>
          </p:cNvPr>
          <p:cNvSpPr>
            <a:spLocks noGrp="1"/>
          </p:cNvSpPr>
          <p:nvPr>
            <p:ph type="title"/>
          </p:nvPr>
        </p:nvSpPr>
        <p:spPr/>
        <p:txBody>
          <a:bodyPr/>
          <a:lstStyle/>
          <a:p>
            <a:r>
              <a:rPr lang="en-US" dirty="0" err="1"/>
              <a:t>Neurodivergencies</a:t>
            </a:r>
            <a:r>
              <a:rPr lang="en-US" dirty="0"/>
              <a:t> might include</a:t>
            </a:r>
          </a:p>
        </p:txBody>
      </p:sp>
      <p:sp>
        <p:nvSpPr>
          <p:cNvPr id="3" name="Text Placeholder 2">
            <a:extLst>
              <a:ext uri="{FF2B5EF4-FFF2-40B4-BE49-F238E27FC236}">
                <a16:creationId xmlns:a16="http://schemas.microsoft.com/office/drawing/2014/main" id="{60284F5C-B8E0-450A-9B9E-093356C9A760}"/>
              </a:ext>
            </a:extLst>
          </p:cNvPr>
          <p:cNvSpPr>
            <a:spLocks noGrp="1"/>
          </p:cNvSpPr>
          <p:nvPr>
            <p:ph type="body" idx="1"/>
          </p:nvPr>
        </p:nvSpPr>
        <p:spPr/>
        <p:txBody>
          <a:bodyPr numCol="2"/>
          <a:lstStyle/>
          <a:p>
            <a:r>
              <a:rPr lang="en-US" dirty="0"/>
              <a:t>Autism</a:t>
            </a:r>
          </a:p>
          <a:p>
            <a:r>
              <a:rPr lang="en-US" dirty="0"/>
              <a:t>Dyspraxia</a:t>
            </a:r>
          </a:p>
          <a:p>
            <a:r>
              <a:rPr lang="en-US" dirty="0"/>
              <a:t>Intellectual disability</a:t>
            </a:r>
          </a:p>
          <a:p>
            <a:r>
              <a:rPr lang="en-US" dirty="0"/>
              <a:t>ADHD</a:t>
            </a:r>
          </a:p>
          <a:p>
            <a:r>
              <a:rPr lang="en-US" dirty="0"/>
              <a:t>Dyslexia</a:t>
            </a:r>
          </a:p>
          <a:p>
            <a:r>
              <a:rPr lang="en-US" dirty="0"/>
              <a:t>Cerebral palsy</a:t>
            </a:r>
          </a:p>
          <a:p>
            <a:r>
              <a:rPr lang="en-US" dirty="0"/>
              <a:t>Depression</a:t>
            </a:r>
          </a:p>
          <a:p>
            <a:r>
              <a:rPr lang="en-US" dirty="0" err="1"/>
              <a:t>Tourettes</a:t>
            </a:r>
            <a:endParaRPr lang="en-US" dirty="0"/>
          </a:p>
          <a:p>
            <a:r>
              <a:rPr lang="en-US" dirty="0"/>
              <a:t>Dyscalculia</a:t>
            </a:r>
          </a:p>
          <a:p>
            <a:endParaRPr lang="en-US" dirty="0"/>
          </a:p>
          <a:p>
            <a:r>
              <a:rPr lang="en-US" dirty="0"/>
              <a:t>Sensory processing differences</a:t>
            </a:r>
          </a:p>
          <a:p>
            <a:r>
              <a:rPr lang="en-US" dirty="0"/>
              <a:t>OCD</a:t>
            </a:r>
          </a:p>
          <a:p>
            <a:r>
              <a:rPr lang="en-US" dirty="0"/>
              <a:t>Epilepsy</a:t>
            </a:r>
          </a:p>
          <a:p>
            <a:r>
              <a:rPr lang="en-US" dirty="0"/>
              <a:t>Bipolar disorder</a:t>
            </a:r>
          </a:p>
          <a:p>
            <a:r>
              <a:rPr lang="en-US" dirty="0"/>
              <a:t>Non-verbal learning disability</a:t>
            </a:r>
          </a:p>
          <a:p>
            <a:r>
              <a:rPr lang="en-US" dirty="0"/>
              <a:t>Anxiety</a:t>
            </a:r>
          </a:p>
          <a:p>
            <a:r>
              <a:rPr lang="en-US" dirty="0"/>
              <a:t>Traumatic brain injury</a:t>
            </a:r>
          </a:p>
          <a:p>
            <a:r>
              <a:rPr lang="en-US" dirty="0"/>
              <a:t>Dyspraxia</a:t>
            </a:r>
          </a:p>
          <a:p>
            <a:r>
              <a:rPr lang="en-US" dirty="0"/>
              <a:t>. . . </a:t>
            </a:r>
          </a:p>
        </p:txBody>
      </p:sp>
    </p:spTree>
    <p:extLst>
      <p:ext uri="{BB962C8B-B14F-4D97-AF65-F5344CB8AC3E}">
        <p14:creationId xmlns:p14="http://schemas.microsoft.com/office/powerpoint/2010/main" val="241330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48DE-96C8-4FED-A915-B7B2BB4DA5E9}"/>
              </a:ext>
            </a:extLst>
          </p:cNvPr>
          <p:cNvSpPr>
            <a:spLocks noGrp="1"/>
          </p:cNvSpPr>
          <p:nvPr>
            <p:ph type="title"/>
          </p:nvPr>
        </p:nvSpPr>
        <p:spPr>
          <a:xfrm>
            <a:off x="838200" y="225083"/>
            <a:ext cx="10515600" cy="872197"/>
          </a:xfrm>
        </p:spPr>
        <p:txBody>
          <a:bodyPr/>
          <a:lstStyle/>
          <a:p>
            <a:pPr algn="ctr"/>
            <a:r>
              <a:rPr lang="en-US" altLang="en-US" dirty="0"/>
              <a:t>Models of Disability</a:t>
            </a:r>
            <a:endParaRPr lang="en-US" dirty="0"/>
          </a:p>
        </p:txBody>
      </p:sp>
      <p:sp>
        <p:nvSpPr>
          <p:cNvPr id="3" name="Content Placeholder 2">
            <a:extLst>
              <a:ext uri="{FF2B5EF4-FFF2-40B4-BE49-F238E27FC236}">
                <a16:creationId xmlns:a16="http://schemas.microsoft.com/office/drawing/2014/main" id="{72215CF4-A7E2-4F85-8E9B-556A7EFC311B}"/>
              </a:ext>
            </a:extLst>
          </p:cNvPr>
          <p:cNvSpPr>
            <a:spLocks noGrp="1"/>
          </p:cNvSpPr>
          <p:nvPr>
            <p:ph idx="1"/>
          </p:nvPr>
        </p:nvSpPr>
        <p:spPr>
          <a:xfrm>
            <a:off x="465221" y="1347538"/>
            <a:ext cx="11454063" cy="5145337"/>
          </a:xfrm>
        </p:spPr>
        <p:txBody>
          <a:bodyPr>
            <a:normAutofit/>
          </a:bodyPr>
          <a:lstStyle/>
          <a:p>
            <a:pPr eaLnBrk="1" fontAlgn="auto" hangingPunct="1">
              <a:spcAft>
                <a:spcPts val="0"/>
              </a:spcAft>
              <a:defRPr/>
            </a:pPr>
            <a:r>
              <a:rPr lang="en-US" dirty="0"/>
              <a:t>Medical Model</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t>Places the problem within the individual with the impairment</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t>Seeks individual medical solutions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t>Most medical training about disability tacitly or overtly reinforces this model</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t>Think “services” part of the IEP</a:t>
            </a:r>
          </a:p>
          <a:p>
            <a:pPr lvl="1" eaLnBrk="1" fontAlgn="auto" hangingPunct="1">
              <a:spcAft>
                <a:spcPts val="0"/>
              </a:spcAft>
              <a:buFont typeface="Arial" panose="020B0604020202020204" pitchFamily="34" charset="0"/>
              <a:buNone/>
              <a:defRPr/>
            </a:pPr>
            <a:endParaRPr lang="en-US" dirty="0"/>
          </a:p>
          <a:p>
            <a:pPr eaLnBrk="1" fontAlgn="auto" hangingPunct="1">
              <a:spcAft>
                <a:spcPts val="0"/>
              </a:spcAft>
              <a:defRPr/>
            </a:pPr>
            <a:r>
              <a:rPr lang="en-US" dirty="0"/>
              <a:t>Social Model</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t>Places the problem within the society</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t>Seeks community solutions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t>Largely unknown by most health care providers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t>Think “modifications” and “accommodations” part of the IEP</a:t>
            </a:r>
          </a:p>
          <a:p>
            <a:pPr marL="411480" lvl="1" indent="0" eaLnBrk="1" fontAlgn="auto" hangingPunct="1">
              <a:spcAft>
                <a:spcPts val="0"/>
              </a:spcAft>
              <a:buNone/>
              <a:defRPr/>
            </a:pPr>
            <a:endParaRPr lang="en-US" dirty="0"/>
          </a:p>
        </p:txBody>
      </p:sp>
    </p:spTree>
    <p:extLst>
      <p:ext uri="{BB962C8B-B14F-4D97-AF65-F5344CB8AC3E}">
        <p14:creationId xmlns:p14="http://schemas.microsoft.com/office/powerpoint/2010/main" val="59690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B76A-108A-CEB0-819F-F406AD916357}"/>
              </a:ext>
            </a:extLst>
          </p:cNvPr>
          <p:cNvSpPr>
            <a:spLocks noGrp="1"/>
          </p:cNvSpPr>
          <p:nvPr>
            <p:ph type="title"/>
          </p:nvPr>
        </p:nvSpPr>
        <p:spPr/>
        <p:txBody>
          <a:bodyPr/>
          <a:lstStyle/>
          <a:p>
            <a:pPr algn="ctr"/>
            <a:r>
              <a:rPr lang="en-US" dirty="0"/>
              <a:t>Neurodiversity</a:t>
            </a:r>
          </a:p>
        </p:txBody>
      </p:sp>
      <p:sp>
        <p:nvSpPr>
          <p:cNvPr id="3" name="Text Placeholder 2">
            <a:extLst>
              <a:ext uri="{FF2B5EF4-FFF2-40B4-BE49-F238E27FC236}">
                <a16:creationId xmlns:a16="http://schemas.microsoft.com/office/drawing/2014/main" id="{2FFF49A0-EB44-572D-356C-56FDFD884DB0}"/>
              </a:ext>
            </a:extLst>
          </p:cNvPr>
          <p:cNvSpPr>
            <a:spLocks noGrp="1"/>
          </p:cNvSpPr>
          <p:nvPr>
            <p:ph type="body" idx="1"/>
          </p:nvPr>
        </p:nvSpPr>
        <p:spPr/>
        <p:txBody>
          <a:bodyPr/>
          <a:lstStyle/>
          <a:p>
            <a:r>
              <a:rPr lang="en-US" dirty="0"/>
              <a:t>Neurodiversity is a fact: brains are different</a:t>
            </a:r>
          </a:p>
          <a:p>
            <a:r>
              <a:rPr lang="en-US" dirty="0"/>
              <a:t>The neurodiversity paradigm is a model:</a:t>
            </a:r>
          </a:p>
          <a:p>
            <a:pPr lvl="1"/>
            <a:r>
              <a:rPr lang="en-US" dirty="0"/>
              <a:t>asserts that there are multiple ways to have a brain, and that neurodivergence and difference is not inherently a deficit</a:t>
            </a:r>
          </a:p>
          <a:p>
            <a:endParaRPr lang="en-US" dirty="0"/>
          </a:p>
          <a:p>
            <a:r>
              <a:rPr lang="en-US" dirty="0"/>
              <a:t>Derived from the social model of disability </a:t>
            </a:r>
          </a:p>
          <a:p>
            <a:endParaRPr lang="en-US" dirty="0"/>
          </a:p>
          <a:p>
            <a:endParaRPr lang="en-US" dirty="0"/>
          </a:p>
        </p:txBody>
      </p:sp>
      <p:pic>
        <p:nvPicPr>
          <p:cNvPr id="4" name="Picture 3" descr="The neurodiversity symbol: an infinity sign that is rainbow colored">
            <a:extLst>
              <a:ext uri="{FF2B5EF4-FFF2-40B4-BE49-F238E27FC236}">
                <a16:creationId xmlns:a16="http://schemas.microsoft.com/office/drawing/2014/main" id="{4040526B-01CD-7F7A-A9EC-6E6CE0B3C2F8}"/>
              </a:ext>
            </a:extLst>
          </p:cNvPr>
          <p:cNvPicPr>
            <a:picLocks noChangeAspect="1"/>
          </p:cNvPicPr>
          <p:nvPr/>
        </p:nvPicPr>
        <p:blipFill>
          <a:blip r:embed="rId2"/>
          <a:stretch>
            <a:fillRect/>
          </a:stretch>
        </p:blipFill>
        <p:spPr>
          <a:xfrm>
            <a:off x="4897191" y="4934085"/>
            <a:ext cx="1700931" cy="1377815"/>
          </a:xfrm>
          <a:prstGeom prst="rect">
            <a:avLst/>
          </a:prstGeom>
        </p:spPr>
      </p:pic>
    </p:spTree>
    <p:extLst>
      <p:ext uri="{BB962C8B-B14F-4D97-AF65-F5344CB8AC3E}">
        <p14:creationId xmlns:p14="http://schemas.microsoft.com/office/powerpoint/2010/main" val="56606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5B19-DDF5-8A21-5AFC-00B2907A9AF5}"/>
              </a:ext>
            </a:extLst>
          </p:cNvPr>
          <p:cNvSpPr>
            <a:spLocks noGrp="1"/>
          </p:cNvSpPr>
          <p:nvPr>
            <p:ph type="title"/>
          </p:nvPr>
        </p:nvSpPr>
        <p:spPr/>
        <p:txBody>
          <a:bodyPr/>
          <a:lstStyle/>
          <a:p>
            <a:r>
              <a:rPr lang="en-US" dirty="0"/>
              <a:t>Why are autistic people at increased risk for depression and suicidal thinking?</a:t>
            </a:r>
          </a:p>
        </p:txBody>
      </p:sp>
      <p:sp>
        <p:nvSpPr>
          <p:cNvPr id="3" name="Content Placeholder 2">
            <a:extLst>
              <a:ext uri="{FF2B5EF4-FFF2-40B4-BE49-F238E27FC236}">
                <a16:creationId xmlns:a16="http://schemas.microsoft.com/office/drawing/2014/main" id="{E2C37A7B-73EF-FEA2-45D2-78344136E4D7}"/>
              </a:ext>
            </a:extLst>
          </p:cNvPr>
          <p:cNvSpPr>
            <a:spLocks noGrp="1"/>
          </p:cNvSpPr>
          <p:nvPr>
            <p:ph idx="1"/>
          </p:nvPr>
        </p:nvSpPr>
        <p:spPr/>
        <p:txBody>
          <a:bodyPr/>
          <a:lstStyle/>
          <a:p>
            <a:r>
              <a:rPr lang="en-US" dirty="0"/>
              <a:t>1)	Biological</a:t>
            </a:r>
          </a:p>
          <a:p>
            <a:r>
              <a:rPr lang="en-US" dirty="0"/>
              <a:t>2)	Minority stress model </a:t>
            </a:r>
          </a:p>
        </p:txBody>
      </p:sp>
    </p:spTree>
    <p:extLst>
      <p:ext uri="{BB962C8B-B14F-4D97-AF65-F5344CB8AC3E}">
        <p14:creationId xmlns:p14="http://schemas.microsoft.com/office/powerpoint/2010/main" val="166875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5905-B60F-5481-E3AF-1ACEFAF267E0}"/>
              </a:ext>
            </a:extLst>
          </p:cNvPr>
          <p:cNvSpPr>
            <a:spLocks noGrp="1"/>
          </p:cNvSpPr>
          <p:nvPr>
            <p:ph type="title"/>
          </p:nvPr>
        </p:nvSpPr>
        <p:spPr/>
        <p:txBody>
          <a:bodyPr/>
          <a:lstStyle/>
          <a:p>
            <a:pPr algn="ctr"/>
            <a:r>
              <a:rPr lang="en-US" dirty="0"/>
              <a:t>Biology</a:t>
            </a:r>
          </a:p>
        </p:txBody>
      </p:sp>
      <p:sp>
        <p:nvSpPr>
          <p:cNvPr id="3" name="Content Placeholder 2">
            <a:extLst>
              <a:ext uri="{FF2B5EF4-FFF2-40B4-BE49-F238E27FC236}">
                <a16:creationId xmlns:a16="http://schemas.microsoft.com/office/drawing/2014/main" id="{5F73A253-0D96-40A7-F6EC-3F019E60444E}"/>
              </a:ext>
            </a:extLst>
          </p:cNvPr>
          <p:cNvSpPr>
            <a:spLocks noGrp="1"/>
          </p:cNvSpPr>
          <p:nvPr>
            <p:ph idx="1"/>
          </p:nvPr>
        </p:nvSpPr>
        <p:spPr/>
        <p:txBody>
          <a:bodyPr/>
          <a:lstStyle/>
          <a:p>
            <a:r>
              <a:rPr lang="en-US" dirty="0"/>
              <a:t>Autism can be associated with structural brain changes</a:t>
            </a:r>
          </a:p>
          <a:p>
            <a:r>
              <a:rPr lang="en-US" dirty="0"/>
              <a:t>Over 100 known genes associated with autism</a:t>
            </a:r>
          </a:p>
          <a:p>
            <a:pPr lvl="1"/>
            <a:r>
              <a:rPr lang="en-US" dirty="0"/>
              <a:t>About 10-15% of autistic people have a known genetic change</a:t>
            </a:r>
          </a:p>
          <a:p>
            <a:pPr lvl="1"/>
            <a:r>
              <a:rPr lang="en-US" dirty="0"/>
              <a:t>More likely with co-occurring intellectual disability or medical problems</a:t>
            </a:r>
          </a:p>
          <a:p>
            <a:pPr lvl="1"/>
            <a:endParaRPr lang="en-US" dirty="0"/>
          </a:p>
          <a:p>
            <a:r>
              <a:rPr lang="en-US" dirty="0"/>
              <a:t>We thought we might find distinct genetic “autisms”</a:t>
            </a:r>
          </a:p>
          <a:p>
            <a:endParaRPr lang="en-US" dirty="0"/>
          </a:p>
        </p:txBody>
      </p:sp>
      <p:pic>
        <p:nvPicPr>
          <p:cNvPr id="4" name="Picture 3" descr="Cartoon representation of two chromosomes.  An arrow points to a spot on one and says &quot;more language impairment.&quot;  An arrow points to a spot on another and says &quot;better response to specific medication or therapy&quot;">
            <a:extLst>
              <a:ext uri="{FF2B5EF4-FFF2-40B4-BE49-F238E27FC236}">
                <a16:creationId xmlns:a16="http://schemas.microsoft.com/office/drawing/2014/main" id="{8753BBB4-7AB4-C977-3AAD-B95A63E73AFA}"/>
              </a:ext>
            </a:extLst>
          </p:cNvPr>
          <p:cNvPicPr>
            <a:picLocks noChangeAspect="1"/>
          </p:cNvPicPr>
          <p:nvPr/>
        </p:nvPicPr>
        <p:blipFill>
          <a:blip r:embed="rId2"/>
          <a:stretch>
            <a:fillRect/>
          </a:stretch>
        </p:blipFill>
        <p:spPr>
          <a:xfrm>
            <a:off x="4619625" y="4467224"/>
            <a:ext cx="2009775" cy="2266950"/>
          </a:xfrm>
          <a:prstGeom prst="rect">
            <a:avLst/>
          </a:prstGeom>
        </p:spPr>
      </p:pic>
      <p:grpSp>
        <p:nvGrpSpPr>
          <p:cNvPr id="8" name="Group 7">
            <a:extLst>
              <a:ext uri="{FF2B5EF4-FFF2-40B4-BE49-F238E27FC236}">
                <a16:creationId xmlns:a16="http://schemas.microsoft.com/office/drawing/2014/main" id="{FAFA1600-A147-8D84-310B-5CAE62C82DFA}"/>
              </a:ext>
            </a:extLst>
          </p:cNvPr>
          <p:cNvGrpSpPr/>
          <p:nvPr/>
        </p:nvGrpSpPr>
        <p:grpSpPr>
          <a:xfrm>
            <a:off x="3185955" y="4725045"/>
            <a:ext cx="1500480" cy="351000"/>
            <a:chOff x="3185955" y="4725045"/>
            <a:chExt cx="1500480" cy="35100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531B5D5-8863-095B-714F-1BA3D2108469}"/>
                    </a:ext>
                  </a:extLst>
                </p14:cNvPr>
                <p14:cNvContentPartPr/>
                <p14:nvPr/>
              </p14:nvContentPartPr>
              <p14:xfrm>
                <a:off x="3185955" y="4885605"/>
                <a:ext cx="1471320" cy="360"/>
              </p14:xfrm>
            </p:contentPart>
          </mc:Choice>
          <mc:Fallback xmlns="">
            <p:pic>
              <p:nvPicPr>
                <p:cNvPr id="5" name="Ink 4">
                  <a:extLst>
                    <a:ext uri="{FF2B5EF4-FFF2-40B4-BE49-F238E27FC236}">
                      <a16:creationId xmlns:a16="http://schemas.microsoft.com/office/drawing/2014/main" id="{D531B5D5-8863-095B-714F-1BA3D2108469}"/>
                    </a:ext>
                  </a:extLst>
                </p:cNvPr>
                <p:cNvPicPr/>
                <p:nvPr/>
              </p:nvPicPr>
              <p:blipFill>
                <a:blip r:embed="rId4"/>
                <a:stretch>
                  <a:fillRect/>
                </a:stretch>
              </p:blipFill>
              <p:spPr>
                <a:xfrm>
                  <a:off x="3176955" y="4876965"/>
                  <a:ext cx="1488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CDB99E1-B38A-EACE-E303-5DA56C6C8322}"/>
                    </a:ext>
                  </a:extLst>
                </p14:cNvPr>
                <p14:cNvContentPartPr/>
                <p14:nvPr/>
              </p14:nvContentPartPr>
              <p14:xfrm>
                <a:off x="4603995" y="4725045"/>
                <a:ext cx="67680" cy="161280"/>
              </p14:xfrm>
            </p:contentPart>
          </mc:Choice>
          <mc:Fallback xmlns="">
            <p:pic>
              <p:nvPicPr>
                <p:cNvPr id="6" name="Ink 5">
                  <a:extLst>
                    <a:ext uri="{FF2B5EF4-FFF2-40B4-BE49-F238E27FC236}">
                      <a16:creationId xmlns:a16="http://schemas.microsoft.com/office/drawing/2014/main" id="{BCDB99E1-B38A-EACE-E303-5DA56C6C8322}"/>
                    </a:ext>
                  </a:extLst>
                </p:cNvPr>
                <p:cNvPicPr/>
                <p:nvPr/>
              </p:nvPicPr>
              <p:blipFill>
                <a:blip r:embed="rId6"/>
                <a:stretch>
                  <a:fillRect/>
                </a:stretch>
              </p:blipFill>
              <p:spPr>
                <a:xfrm>
                  <a:off x="4595355" y="4716045"/>
                  <a:ext cx="85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B022E7F-194C-B8A5-EDA6-4ABE48BC32D7}"/>
                    </a:ext>
                  </a:extLst>
                </p14:cNvPr>
                <p14:cNvContentPartPr/>
                <p14:nvPr/>
              </p14:nvContentPartPr>
              <p14:xfrm>
                <a:off x="4562955" y="4910085"/>
                <a:ext cx="123480" cy="165960"/>
              </p14:xfrm>
            </p:contentPart>
          </mc:Choice>
          <mc:Fallback xmlns="">
            <p:pic>
              <p:nvPicPr>
                <p:cNvPr id="7" name="Ink 6">
                  <a:extLst>
                    <a:ext uri="{FF2B5EF4-FFF2-40B4-BE49-F238E27FC236}">
                      <a16:creationId xmlns:a16="http://schemas.microsoft.com/office/drawing/2014/main" id="{2B022E7F-194C-B8A5-EDA6-4ABE48BC32D7}"/>
                    </a:ext>
                  </a:extLst>
                </p:cNvPr>
                <p:cNvPicPr/>
                <p:nvPr/>
              </p:nvPicPr>
              <p:blipFill>
                <a:blip r:embed="rId8"/>
                <a:stretch>
                  <a:fillRect/>
                </a:stretch>
              </p:blipFill>
              <p:spPr>
                <a:xfrm>
                  <a:off x="4554315" y="4901445"/>
                  <a:ext cx="141120" cy="183600"/>
                </a:xfrm>
                <a:prstGeom prst="rect">
                  <a:avLst/>
                </a:prstGeom>
              </p:spPr>
            </p:pic>
          </mc:Fallback>
        </mc:AlternateContent>
      </p:grpSp>
      <p:grpSp>
        <p:nvGrpSpPr>
          <p:cNvPr id="12" name="Group 11">
            <a:extLst>
              <a:ext uri="{FF2B5EF4-FFF2-40B4-BE49-F238E27FC236}">
                <a16:creationId xmlns:a16="http://schemas.microsoft.com/office/drawing/2014/main" id="{7BFA71FC-506C-4496-0121-0758B79E8769}"/>
              </a:ext>
            </a:extLst>
          </p:cNvPr>
          <p:cNvGrpSpPr/>
          <p:nvPr/>
        </p:nvGrpSpPr>
        <p:grpSpPr>
          <a:xfrm>
            <a:off x="6600195" y="5969205"/>
            <a:ext cx="992880" cy="295560"/>
            <a:chOff x="6600195" y="5969205"/>
            <a:chExt cx="992880" cy="295560"/>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9D0AFBD-1023-2AD2-9B55-A598055E377A}"/>
                    </a:ext>
                  </a:extLst>
                </p14:cNvPr>
                <p14:cNvContentPartPr/>
                <p14:nvPr/>
              </p14:nvContentPartPr>
              <p14:xfrm>
                <a:off x="6600195" y="5969205"/>
                <a:ext cx="82440" cy="159840"/>
              </p14:xfrm>
            </p:contentPart>
          </mc:Choice>
          <mc:Fallback xmlns="">
            <p:pic>
              <p:nvPicPr>
                <p:cNvPr id="9" name="Ink 8">
                  <a:extLst>
                    <a:ext uri="{FF2B5EF4-FFF2-40B4-BE49-F238E27FC236}">
                      <a16:creationId xmlns:a16="http://schemas.microsoft.com/office/drawing/2014/main" id="{49D0AFBD-1023-2AD2-9B55-A598055E377A}"/>
                    </a:ext>
                  </a:extLst>
                </p:cNvPr>
                <p:cNvPicPr/>
                <p:nvPr/>
              </p:nvPicPr>
              <p:blipFill>
                <a:blip r:embed="rId10"/>
                <a:stretch>
                  <a:fillRect/>
                </a:stretch>
              </p:blipFill>
              <p:spPr>
                <a:xfrm>
                  <a:off x="6591555" y="5960205"/>
                  <a:ext cx="100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ADB1D42-B8AD-5543-7895-32D856CB570E}"/>
                    </a:ext>
                  </a:extLst>
                </p14:cNvPr>
                <p14:cNvContentPartPr/>
                <p14:nvPr/>
              </p14:nvContentPartPr>
              <p14:xfrm>
                <a:off x="6614955" y="6157485"/>
                <a:ext cx="120960" cy="107280"/>
              </p14:xfrm>
            </p:contentPart>
          </mc:Choice>
          <mc:Fallback xmlns="">
            <p:pic>
              <p:nvPicPr>
                <p:cNvPr id="10" name="Ink 9">
                  <a:extLst>
                    <a:ext uri="{FF2B5EF4-FFF2-40B4-BE49-F238E27FC236}">
                      <a16:creationId xmlns:a16="http://schemas.microsoft.com/office/drawing/2014/main" id="{CADB1D42-B8AD-5543-7895-32D856CB570E}"/>
                    </a:ext>
                  </a:extLst>
                </p:cNvPr>
                <p:cNvPicPr/>
                <p:nvPr/>
              </p:nvPicPr>
              <p:blipFill>
                <a:blip r:embed="rId12"/>
                <a:stretch>
                  <a:fillRect/>
                </a:stretch>
              </p:blipFill>
              <p:spPr>
                <a:xfrm>
                  <a:off x="6605955" y="6148485"/>
                  <a:ext cx="138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4F717E5A-D2E6-E2DF-94F1-C756264C39C8}"/>
                    </a:ext>
                  </a:extLst>
                </p14:cNvPr>
                <p14:cNvContentPartPr/>
                <p14:nvPr/>
              </p14:nvContentPartPr>
              <p14:xfrm>
                <a:off x="6600195" y="6004845"/>
                <a:ext cx="992880" cy="110160"/>
              </p14:xfrm>
            </p:contentPart>
          </mc:Choice>
          <mc:Fallback xmlns="">
            <p:pic>
              <p:nvPicPr>
                <p:cNvPr id="11" name="Ink 10">
                  <a:extLst>
                    <a:ext uri="{FF2B5EF4-FFF2-40B4-BE49-F238E27FC236}">
                      <a16:creationId xmlns:a16="http://schemas.microsoft.com/office/drawing/2014/main" id="{4F717E5A-D2E6-E2DF-94F1-C756264C39C8}"/>
                    </a:ext>
                  </a:extLst>
                </p:cNvPr>
                <p:cNvPicPr/>
                <p:nvPr/>
              </p:nvPicPr>
              <p:blipFill>
                <a:blip r:embed="rId14"/>
                <a:stretch>
                  <a:fillRect/>
                </a:stretch>
              </p:blipFill>
              <p:spPr>
                <a:xfrm>
                  <a:off x="6591555" y="5996205"/>
                  <a:ext cx="1010520" cy="127800"/>
                </a:xfrm>
                <a:prstGeom prst="rect">
                  <a:avLst/>
                </a:prstGeom>
              </p:spPr>
            </p:pic>
          </mc:Fallback>
        </mc:AlternateContent>
      </p:grpSp>
      <p:sp>
        <p:nvSpPr>
          <p:cNvPr id="13" name="TextBox 12">
            <a:extLst>
              <a:ext uri="{FF2B5EF4-FFF2-40B4-BE49-F238E27FC236}">
                <a16:creationId xmlns:a16="http://schemas.microsoft.com/office/drawing/2014/main" id="{0AD06B93-2F79-CF5A-DFCF-2C6C997D59E6}"/>
              </a:ext>
            </a:extLst>
          </p:cNvPr>
          <p:cNvSpPr txBox="1"/>
          <p:nvPr/>
        </p:nvSpPr>
        <p:spPr>
          <a:xfrm>
            <a:off x="1443038" y="5076045"/>
            <a:ext cx="2750433" cy="369332"/>
          </a:xfrm>
          <a:prstGeom prst="rect">
            <a:avLst/>
          </a:prstGeom>
          <a:noFill/>
        </p:spPr>
        <p:txBody>
          <a:bodyPr wrap="none" rtlCol="0">
            <a:spAutoFit/>
          </a:bodyPr>
          <a:lstStyle/>
          <a:p>
            <a:r>
              <a:rPr lang="en-US" dirty="0"/>
              <a:t>More language impairment</a:t>
            </a:r>
          </a:p>
        </p:txBody>
      </p:sp>
      <p:sp>
        <p:nvSpPr>
          <p:cNvPr id="15" name="TextBox 14">
            <a:extLst>
              <a:ext uri="{FF2B5EF4-FFF2-40B4-BE49-F238E27FC236}">
                <a16:creationId xmlns:a16="http://schemas.microsoft.com/office/drawing/2014/main" id="{213D2DBF-5CBC-AD7B-FB35-B796D764D303}"/>
              </a:ext>
            </a:extLst>
          </p:cNvPr>
          <p:cNvSpPr txBox="1"/>
          <p:nvPr/>
        </p:nvSpPr>
        <p:spPr>
          <a:xfrm>
            <a:off x="7286625" y="5433027"/>
            <a:ext cx="2466975" cy="923330"/>
          </a:xfrm>
          <a:prstGeom prst="rect">
            <a:avLst/>
          </a:prstGeom>
          <a:noFill/>
        </p:spPr>
        <p:txBody>
          <a:bodyPr wrap="square" rtlCol="0">
            <a:spAutoFit/>
          </a:bodyPr>
          <a:lstStyle/>
          <a:p>
            <a:r>
              <a:rPr lang="en-US" dirty="0"/>
              <a:t>Better response to specific medication or therapy</a:t>
            </a:r>
          </a:p>
        </p:txBody>
      </p:sp>
      <p:pic>
        <p:nvPicPr>
          <p:cNvPr id="16" name="Picture 15" descr="MRI image of two brains.  The one on the left is labeled &quot;typical child&quot; and a large area is colored red.  The one on the right is labeled &quot;child with autism&quot; and the red area is smaller.">
            <a:extLst>
              <a:ext uri="{FF2B5EF4-FFF2-40B4-BE49-F238E27FC236}">
                <a16:creationId xmlns:a16="http://schemas.microsoft.com/office/drawing/2014/main" id="{543DB397-F255-2295-3035-096AA7E2501D}"/>
              </a:ext>
            </a:extLst>
          </p:cNvPr>
          <p:cNvPicPr>
            <a:picLocks noChangeAspect="1"/>
          </p:cNvPicPr>
          <p:nvPr/>
        </p:nvPicPr>
        <p:blipFill>
          <a:blip r:embed="rId15"/>
          <a:stretch>
            <a:fillRect/>
          </a:stretch>
        </p:blipFill>
        <p:spPr>
          <a:xfrm>
            <a:off x="9272587" y="365125"/>
            <a:ext cx="2676525" cy="1704975"/>
          </a:xfrm>
          <a:prstGeom prst="rect">
            <a:avLst/>
          </a:prstGeom>
        </p:spPr>
      </p:pic>
    </p:spTree>
    <p:extLst>
      <p:ext uri="{BB962C8B-B14F-4D97-AF65-F5344CB8AC3E}">
        <p14:creationId xmlns:p14="http://schemas.microsoft.com/office/powerpoint/2010/main" val="313916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19CE57-591C-C9B4-59E9-23633F536001}"/>
              </a:ext>
            </a:extLst>
          </p:cNvPr>
          <p:cNvSpPr>
            <a:spLocks noGrp="1"/>
          </p:cNvSpPr>
          <p:nvPr>
            <p:ph sz="half" idx="1"/>
          </p:nvPr>
        </p:nvSpPr>
        <p:spPr/>
        <p:txBody>
          <a:bodyPr/>
          <a:lstStyle/>
          <a:p>
            <a:endParaRPr lang="en-US" dirty="0"/>
          </a:p>
          <a:p>
            <a:endParaRPr lang="en-US" b="1" dirty="0"/>
          </a:p>
        </p:txBody>
      </p:sp>
      <p:pic>
        <p:nvPicPr>
          <p:cNvPr id="5" name="Picture 4" descr="Heading from the website Spectrum.  It says Spectrum with a yellow logo at the top. There is a headline for an article that reads &quot;Autism may share inherited variants with other psychiatric conditions&quot;">
            <a:extLst>
              <a:ext uri="{FF2B5EF4-FFF2-40B4-BE49-F238E27FC236}">
                <a16:creationId xmlns:a16="http://schemas.microsoft.com/office/drawing/2014/main" id="{DE682A79-4A33-8728-47C0-8A1E3D84828D}"/>
              </a:ext>
            </a:extLst>
          </p:cNvPr>
          <p:cNvPicPr>
            <a:picLocks noChangeAspect="1"/>
          </p:cNvPicPr>
          <p:nvPr/>
        </p:nvPicPr>
        <p:blipFill>
          <a:blip r:embed="rId2"/>
          <a:stretch>
            <a:fillRect/>
          </a:stretch>
        </p:blipFill>
        <p:spPr>
          <a:xfrm>
            <a:off x="166689" y="-187435"/>
            <a:ext cx="7938550" cy="3513196"/>
          </a:xfrm>
          <a:prstGeom prst="rect">
            <a:avLst/>
          </a:prstGeom>
        </p:spPr>
      </p:pic>
      <p:pic>
        <p:nvPicPr>
          <p:cNvPr id="6" name="Picture 5" descr="A photograph of a bright blue sky with clouds over bright green grass">
            <a:extLst>
              <a:ext uri="{FF2B5EF4-FFF2-40B4-BE49-F238E27FC236}">
                <a16:creationId xmlns:a16="http://schemas.microsoft.com/office/drawing/2014/main" id="{4E077501-8670-3432-E7BD-76D934E98B7D}"/>
              </a:ext>
            </a:extLst>
          </p:cNvPr>
          <p:cNvPicPr>
            <a:picLocks noChangeAspect="1"/>
          </p:cNvPicPr>
          <p:nvPr/>
        </p:nvPicPr>
        <p:blipFill>
          <a:blip r:embed="rId3"/>
          <a:stretch>
            <a:fillRect/>
          </a:stretch>
        </p:blipFill>
        <p:spPr>
          <a:xfrm>
            <a:off x="5837991" y="3429000"/>
            <a:ext cx="5515810" cy="3159291"/>
          </a:xfrm>
          <a:prstGeom prst="rect">
            <a:avLst/>
          </a:prstGeom>
        </p:spPr>
      </p:pic>
    </p:spTree>
    <p:extLst>
      <p:ext uri="{BB962C8B-B14F-4D97-AF65-F5344CB8AC3E}">
        <p14:creationId xmlns:p14="http://schemas.microsoft.com/office/powerpoint/2010/main" val="154585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910C-0333-FB86-6FFB-A848D0D465A3}"/>
              </a:ext>
            </a:extLst>
          </p:cNvPr>
          <p:cNvSpPr>
            <a:spLocks noGrp="1"/>
          </p:cNvSpPr>
          <p:nvPr>
            <p:ph type="title"/>
          </p:nvPr>
        </p:nvSpPr>
        <p:spPr/>
        <p:txBody>
          <a:bodyPr/>
          <a:lstStyle/>
          <a:p>
            <a:r>
              <a:rPr lang="en-US" dirty="0"/>
              <a:t>Every known “autism gene”</a:t>
            </a:r>
          </a:p>
        </p:txBody>
      </p:sp>
      <p:sp>
        <p:nvSpPr>
          <p:cNvPr id="3" name="Content Placeholder 2">
            <a:extLst>
              <a:ext uri="{FF2B5EF4-FFF2-40B4-BE49-F238E27FC236}">
                <a16:creationId xmlns:a16="http://schemas.microsoft.com/office/drawing/2014/main" id="{017994E4-3792-EFBD-4B1E-2CBA2703A842}"/>
              </a:ext>
            </a:extLst>
          </p:cNvPr>
          <p:cNvSpPr>
            <a:spLocks noGrp="1"/>
          </p:cNvSpPr>
          <p:nvPr>
            <p:ph idx="1"/>
          </p:nvPr>
        </p:nvSpPr>
        <p:spPr/>
        <p:txBody>
          <a:bodyPr>
            <a:normAutofit fontScale="92500" lnSpcReduction="20000"/>
          </a:bodyPr>
          <a:lstStyle/>
          <a:p>
            <a:r>
              <a:rPr lang="en-US" dirty="0"/>
              <a:t>Is also associated with other mental health conditions</a:t>
            </a:r>
          </a:p>
          <a:p>
            <a:r>
              <a:rPr lang="en-US" dirty="0"/>
              <a:t>Sometimes even in the same family</a:t>
            </a:r>
          </a:p>
          <a:p>
            <a:pPr lvl="1"/>
            <a:r>
              <a:rPr lang="en-US" dirty="0"/>
              <a:t>Schizophrenia</a:t>
            </a:r>
          </a:p>
          <a:p>
            <a:pPr lvl="1"/>
            <a:r>
              <a:rPr lang="en-US" dirty="0"/>
              <a:t>Bipolar disorder</a:t>
            </a:r>
          </a:p>
          <a:p>
            <a:pPr lvl="1"/>
            <a:r>
              <a:rPr lang="en-US" dirty="0"/>
              <a:t>Depression</a:t>
            </a:r>
          </a:p>
          <a:p>
            <a:pPr lvl="1"/>
            <a:r>
              <a:rPr lang="en-US" dirty="0"/>
              <a:t>ADHD</a:t>
            </a:r>
          </a:p>
          <a:p>
            <a:pPr lvl="1"/>
            <a:r>
              <a:rPr lang="en-US" dirty="0"/>
              <a:t>OCD</a:t>
            </a:r>
          </a:p>
          <a:p>
            <a:pPr lvl="1"/>
            <a:r>
              <a:rPr lang="en-US" dirty="0"/>
              <a:t>Eating disorders</a:t>
            </a:r>
          </a:p>
          <a:p>
            <a:pPr lvl="1"/>
            <a:r>
              <a:rPr lang="en-US" dirty="0"/>
              <a:t>Tourette syndrome</a:t>
            </a:r>
          </a:p>
          <a:p>
            <a:pPr lvl="1"/>
            <a:endParaRPr lang="en-US" dirty="0"/>
          </a:p>
          <a:p>
            <a:r>
              <a:rPr lang="en-US" dirty="0"/>
              <a:t>Genetic testing is somewhat common for autistic people and people with intellectual disabilities but is not very common for people with mental health diagnoses. . .so there is a lot we don’t know</a:t>
            </a:r>
          </a:p>
        </p:txBody>
      </p:sp>
    </p:spTree>
    <p:extLst>
      <p:ext uri="{BB962C8B-B14F-4D97-AF65-F5344CB8AC3E}">
        <p14:creationId xmlns:p14="http://schemas.microsoft.com/office/powerpoint/2010/main" val="421160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690E-2D0F-6B74-73F6-C5A399CCEFB7}"/>
              </a:ext>
            </a:extLst>
          </p:cNvPr>
          <p:cNvSpPr>
            <a:spLocks noGrp="1"/>
          </p:cNvSpPr>
          <p:nvPr>
            <p:ph type="title"/>
          </p:nvPr>
        </p:nvSpPr>
        <p:spPr/>
        <p:txBody>
          <a:bodyPr/>
          <a:lstStyle/>
          <a:p>
            <a:pPr algn="ctr"/>
            <a:r>
              <a:rPr lang="en-US" dirty="0"/>
              <a:t>Minority Stress Model</a:t>
            </a:r>
          </a:p>
        </p:txBody>
      </p:sp>
      <p:sp>
        <p:nvSpPr>
          <p:cNvPr id="3" name="Content Placeholder 2">
            <a:extLst>
              <a:ext uri="{FF2B5EF4-FFF2-40B4-BE49-F238E27FC236}">
                <a16:creationId xmlns:a16="http://schemas.microsoft.com/office/drawing/2014/main" id="{BDE67102-F6BF-CC55-E853-CC2066C40C86}"/>
              </a:ext>
            </a:extLst>
          </p:cNvPr>
          <p:cNvSpPr>
            <a:spLocks noGrp="1"/>
          </p:cNvSpPr>
          <p:nvPr>
            <p:ph idx="1"/>
          </p:nvPr>
        </p:nvSpPr>
        <p:spPr/>
        <p:txBody>
          <a:bodyPr/>
          <a:lstStyle/>
          <a:p>
            <a:r>
              <a:rPr lang="en-US" dirty="0"/>
              <a:t>First coined to describe increased rates of mental health diagnoses in LGBTQIA+ people</a:t>
            </a:r>
          </a:p>
          <a:p>
            <a:r>
              <a:rPr lang="en-US" dirty="0"/>
              <a:t>Extended to people of other stigmatized populations including racialized groups</a:t>
            </a:r>
          </a:p>
          <a:p>
            <a:r>
              <a:rPr lang="en-US" dirty="0"/>
              <a:t>Mental and physical health problems attributed to daily experiences with prejudice and stigma compared to majority populations</a:t>
            </a:r>
          </a:p>
          <a:p>
            <a:endParaRPr lang="en-US" dirty="0"/>
          </a:p>
          <a:p>
            <a:r>
              <a:rPr lang="en-US" dirty="0"/>
              <a:t>Autistic people are a minority neurotype </a:t>
            </a:r>
          </a:p>
        </p:txBody>
      </p:sp>
    </p:spTree>
    <p:extLst>
      <p:ext uri="{BB962C8B-B14F-4D97-AF65-F5344CB8AC3E}">
        <p14:creationId xmlns:p14="http://schemas.microsoft.com/office/powerpoint/2010/main" val="293418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917F-6C23-1388-13D9-317D385313D0}"/>
              </a:ext>
            </a:extLst>
          </p:cNvPr>
          <p:cNvSpPr>
            <a:spLocks noGrp="1"/>
          </p:cNvSpPr>
          <p:nvPr>
            <p:ph type="title"/>
          </p:nvPr>
        </p:nvSpPr>
        <p:spPr>
          <a:xfrm>
            <a:off x="551543" y="365125"/>
            <a:ext cx="11045371" cy="1325563"/>
          </a:xfrm>
        </p:spPr>
        <p:txBody>
          <a:bodyPr/>
          <a:lstStyle/>
          <a:p>
            <a:pPr algn="ctr"/>
            <a:r>
              <a:rPr lang="en-US" dirty="0"/>
              <a:t>My absolute bare bones, paraphrased cliff-notes version of the DSM 5 autism criteria</a:t>
            </a:r>
          </a:p>
        </p:txBody>
      </p:sp>
      <p:sp>
        <p:nvSpPr>
          <p:cNvPr id="3" name="Content Placeholder 2">
            <a:extLst>
              <a:ext uri="{FF2B5EF4-FFF2-40B4-BE49-F238E27FC236}">
                <a16:creationId xmlns:a16="http://schemas.microsoft.com/office/drawing/2014/main" id="{B75AC74D-029A-6663-5007-A5A79D9C7CF8}"/>
              </a:ext>
            </a:extLst>
          </p:cNvPr>
          <p:cNvSpPr>
            <a:spLocks noGrp="1"/>
          </p:cNvSpPr>
          <p:nvPr>
            <p:ph idx="1"/>
          </p:nvPr>
        </p:nvSpPr>
        <p:spPr>
          <a:xfrm>
            <a:off x="838200" y="1825625"/>
            <a:ext cx="10515600" cy="4836432"/>
          </a:xfrm>
        </p:spPr>
        <p:txBody>
          <a:bodyPr>
            <a:normAutofit lnSpcReduction="10000"/>
          </a:bodyPr>
          <a:lstStyle/>
          <a:p>
            <a:r>
              <a:rPr lang="en-US" dirty="0"/>
              <a:t>A) Difficulty in all of</a:t>
            </a:r>
          </a:p>
          <a:p>
            <a:pPr lvl="1"/>
            <a:r>
              <a:rPr lang="en-US" dirty="0"/>
              <a:t>Social reciprocity (including reciprocal conversation)</a:t>
            </a:r>
          </a:p>
          <a:p>
            <a:pPr lvl="1"/>
            <a:r>
              <a:rPr lang="en-US" dirty="0"/>
              <a:t>Non-verbal communication</a:t>
            </a:r>
          </a:p>
          <a:p>
            <a:pPr lvl="1"/>
            <a:r>
              <a:rPr lang="en-US" dirty="0"/>
              <a:t>Developing and understanding relationships</a:t>
            </a:r>
          </a:p>
          <a:p>
            <a:r>
              <a:rPr lang="en-US" dirty="0"/>
              <a:t>B)  Impairment in 2 out of</a:t>
            </a:r>
          </a:p>
          <a:p>
            <a:pPr lvl="1"/>
            <a:r>
              <a:rPr lang="en-US" dirty="0"/>
              <a:t>Repetitive behavior and/or language</a:t>
            </a:r>
          </a:p>
          <a:p>
            <a:pPr lvl="1"/>
            <a:r>
              <a:rPr lang="en-US" dirty="0"/>
              <a:t>High need for sameness and difficulty with transitions</a:t>
            </a:r>
          </a:p>
          <a:p>
            <a:pPr lvl="1"/>
            <a:r>
              <a:rPr lang="en-US" dirty="0"/>
              <a:t>Unusual or unusually strong interests</a:t>
            </a:r>
          </a:p>
          <a:p>
            <a:pPr lvl="1"/>
            <a:r>
              <a:rPr lang="en-US" dirty="0"/>
              <a:t>Over or under reactive to sensory input</a:t>
            </a:r>
          </a:p>
          <a:p>
            <a:r>
              <a:rPr lang="en-US" dirty="0"/>
              <a:t>Support need can be assigned for each area</a:t>
            </a:r>
          </a:p>
          <a:p>
            <a:pPr lvl="1"/>
            <a:r>
              <a:rPr lang="en-US" dirty="0"/>
              <a:t>“Support” “substantial support” or “very substantial support”</a:t>
            </a:r>
          </a:p>
          <a:p>
            <a:pPr lvl="1"/>
            <a:r>
              <a:rPr lang="en-US" dirty="0"/>
              <a:t>There is no official definition for function levels and I don’t use them</a:t>
            </a:r>
          </a:p>
        </p:txBody>
      </p:sp>
    </p:spTree>
    <p:extLst>
      <p:ext uri="{BB962C8B-B14F-4D97-AF65-F5344CB8AC3E}">
        <p14:creationId xmlns:p14="http://schemas.microsoft.com/office/powerpoint/2010/main" val="206704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3160-C240-242E-834A-8851DA3F2C28}"/>
              </a:ext>
            </a:extLst>
          </p:cNvPr>
          <p:cNvSpPr>
            <a:spLocks noGrp="1"/>
          </p:cNvSpPr>
          <p:nvPr>
            <p:ph type="title"/>
          </p:nvPr>
        </p:nvSpPr>
        <p:spPr>
          <a:xfrm>
            <a:off x="385763" y="365125"/>
            <a:ext cx="11329987" cy="1325563"/>
          </a:xfrm>
        </p:spPr>
        <p:txBody>
          <a:bodyPr/>
          <a:lstStyle/>
          <a:p>
            <a:pPr algn="ctr"/>
            <a:r>
              <a:rPr lang="en-US" dirty="0"/>
              <a:t>Schools designed by neurotypicals, </a:t>
            </a:r>
            <a:br>
              <a:rPr lang="en-US" dirty="0"/>
            </a:br>
            <a:r>
              <a:rPr lang="en-US" dirty="0"/>
              <a:t>for neurotypicals</a:t>
            </a:r>
          </a:p>
        </p:txBody>
      </p:sp>
      <p:sp>
        <p:nvSpPr>
          <p:cNvPr id="3" name="Content Placeholder 2">
            <a:extLst>
              <a:ext uri="{FF2B5EF4-FFF2-40B4-BE49-F238E27FC236}">
                <a16:creationId xmlns:a16="http://schemas.microsoft.com/office/drawing/2014/main" id="{4500BDEF-FE3B-2870-1D9B-8B5B4C7329F3}"/>
              </a:ext>
            </a:extLst>
          </p:cNvPr>
          <p:cNvSpPr>
            <a:spLocks noGrp="1"/>
          </p:cNvSpPr>
          <p:nvPr>
            <p:ph idx="1"/>
          </p:nvPr>
        </p:nvSpPr>
        <p:spPr/>
        <p:txBody>
          <a:bodyPr/>
          <a:lstStyle/>
          <a:p>
            <a:r>
              <a:rPr lang="en-US" dirty="0"/>
              <a:t>May struggle with </a:t>
            </a:r>
          </a:p>
          <a:p>
            <a:pPr lvl="1"/>
            <a:r>
              <a:rPr lang="en-US" dirty="0"/>
              <a:t>yes/no academic questions </a:t>
            </a:r>
          </a:p>
          <a:p>
            <a:pPr lvl="2"/>
            <a:r>
              <a:rPr lang="en-US" dirty="0"/>
              <a:t>(joke online is that autistic people can be identified by saying “it depends” to online autism screeners)</a:t>
            </a:r>
          </a:p>
          <a:p>
            <a:pPr lvl="1"/>
            <a:r>
              <a:rPr lang="en-US" dirty="0"/>
              <a:t>open ended academic questions </a:t>
            </a:r>
          </a:p>
          <a:p>
            <a:pPr lvl="1"/>
            <a:r>
              <a:rPr lang="en-US" dirty="0"/>
              <a:t>the “why” of literature and history</a:t>
            </a:r>
          </a:p>
          <a:p>
            <a:pPr lvl="1"/>
            <a:r>
              <a:rPr lang="en-US" dirty="0"/>
              <a:t>Creative writing assignments, fantasy</a:t>
            </a:r>
          </a:p>
          <a:p>
            <a:pPr lvl="1"/>
            <a:r>
              <a:rPr lang="en-US" dirty="0"/>
              <a:t>Word problems</a:t>
            </a:r>
          </a:p>
          <a:p>
            <a:pPr lvl="1"/>
            <a:r>
              <a:rPr lang="en-US" dirty="0"/>
              <a:t>Handwriting</a:t>
            </a:r>
          </a:p>
          <a:p>
            <a:pPr lvl="1"/>
            <a:r>
              <a:rPr lang="en-US" dirty="0"/>
              <a:t>Focus</a:t>
            </a:r>
          </a:p>
          <a:p>
            <a:pPr lvl="1"/>
            <a:r>
              <a:rPr lang="en-US" dirty="0"/>
              <a:t>Executive function</a:t>
            </a:r>
          </a:p>
        </p:txBody>
      </p:sp>
      <p:pic>
        <p:nvPicPr>
          <p:cNvPr id="4" name="Picture 3" descr="cartoon drawing of a school building.  It has a sign on it that says &quot;school&quot;">
            <a:extLst>
              <a:ext uri="{FF2B5EF4-FFF2-40B4-BE49-F238E27FC236}">
                <a16:creationId xmlns:a16="http://schemas.microsoft.com/office/drawing/2014/main" id="{FD049731-A89D-8BA7-2379-53E3BE9DCD02}"/>
              </a:ext>
            </a:extLst>
          </p:cNvPr>
          <p:cNvPicPr>
            <a:picLocks noChangeAspect="1"/>
          </p:cNvPicPr>
          <p:nvPr/>
        </p:nvPicPr>
        <p:blipFill>
          <a:blip r:embed="rId2"/>
          <a:stretch>
            <a:fillRect/>
          </a:stretch>
        </p:blipFill>
        <p:spPr>
          <a:xfrm>
            <a:off x="8546873" y="4001294"/>
            <a:ext cx="2181225" cy="1905000"/>
          </a:xfrm>
          <a:prstGeom prst="rect">
            <a:avLst/>
          </a:prstGeom>
        </p:spPr>
      </p:pic>
    </p:spTree>
    <p:extLst>
      <p:ext uri="{BB962C8B-B14F-4D97-AF65-F5344CB8AC3E}">
        <p14:creationId xmlns:p14="http://schemas.microsoft.com/office/powerpoint/2010/main" val="121740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9BC3-80AF-B4A1-DC32-A9B06668A3C6}"/>
              </a:ext>
            </a:extLst>
          </p:cNvPr>
          <p:cNvSpPr>
            <a:spLocks noGrp="1"/>
          </p:cNvSpPr>
          <p:nvPr>
            <p:ph type="title"/>
          </p:nvPr>
        </p:nvSpPr>
        <p:spPr/>
        <p:txBody>
          <a:bodyPr/>
          <a:lstStyle/>
          <a:p>
            <a:pPr algn="ctr"/>
            <a:r>
              <a:rPr lang="en-US" dirty="0"/>
              <a:t>The scope of the problem</a:t>
            </a:r>
          </a:p>
        </p:txBody>
      </p:sp>
      <p:sp>
        <p:nvSpPr>
          <p:cNvPr id="3" name="Content Placeholder 2">
            <a:extLst>
              <a:ext uri="{FF2B5EF4-FFF2-40B4-BE49-F238E27FC236}">
                <a16:creationId xmlns:a16="http://schemas.microsoft.com/office/drawing/2014/main" id="{9DA0CF58-6F66-E766-452E-6262ACCF7715}"/>
              </a:ext>
            </a:extLst>
          </p:cNvPr>
          <p:cNvSpPr>
            <a:spLocks noGrp="1"/>
          </p:cNvSpPr>
          <p:nvPr>
            <p:ph idx="1"/>
          </p:nvPr>
        </p:nvSpPr>
        <p:spPr/>
        <p:txBody>
          <a:bodyPr/>
          <a:lstStyle/>
          <a:p>
            <a:r>
              <a:rPr lang="en-US" dirty="0"/>
              <a:t>Suicide was the top cause of death for autistic adults without intellectual disability in 2016 population based study in Sweden</a:t>
            </a:r>
          </a:p>
          <a:p>
            <a:pPr marL="0" indent="0">
              <a:buNone/>
            </a:pPr>
            <a:endParaRPr lang="en-US" dirty="0"/>
          </a:p>
        </p:txBody>
      </p:sp>
    </p:spTree>
    <p:extLst>
      <p:ext uri="{BB962C8B-B14F-4D97-AF65-F5344CB8AC3E}">
        <p14:creationId xmlns:p14="http://schemas.microsoft.com/office/powerpoint/2010/main" val="46460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4EEF-31E7-E039-9BF1-D3FC8928B2C6}"/>
              </a:ext>
            </a:extLst>
          </p:cNvPr>
          <p:cNvSpPr>
            <a:spLocks noGrp="1"/>
          </p:cNvSpPr>
          <p:nvPr>
            <p:ph type="title"/>
          </p:nvPr>
        </p:nvSpPr>
        <p:spPr/>
        <p:txBody>
          <a:bodyPr/>
          <a:lstStyle/>
          <a:p>
            <a:pPr algn="ctr"/>
            <a:r>
              <a:rPr lang="en-US" dirty="0"/>
              <a:t>Schools designed by neurotypicals, </a:t>
            </a:r>
            <a:br>
              <a:rPr lang="en-US" dirty="0"/>
            </a:br>
            <a:r>
              <a:rPr lang="en-US" dirty="0"/>
              <a:t>for neurotypicals</a:t>
            </a:r>
          </a:p>
        </p:txBody>
      </p:sp>
      <p:sp>
        <p:nvSpPr>
          <p:cNvPr id="3" name="Content Placeholder 2">
            <a:extLst>
              <a:ext uri="{FF2B5EF4-FFF2-40B4-BE49-F238E27FC236}">
                <a16:creationId xmlns:a16="http://schemas.microsoft.com/office/drawing/2014/main" id="{25B0A2C9-21AE-F561-5EF2-74B9DB700B59}"/>
              </a:ext>
            </a:extLst>
          </p:cNvPr>
          <p:cNvSpPr>
            <a:spLocks noGrp="1"/>
          </p:cNvSpPr>
          <p:nvPr>
            <p:ph idx="1"/>
          </p:nvPr>
        </p:nvSpPr>
        <p:spPr>
          <a:xfrm>
            <a:off x="838200" y="1825625"/>
            <a:ext cx="10515600" cy="4513182"/>
          </a:xfrm>
        </p:spPr>
        <p:txBody>
          <a:bodyPr>
            <a:normAutofit fontScale="92500" lnSpcReduction="20000"/>
          </a:bodyPr>
          <a:lstStyle/>
          <a:p>
            <a:r>
              <a:rPr lang="en-US" dirty="0"/>
              <a:t>The sensory experience can include:</a:t>
            </a:r>
          </a:p>
          <a:p>
            <a:pPr lvl="1"/>
            <a:r>
              <a:rPr lang="en-US" dirty="0"/>
              <a:t>Overwhelming odors in the cafeteria</a:t>
            </a:r>
          </a:p>
          <a:p>
            <a:pPr lvl="1"/>
            <a:r>
              <a:rPr lang="en-US" dirty="0"/>
              <a:t>School lunch or bag lunch is the wrong texture or temperature</a:t>
            </a:r>
          </a:p>
          <a:p>
            <a:pPr lvl="1"/>
            <a:r>
              <a:rPr lang="en-US" dirty="0"/>
              <a:t>Noise from the bells, the fire alarm</a:t>
            </a:r>
          </a:p>
          <a:p>
            <a:pPr lvl="1"/>
            <a:r>
              <a:rPr lang="en-US" dirty="0"/>
              <a:t>The clamor of the cafeteria and the hallway</a:t>
            </a:r>
          </a:p>
          <a:p>
            <a:pPr lvl="1"/>
            <a:r>
              <a:rPr lang="en-US" dirty="0"/>
              <a:t>The sound from a classmate’s stimming, the lawnmower out the window</a:t>
            </a:r>
          </a:p>
          <a:p>
            <a:pPr lvl="1"/>
            <a:r>
              <a:rPr lang="en-US" dirty="0"/>
              <a:t>The juice machine and fluorescent lights no one else hears</a:t>
            </a:r>
          </a:p>
          <a:p>
            <a:pPr lvl="1"/>
            <a:r>
              <a:rPr lang="en-US" dirty="0"/>
              <a:t>The texture of required clothing</a:t>
            </a:r>
          </a:p>
          <a:p>
            <a:pPr lvl="1"/>
            <a:r>
              <a:rPr lang="en-US" dirty="0"/>
              <a:t>Art materials</a:t>
            </a:r>
          </a:p>
          <a:p>
            <a:pPr lvl="1"/>
            <a:r>
              <a:rPr lang="en-US" dirty="0"/>
              <a:t>Soap</a:t>
            </a:r>
          </a:p>
          <a:p>
            <a:pPr lvl="1"/>
            <a:endParaRPr lang="en-US" dirty="0"/>
          </a:p>
          <a:p>
            <a:pPr lvl="1"/>
            <a:r>
              <a:rPr lang="en-US" dirty="0"/>
              <a:t>Autistic people are often not believed when they report sensory discomfort</a:t>
            </a:r>
          </a:p>
          <a:p>
            <a:pPr lvl="1"/>
            <a:r>
              <a:rPr lang="en-US" dirty="0"/>
              <a:t>70% of autistic people have measurable differences in auditory processing. . . which is associated with increased rates of externalizing behaviors</a:t>
            </a:r>
          </a:p>
        </p:txBody>
      </p:sp>
    </p:spTree>
    <p:extLst>
      <p:ext uri="{BB962C8B-B14F-4D97-AF65-F5344CB8AC3E}">
        <p14:creationId xmlns:p14="http://schemas.microsoft.com/office/powerpoint/2010/main" val="36665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4EEF-31E7-E039-9BF1-D3FC8928B2C6}"/>
              </a:ext>
            </a:extLst>
          </p:cNvPr>
          <p:cNvSpPr>
            <a:spLocks noGrp="1"/>
          </p:cNvSpPr>
          <p:nvPr>
            <p:ph type="title"/>
          </p:nvPr>
        </p:nvSpPr>
        <p:spPr/>
        <p:txBody>
          <a:bodyPr/>
          <a:lstStyle/>
          <a:p>
            <a:pPr algn="ctr"/>
            <a:r>
              <a:rPr lang="en-US" dirty="0"/>
              <a:t>Schools designed by neurotypicals, </a:t>
            </a:r>
            <a:br>
              <a:rPr lang="en-US" dirty="0"/>
            </a:br>
            <a:r>
              <a:rPr lang="en-US" dirty="0"/>
              <a:t>for neurotypicals</a:t>
            </a:r>
          </a:p>
        </p:txBody>
      </p:sp>
      <p:sp>
        <p:nvSpPr>
          <p:cNvPr id="3" name="Content Placeholder 2">
            <a:extLst>
              <a:ext uri="{FF2B5EF4-FFF2-40B4-BE49-F238E27FC236}">
                <a16:creationId xmlns:a16="http://schemas.microsoft.com/office/drawing/2014/main" id="{25B0A2C9-21AE-F561-5EF2-74B9DB700B59}"/>
              </a:ext>
            </a:extLst>
          </p:cNvPr>
          <p:cNvSpPr>
            <a:spLocks noGrp="1"/>
          </p:cNvSpPr>
          <p:nvPr>
            <p:ph idx="1"/>
          </p:nvPr>
        </p:nvSpPr>
        <p:spPr>
          <a:xfrm>
            <a:off x="342900" y="1825625"/>
            <a:ext cx="11544300" cy="4351338"/>
          </a:xfrm>
        </p:spPr>
        <p:txBody>
          <a:bodyPr/>
          <a:lstStyle/>
          <a:p>
            <a:r>
              <a:rPr lang="en-US" dirty="0"/>
              <a:t>30% of autistic people may have some degree of prosopagnosia (face blindness) which can impact:</a:t>
            </a:r>
          </a:p>
          <a:p>
            <a:pPr lvl="1"/>
            <a:r>
              <a:rPr lang="en-US" dirty="0"/>
              <a:t>Making friends and recognizing them across settings</a:t>
            </a:r>
          </a:p>
          <a:p>
            <a:pPr lvl="2"/>
            <a:r>
              <a:rPr lang="en-US" dirty="0"/>
              <a:t>The cafeteria</a:t>
            </a:r>
          </a:p>
          <a:p>
            <a:pPr lvl="2"/>
            <a:r>
              <a:rPr lang="en-US" dirty="0"/>
              <a:t>Group projects</a:t>
            </a:r>
          </a:p>
          <a:p>
            <a:pPr lvl="2"/>
            <a:r>
              <a:rPr lang="en-US" dirty="0"/>
              <a:t>Teams in PE</a:t>
            </a:r>
          </a:p>
          <a:p>
            <a:pPr lvl="1"/>
            <a:r>
              <a:rPr lang="en-US" dirty="0"/>
              <a:t>Recognizing teachers</a:t>
            </a:r>
          </a:p>
          <a:p>
            <a:pPr lvl="1"/>
            <a:r>
              <a:rPr lang="en-US" dirty="0"/>
              <a:t>Ability to report bullying</a:t>
            </a:r>
          </a:p>
          <a:p>
            <a:endParaRPr lang="en-US" dirty="0"/>
          </a:p>
          <a:p>
            <a:endParaRPr lang="en-US" dirty="0"/>
          </a:p>
          <a:p>
            <a:endParaRPr lang="en-US" dirty="0"/>
          </a:p>
        </p:txBody>
      </p:sp>
      <p:pic>
        <p:nvPicPr>
          <p:cNvPr id="4" name="Picture 3" descr="Stylized drawings of 32 faces  They are in different skin tones and some have vague eyes or noses. None are recognizable.  The caption says &quot;people with prosopagnosia can see faces but have a hard time recognizing their identities&quot; ">
            <a:extLst>
              <a:ext uri="{FF2B5EF4-FFF2-40B4-BE49-F238E27FC236}">
                <a16:creationId xmlns:a16="http://schemas.microsoft.com/office/drawing/2014/main" id="{A8D354E7-904A-8E3A-7DD2-75F7F6B1D098}"/>
              </a:ext>
            </a:extLst>
          </p:cNvPr>
          <p:cNvPicPr>
            <a:picLocks noChangeAspect="1"/>
          </p:cNvPicPr>
          <p:nvPr/>
        </p:nvPicPr>
        <p:blipFill>
          <a:blip r:embed="rId2"/>
          <a:stretch>
            <a:fillRect/>
          </a:stretch>
        </p:blipFill>
        <p:spPr>
          <a:xfrm>
            <a:off x="6343876" y="3917837"/>
            <a:ext cx="3743553" cy="2569376"/>
          </a:xfrm>
          <a:prstGeom prst="rect">
            <a:avLst/>
          </a:prstGeom>
        </p:spPr>
      </p:pic>
    </p:spTree>
    <p:extLst>
      <p:ext uri="{BB962C8B-B14F-4D97-AF65-F5344CB8AC3E}">
        <p14:creationId xmlns:p14="http://schemas.microsoft.com/office/powerpoint/2010/main" val="309763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A335-DA82-1DFF-6F0F-7F01C6DFE6BE}"/>
              </a:ext>
            </a:extLst>
          </p:cNvPr>
          <p:cNvSpPr>
            <a:spLocks noGrp="1"/>
          </p:cNvSpPr>
          <p:nvPr>
            <p:ph type="title"/>
          </p:nvPr>
        </p:nvSpPr>
        <p:spPr/>
        <p:txBody>
          <a:bodyPr/>
          <a:lstStyle/>
          <a:p>
            <a:pPr algn="ctr"/>
            <a:r>
              <a:rPr lang="en-US" dirty="0"/>
              <a:t>Schools designed by neurotypicals, </a:t>
            </a:r>
            <a:br>
              <a:rPr lang="en-US" dirty="0"/>
            </a:br>
            <a:r>
              <a:rPr lang="en-US" dirty="0"/>
              <a:t>for neurotypicals</a:t>
            </a:r>
          </a:p>
        </p:txBody>
      </p:sp>
      <p:sp>
        <p:nvSpPr>
          <p:cNvPr id="3" name="Content Placeholder 2">
            <a:extLst>
              <a:ext uri="{FF2B5EF4-FFF2-40B4-BE49-F238E27FC236}">
                <a16:creationId xmlns:a16="http://schemas.microsoft.com/office/drawing/2014/main" id="{176D4E0A-4324-0796-28CC-C1A60439C10D}"/>
              </a:ext>
            </a:extLst>
          </p:cNvPr>
          <p:cNvSpPr>
            <a:spLocks noGrp="1"/>
          </p:cNvSpPr>
          <p:nvPr>
            <p:ph idx="1"/>
          </p:nvPr>
        </p:nvSpPr>
        <p:spPr>
          <a:xfrm>
            <a:off x="838200" y="1825625"/>
            <a:ext cx="10515600" cy="4667250"/>
          </a:xfrm>
        </p:spPr>
        <p:txBody>
          <a:bodyPr>
            <a:normAutofit fontScale="92500" lnSpcReduction="20000"/>
          </a:bodyPr>
          <a:lstStyle/>
          <a:p>
            <a:r>
              <a:rPr lang="en-US" dirty="0"/>
              <a:t>Difficulty recognizing tone, sarcasm, non-verbal social cues</a:t>
            </a:r>
          </a:p>
          <a:p>
            <a:r>
              <a:rPr lang="en-US" dirty="0"/>
              <a:t>Schedule changes</a:t>
            </a:r>
          </a:p>
          <a:p>
            <a:pPr lvl="1"/>
            <a:r>
              <a:rPr lang="en-US" dirty="0"/>
              <a:t>Being told changes is “no big deal”</a:t>
            </a:r>
          </a:p>
          <a:p>
            <a:pPr lvl="1"/>
            <a:r>
              <a:rPr lang="en-US" dirty="0"/>
              <a:t>Being told the change is going to be So Much Fun!</a:t>
            </a:r>
          </a:p>
          <a:p>
            <a:r>
              <a:rPr lang="en-US" dirty="0"/>
              <a:t>No one else likes the same things</a:t>
            </a:r>
          </a:p>
          <a:p>
            <a:r>
              <a:rPr lang="en-US" dirty="0"/>
              <a:t>Experiencing bullying and exclusion</a:t>
            </a:r>
          </a:p>
          <a:p>
            <a:r>
              <a:rPr lang="en-US" dirty="0"/>
              <a:t>Directions all day long</a:t>
            </a:r>
          </a:p>
          <a:p>
            <a:pPr lvl="1"/>
            <a:r>
              <a:rPr lang="en-US" dirty="0"/>
              <a:t>“look at me”</a:t>
            </a:r>
          </a:p>
          <a:p>
            <a:pPr lvl="1"/>
            <a:r>
              <a:rPr lang="en-US" dirty="0"/>
              <a:t>“quiet hands”</a:t>
            </a:r>
          </a:p>
          <a:p>
            <a:pPr lvl="1"/>
            <a:r>
              <a:rPr lang="en-US" dirty="0"/>
              <a:t>“use your words”</a:t>
            </a:r>
          </a:p>
          <a:p>
            <a:pPr lvl="1"/>
            <a:r>
              <a:rPr lang="en-US" dirty="0"/>
              <a:t>“no scripting”</a:t>
            </a:r>
          </a:p>
          <a:p>
            <a:pPr lvl="1"/>
            <a:r>
              <a:rPr lang="en-US" dirty="0"/>
              <a:t>“stop talking about dinosaurs/trains/garbage trucks”</a:t>
            </a:r>
          </a:p>
          <a:p>
            <a:pPr lvl="1"/>
            <a:r>
              <a:rPr lang="en-US" dirty="0"/>
              <a:t>“no one will like you if you keep talking about dinosaurs/trains/garbage trucks. . . “</a:t>
            </a:r>
          </a:p>
          <a:p>
            <a:endParaRPr lang="en-US" dirty="0"/>
          </a:p>
        </p:txBody>
      </p:sp>
    </p:spTree>
    <p:extLst>
      <p:ext uri="{BB962C8B-B14F-4D97-AF65-F5344CB8AC3E}">
        <p14:creationId xmlns:p14="http://schemas.microsoft.com/office/powerpoint/2010/main" val="180258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3344-6523-45BB-B36F-4DBD74DC5087}"/>
              </a:ext>
            </a:extLst>
          </p:cNvPr>
          <p:cNvSpPr>
            <a:spLocks noGrp="1"/>
          </p:cNvSpPr>
          <p:nvPr>
            <p:ph type="title"/>
          </p:nvPr>
        </p:nvSpPr>
        <p:spPr>
          <a:xfrm>
            <a:off x="838200" y="365125"/>
            <a:ext cx="10515600" cy="900967"/>
          </a:xfrm>
        </p:spPr>
        <p:txBody>
          <a:bodyPr/>
          <a:lstStyle/>
          <a:p>
            <a:r>
              <a:rPr lang="en-US" dirty="0"/>
              <a:t>Cultural clash: the double empathy problem</a:t>
            </a:r>
          </a:p>
        </p:txBody>
      </p:sp>
      <p:sp>
        <p:nvSpPr>
          <p:cNvPr id="3" name="Content Placeholder 2">
            <a:extLst>
              <a:ext uri="{FF2B5EF4-FFF2-40B4-BE49-F238E27FC236}">
                <a16:creationId xmlns:a16="http://schemas.microsoft.com/office/drawing/2014/main" id="{760A0C01-DCFF-42BD-A524-AFE5BF32A4F7}"/>
              </a:ext>
            </a:extLst>
          </p:cNvPr>
          <p:cNvSpPr>
            <a:spLocks noGrp="1"/>
          </p:cNvSpPr>
          <p:nvPr>
            <p:ph idx="1"/>
          </p:nvPr>
        </p:nvSpPr>
        <p:spPr>
          <a:xfrm>
            <a:off x="838200" y="1406769"/>
            <a:ext cx="10515600" cy="5233182"/>
          </a:xfrm>
        </p:spPr>
        <p:txBody>
          <a:bodyPr>
            <a:normAutofit/>
          </a:bodyPr>
          <a:lstStyle/>
          <a:p>
            <a:r>
              <a:rPr lang="en-US" dirty="0"/>
              <a:t>*Damian Milton proposes a “double empathy” problem</a:t>
            </a:r>
          </a:p>
          <a:p>
            <a:pPr lvl="1"/>
            <a:r>
              <a:rPr lang="en-US" dirty="0"/>
              <a:t>Autistic people have difficulty understanding neurotypical people</a:t>
            </a:r>
          </a:p>
          <a:p>
            <a:pPr lvl="1"/>
            <a:r>
              <a:rPr lang="en-US" dirty="0"/>
              <a:t>But neurotypical people have similar difficulty understanding autistic people</a:t>
            </a:r>
          </a:p>
          <a:p>
            <a:pPr lvl="1"/>
            <a:r>
              <a:rPr lang="en-US" dirty="0"/>
              <a:t>The autistic people are generally blamed in both cases</a:t>
            </a:r>
          </a:p>
          <a:p>
            <a:r>
              <a:rPr lang="en-US" dirty="0"/>
              <a:t>“Telephone game” study</a:t>
            </a:r>
          </a:p>
          <a:p>
            <a:pPr lvl="1"/>
            <a:r>
              <a:rPr lang="en-US" dirty="0"/>
              <a:t>Messages preserved if all participants were autistic or all neurotypical</a:t>
            </a:r>
          </a:p>
          <a:p>
            <a:pPr lvl="1"/>
            <a:r>
              <a:rPr lang="en-US" dirty="0"/>
              <a:t>Message degraded in mixed groups</a:t>
            </a:r>
          </a:p>
          <a:p>
            <a:r>
              <a:rPr lang="en-US" dirty="0"/>
              <a:t>Neurotypical people make very quick negative judgements of autistic people on audio or video recordings (not reading written transcripts)</a:t>
            </a:r>
          </a:p>
          <a:p>
            <a:endParaRPr lang="en-US" dirty="0"/>
          </a:p>
        </p:txBody>
      </p:sp>
    </p:spTree>
    <p:extLst>
      <p:ext uri="{BB962C8B-B14F-4D97-AF65-F5344CB8AC3E}">
        <p14:creationId xmlns:p14="http://schemas.microsoft.com/office/powerpoint/2010/main" val="526680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3452-A263-7A84-51A8-DC4A57D9F825}"/>
              </a:ext>
            </a:extLst>
          </p:cNvPr>
          <p:cNvSpPr>
            <a:spLocks noGrp="1"/>
          </p:cNvSpPr>
          <p:nvPr>
            <p:ph type="title"/>
          </p:nvPr>
        </p:nvSpPr>
        <p:spPr>
          <a:xfrm>
            <a:off x="290286" y="365125"/>
            <a:ext cx="11063514" cy="1325563"/>
          </a:xfrm>
        </p:spPr>
        <p:txBody>
          <a:bodyPr/>
          <a:lstStyle/>
          <a:p>
            <a:r>
              <a:rPr lang="en-US" dirty="0"/>
              <a:t>	The scope of the problem: autistic children</a:t>
            </a:r>
          </a:p>
        </p:txBody>
      </p:sp>
      <p:sp>
        <p:nvSpPr>
          <p:cNvPr id="3" name="Content Placeholder 2">
            <a:extLst>
              <a:ext uri="{FF2B5EF4-FFF2-40B4-BE49-F238E27FC236}">
                <a16:creationId xmlns:a16="http://schemas.microsoft.com/office/drawing/2014/main" id="{76233836-B5ED-F85A-A6D7-BD7148755812}"/>
              </a:ext>
            </a:extLst>
          </p:cNvPr>
          <p:cNvSpPr>
            <a:spLocks noGrp="1"/>
          </p:cNvSpPr>
          <p:nvPr>
            <p:ph idx="1"/>
          </p:nvPr>
        </p:nvSpPr>
        <p:spPr>
          <a:xfrm>
            <a:off x="838200" y="1690688"/>
            <a:ext cx="10515600" cy="4351338"/>
          </a:xfrm>
        </p:spPr>
        <p:txBody>
          <a:bodyPr>
            <a:normAutofit/>
          </a:bodyPr>
          <a:lstStyle/>
          <a:p>
            <a:pPr lvl="1"/>
            <a:r>
              <a:rPr lang="en-US" dirty="0"/>
              <a:t>35% self-report depressive symptoms</a:t>
            </a:r>
          </a:p>
          <a:p>
            <a:pPr lvl="1"/>
            <a:r>
              <a:rPr lang="en-US" dirty="0"/>
              <a:t>75% or parents report their child has depressive symptoms</a:t>
            </a:r>
          </a:p>
          <a:p>
            <a:pPr lvl="1"/>
            <a:r>
              <a:rPr lang="en-US" dirty="0"/>
              <a:t>32% report suicidal thoughts</a:t>
            </a:r>
          </a:p>
          <a:p>
            <a:pPr lvl="1"/>
            <a:r>
              <a:rPr lang="en-US" dirty="0"/>
              <a:t>14% have talked about or attempted suicide</a:t>
            </a:r>
          </a:p>
          <a:p>
            <a:pPr lvl="1"/>
            <a:r>
              <a:rPr lang="en-US" dirty="0"/>
              <a:t>2% had active suicidal ideation</a:t>
            </a:r>
          </a:p>
          <a:p>
            <a:pPr marL="457200" lvl="1" indent="0">
              <a:buNone/>
            </a:pPr>
            <a:endParaRPr lang="en-US" dirty="0"/>
          </a:p>
          <a:p>
            <a:pPr lvl="1"/>
            <a:r>
              <a:rPr lang="en-US" dirty="0"/>
              <a:t>Prevalence of anxiety is estimated over 50%</a:t>
            </a:r>
          </a:p>
          <a:p>
            <a:pPr lvl="1"/>
            <a:r>
              <a:rPr lang="en-US" dirty="0"/>
              <a:t>Prevalence of ADHD is also estimated at over 50%</a:t>
            </a:r>
          </a:p>
          <a:p>
            <a:pPr lvl="2"/>
            <a:r>
              <a:rPr lang="en-US" dirty="0"/>
              <a:t>ADHD diagnosis can delay autism diagnosis</a:t>
            </a:r>
          </a:p>
        </p:txBody>
      </p:sp>
    </p:spTree>
    <p:extLst>
      <p:ext uri="{BB962C8B-B14F-4D97-AF65-F5344CB8AC3E}">
        <p14:creationId xmlns:p14="http://schemas.microsoft.com/office/powerpoint/2010/main" val="930251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2DD1-33E8-59FF-2B7F-488C0A759F22}"/>
              </a:ext>
            </a:extLst>
          </p:cNvPr>
          <p:cNvSpPr>
            <a:spLocks noGrp="1"/>
          </p:cNvSpPr>
          <p:nvPr>
            <p:ph type="title"/>
          </p:nvPr>
        </p:nvSpPr>
        <p:spPr/>
        <p:txBody>
          <a:bodyPr/>
          <a:lstStyle/>
          <a:p>
            <a:pPr algn="ctr"/>
            <a:r>
              <a:rPr lang="en-US" dirty="0"/>
              <a:t>Intersectionality: race</a:t>
            </a:r>
          </a:p>
        </p:txBody>
      </p:sp>
      <p:sp>
        <p:nvSpPr>
          <p:cNvPr id="3" name="Content Placeholder 2">
            <a:extLst>
              <a:ext uri="{FF2B5EF4-FFF2-40B4-BE49-F238E27FC236}">
                <a16:creationId xmlns:a16="http://schemas.microsoft.com/office/drawing/2014/main" id="{543FA505-9509-CBF7-4242-00106F7B76ED}"/>
              </a:ext>
            </a:extLst>
          </p:cNvPr>
          <p:cNvSpPr>
            <a:spLocks noGrp="1"/>
          </p:cNvSpPr>
          <p:nvPr>
            <p:ph sz="half" idx="1"/>
          </p:nvPr>
        </p:nvSpPr>
        <p:spPr/>
        <p:txBody>
          <a:bodyPr/>
          <a:lstStyle/>
          <a:p>
            <a:endParaRPr lang="en-US" dirty="0"/>
          </a:p>
          <a:p>
            <a:endParaRPr lang="en-US" dirty="0"/>
          </a:p>
        </p:txBody>
      </p:sp>
      <p:sp>
        <p:nvSpPr>
          <p:cNvPr id="5" name="Content Placeholder 4">
            <a:extLst>
              <a:ext uri="{FF2B5EF4-FFF2-40B4-BE49-F238E27FC236}">
                <a16:creationId xmlns:a16="http://schemas.microsoft.com/office/drawing/2014/main" id="{4913B936-0713-8983-3C08-F2EB42CCEBE5}"/>
              </a:ext>
            </a:extLst>
          </p:cNvPr>
          <p:cNvSpPr>
            <a:spLocks noGrp="1"/>
          </p:cNvSpPr>
          <p:nvPr>
            <p:ph sz="half" idx="2"/>
          </p:nvPr>
        </p:nvSpPr>
        <p:spPr/>
        <p:txBody>
          <a:bodyPr/>
          <a:lstStyle/>
          <a:p>
            <a:r>
              <a:rPr lang="en-US" dirty="0"/>
              <a:t>Diagnostic rates in Black and Hispanic children approaching that of white children over time</a:t>
            </a:r>
          </a:p>
          <a:p>
            <a:r>
              <a:rPr lang="en-US" dirty="0"/>
              <a:t>Black children diagnosed an average of 18 months later than white children (even though parents report initial concerns at the same age)</a:t>
            </a:r>
          </a:p>
          <a:p>
            <a:r>
              <a:rPr lang="en-US" dirty="0"/>
              <a:t>Diagnosis rates may be higher in Asian children</a:t>
            </a:r>
          </a:p>
          <a:p>
            <a:endParaRPr lang="en-US" dirty="0"/>
          </a:p>
        </p:txBody>
      </p:sp>
      <p:pic>
        <p:nvPicPr>
          <p:cNvPr id="6" name="Picture 5" descr="Graph showing autism diagnoses by birth year and race.  All show an increase from 1995 to 2013.  The Hispanic line shows an increase from 0.2 to 1.2.  The white line shows an increase from 0.3 to 1 between 1995 to 2004 and then increases only slightly after that.  The Black line shows a steady increase from 0.3 to 1.5%">
            <a:extLst>
              <a:ext uri="{FF2B5EF4-FFF2-40B4-BE49-F238E27FC236}">
                <a16:creationId xmlns:a16="http://schemas.microsoft.com/office/drawing/2014/main" id="{84D74EDA-B446-7999-AC95-9A246E8B3B3F}"/>
              </a:ext>
            </a:extLst>
          </p:cNvPr>
          <p:cNvPicPr>
            <a:picLocks noChangeAspect="1"/>
          </p:cNvPicPr>
          <p:nvPr/>
        </p:nvPicPr>
        <p:blipFill>
          <a:blip r:embed="rId2"/>
          <a:stretch>
            <a:fillRect/>
          </a:stretch>
        </p:blipFill>
        <p:spPr>
          <a:xfrm>
            <a:off x="152884" y="1323127"/>
            <a:ext cx="5610674" cy="4211746"/>
          </a:xfrm>
          <a:prstGeom prst="rect">
            <a:avLst/>
          </a:prstGeom>
        </p:spPr>
      </p:pic>
    </p:spTree>
    <p:extLst>
      <p:ext uri="{BB962C8B-B14F-4D97-AF65-F5344CB8AC3E}">
        <p14:creationId xmlns:p14="http://schemas.microsoft.com/office/powerpoint/2010/main" val="1215870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2DD1-33E8-59FF-2B7F-488C0A759F22}"/>
              </a:ext>
            </a:extLst>
          </p:cNvPr>
          <p:cNvSpPr>
            <a:spLocks noGrp="1"/>
          </p:cNvSpPr>
          <p:nvPr>
            <p:ph type="title"/>
          </p:nvPr>
        </p:nvSpPr>
        <p:spPr/>
        <p:txBody>
          <a:bodyPr/>
          <a:lstStyle/>
          <a:p>
            <a:pPr algn="ctr"/>
            <a:r>
              <a:rPr lang="en-US" dirty="0"/>
              <a:t>Intersectionality: race</a:t>
            </a:r>
          </a:p>
        </p:txBody>
      </p:sp>
      <p:sp>
        <p:nvSpPr>
          <p:cNvPr id="3" name="Content Placeholder 2">
            <a:extLst>
              <a:ext uri="{FF2B5EF4-FFF2-40B4-BE49-F238E27FC236}">
                <a16:creationId xmlns:a16="http://schemas.microsoft.com/office/drawing/2014/main" id="{543FA505-9509-CBF7-4242-00106F7B76ED}"/>
              </a:ext>
            </a:extLst>
          </p:cNvPr>
          <p:cNvSpPr>
            <a:spLocks noGrp="1"/>
          </p:cNvSpPr>
          <p:nvPr>
            <p:ph sz="half" idx="1"/>
          </p:nvPr>
        </p:nvSpPr>
        <p:spPr/>
        <p:txBody>
          <a:bodyPr/>
          <a:lstStyle/>
          <a:p>
            <a:endParaRPr lang="en-US" dirty="0"/>
          </a:p>
          <a:p>
            <a:endParaRPr lang="en-US" dirty="0"/>
          </a:p>
        </p:txBody>
      </p:sp>
      <p:sp>
        <p:nvSpPr>
          <p:cNvPr id="5" name="Content Placeholder 4">
            <a:extLst>
              <a:ext uri="{FF2B5EF4-FFF2-40B4-BE49-F238E27FC236}">
                <a16:creationId xmlns:a16="http://schemas.microsoft.com/office/drawing/2014/main" id="{4913B936-0713-8983-3C08-F2EB42CCEBE5}"/>
              </a:ext>
            </a:extLst>
          </p:cNvPr>
          <p:cNvSpPr>
            <a:spLocks noGrp="1"/>
          </p:cNvSpPr>
          <p:nvPr>
            <p:ph sz="half" idx="2"/>
          </p:nvPr>
        </p:nvSpPr>
        <p:spPr>
          <a:xfrm>
            <a:off x="1394847" y="1825625"/>
            <a:ext cx="9958953" cy="4351338"/>
          </a:xfrm>
        </p:spPr>
        <p:txBody>
          <a:bodyPr/>
          <a:lstStyle/>
          <a:p>
            <a:r>
              <a:rPr lang="en-US" dirty="0"/>
              <a:t>Additional fear of police violence</a:t>
            </a:r>
          </a:p>
          <a:p>
            <a:pPr lvl="1"/>
            <a:r>
              <a:rPr lang="en-US" dirty="0"/>
              <a:t>Not responding to verbal directions</a:t>
            </a:r>
          </a:p>
          <a:p>
            <a:pPr lvl="1"/>
            <a:r>
              <a:rPr lang="en-US" dirty="0"/>
              <a:t>Lack of eye contact and repetitive movements viewed as suspicious</a:t>
            </a:r>
          </a:p>
          <a:p>
            <a:pPr lvl="1"/>
            <a:endParaRPr lang="en-US" dirty="0"/>
          </a:p>
          <a:p>
            <a:r>
              <a:rPr lang="en-US" dirty="0"/>
              <a:t>“School to prison pipeline”</a:t>
            </a:r>
          </a:p>
          <a:p>
            <a:r>
              <a:rPr lang="en-US" dirty="0"/>
              <a:t>Disparate school discipline referrals</a:t>
            </a:r>
          </a:p>
          <a:p>
            <a:pPr lvl="1"/>
            <a:r>
              <a:rPr lang="en-US" dirty="0"/>
              <a:t>Many Allegheny County suspend Black students as 2x the rate</a:t>
            </a:r>
          </a:p>
          <a:p>
            <a:pPr lvl="1"/>
            <a:endParaRPr lang="en-US" dirty="0"/>
          </a:p>
        </p:txBody>
      </p:sp>
    </p:spTree>
    <p:extLst>
      <p:ext uri="{BB962C8B-B14F-4D97-AF65-F5344CB8AC3E}">
        <p14:creationId xmlns:p14="http://schemas.microsoft.com/office/powerpoint/2010/main" val="2593094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B6E2-F7C0-1ED6-C539-C24DB2FA7383}"/>
              </a:ext>
            </a:extLst>
          </p:cNvPr>
          <p:cNvSpPr>
            <a:spLocks noGrp="1"/>
          </p:cNvSpPr>
          <p:nvPr>
            <p:ph type="title"/>
          </p:nvPr>
        </p:nvSpPr>
        <p:spPr/>
        <p:txBody>
          <a:bodyPr/>
          <a:lstStyle/>
          <a:p>
            <a:r>
              <a:rPr lang="en-US" dirty="0"/>
              <a:t>Intersectionality: gender</a:t>
            </a:r>
          </a:p>
        </p:txBody>
      </p:sp>
      <p:sp>
        <p:nvSpPr>
          <p:cNvPr id="3" name="Content Placeholder 2">
            <a:extLst>
              <a:ext uri="{FF2B5EF4-FFF2-40B4-BE49-F238E27FC236}">
                <a16:creationId xmlns:a16="http://schemas.microsoft.com/office/drawing/2014/main" id="{B69F24DB-C428-7EE3-113F-59AEEDEDE367}"/>
              </a:ext>
            </a:extLst>
          </p:cNvPr>
          <p:cNvSpPr>
            <a:spLocks noGrp="1"/>
          </p:cNvSpPr>
          <p:nvPr>
            <p:ph idx="1"/>
          </p:nvPr>
        </p:nvSpPr>
        <p:spPr/>
        <p:txBody>
          <a:bodyPr>
            <a:normAutofit/>
          </a:bodyPr>
          <a:lstStyle/>
          <a:p>
            <a:r>
              <a:rPr lang="en-US" dirty="0"/>
              <a:t>Who else here learned that autism is a “boy” condition?</a:t>
            </a:r>
          </a:p>
          <a:p>
            <a:r>
              <a:rPr lang="en-US" dirty="0"/>
              <a:t>CDC still says autism occurs 4x as often in boys</a:t>
            </a:r>
          </a:p>
          <a:p>
            <a:endParaRPr lang="en-US" dirty="0"/>
          </a:p>
          <a:p>
            <a:r>
              <a:rPr lang="en-US" dirty="0"/>
              <a:t>Do girls and boys present differently?</a:t>
            </a:r>
          </a:p>
          <a:p>
            <a:r>
              <a:rPr lang="en-US" dirty="0"/>
              <a:t>Did we write the diagnostic criteria on 8 year old (white) boys and don’t recognize autism in anyone else?</a:t>
            </a:r>
          </a:p>
          <a:p>
            <a:endParaRPr lang="en-US" dirty="0"/>
          </a:p>
        </p:txBody>
      </p:sp>
    </p:spTree>
    <p:extLst>
      <p:ext uri="{BB962C8B-B14F-4D97-AF65-F5344CB8AC3E}">
        <p14:creationId xmlns:p14="http://schemas.microsoft.com/office/powerpoint/2010/main" val="324906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2F42-E3F5-A087-AEFD-6A2B8C2CF27C}"/>
              </a:ext>
            </a:extLst>
          </p:cNvPr>
          <p:cNvSpPr>
            <a:spLocks noGrp="1"/>
          </p:cNvSpPr>
          <p:nvPr>
            <p:ph type="title"/>
          </p:nvPr>
        </p:nvSpPr>
        <p:spPr/>
        <p:txBody>
          <a:bodyPr/>
          <a:lstStyle/>
          <a:p>
            <a:r>
              <a:rPr lang="en-US" dirty="0"/>
              <a:t>Intersectionality: LGBTQIA+ identities</a:t>
            </a:r>
          </a:p>
        </p:txBody>
      </p:sp>
      <p:sp>
        <p:nvSpPr>
          <p:cNvPr id="3" name="Content Placeholder 2">
            <a:extLst>
              <a:ext uri="{FF2B5EF4-FFF2-40B4-BE49-F238E27FC236}">
                <a16:creationId xmlns:a16="http://schemas.microsoft.com/office/drawing/2014/main" id="{C939AFE8-9D7D-2710-AAE0-986C29FAA807}"/>
              </a:ext>
            </a:extLst>
          </p:cNvPr>
          <p:cNvSpPr>
            <a:spLocks noGrp="1"/>
          </p:cNvSpPr>
          <p:nvPr>
            <p:ph idx="1"/>
          </p:nvPr>
        </p:nvSpPr>
        <p:spPr>
          <a:xfrm>
            <a:off x="838200" y="1825625"/>
            <a:ext cx="10515600" cy="4667250"/>
          </a:xfrm>
        </p:spPr>
        <p:txBody>
          <a:bodyPr>
            <a:normAutofit/>
          </a:bodyPr>
          <a:lstStyle/>
          <a:p>
            <a:r>
              <a:rPr lang="en-US" dirty="0"/>
              <a:t>Should not assume autistic people are non-sexual</a:t>
            </a:r>
          </a:p>
          <a:p>
            <a:r>
              <a:rPr lang="en-US" dirty="0"/>
              <a:t>More likely to be asexual (this is an identity)</a:t>
            </a:r>
          </a:p>
          <a:p>
            <a:pPr marL="457200" lvl="1" indent="0">
              <a:buNone/>
            </a:pPr>
            <a:endParaRPr lang="en-US" dirty="0"/>
          </a:p>
          <a:p>
            <a:r>
              <a:rPr lang="en-US" dirty="0"/>
              <a:t>Pittsburgh Center for Autistic Advocacy 2018 survey of 106 teens and adults:</a:t>
            </a:r>
          </a:p>
          <a:p>
            <a:endParaRPr lang="en-US" dirty="0"/>
          </a:p>
          <a:p>
            <a:endParaRPr lang="en-US" dirty="0"/>
          </a:p>
          <a:p>
            <a:endParaRPr lang="en-US" dirty="0"/>
          </a:p>
          <a:p>
            <a:endParaRPr lang="en-US" dirty="0"/>
          </a:p>
          <a:p>
            <a:endParaRPr lang="en-US" dirty="0"/>
          </a:p>
        </p:txBody>
      </p:sp>
      <p:pic>
        <p:nvPicPr>
          <p:cNvPr id="7" name="Picture 6" descr="Pie chart labeled sexuality at the top&#10;Straight: 33%&#10;Gay: 9%&#10;Asexual: 13%&#10;Bisexual: 20%&#10;Pansexual: 7%&#10;Queer: 15%&#10;Demisexual: 3%">
            <a:extLst>
              <a:ext uri="{FF2B5EF4-FFF2-40B4-BE49-F238E27FC236}">
                <a16:creationId xmlns:a16="http://schemas.microsoft.com/office/drawing/2014/main" id="{FADC5A38-AA1C-9D7B-E617-333EBFBCA10D}"/>
              </a:ext>
            </a:extLst>
          </p:cNvPr>
          <p:cNvPicPr>
            <a:picLocks noChangeAspect="1"/>
          </p:cNvPicPr>
          <p:nvPr/>
        </p:nvPicPr>
        <p:blipFill>
          <a:blip r:embed="rId2"/>
          <a:stretch>
            <a:fillRect/>
          </a:stretch>
        </p:blipFill>
        <p:spPr>
          <a:xfrm>
            <a:off x="3483429" y="3705413"/>
            <a:ext cx="3802742" cy="2788678"/>
          </a:xfrm>
          <a:prstGeom prst="rect">
            <a:avLst/>
          </a:prstGeom>
        </p:spPr>
      </p:pic>
    </p:spTree>
    <p:extLst>
      <p:ext uri="{BB962C8B-B14F-4D97-AF65-F5344CB8AC3E}">
        <p14:creationId xmlns:p14="http://schemas.microsoft.com/office/powerpoint/2010/main" val="205339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F9B1-6DC0-5B89-89C0-B62B02C3FCD7}"/>
              </a:ext>
            </a:extLst>
          </p:cNvPr>
          <p:cNvSpPr>
            <a:spLocks noGrp="1"/>
          </p:cNvSpPr>
          <p:nvPr>
            <p:ph type="title"/>
          </p:nvPr>
        </p:nvSpPr>
        <p:spPr/>
        <p:txBody>
          <a:bodyPr/>
          <a:lstStyle/>
          <a:p>
            <a:r>
              <a:rPr lang="en-US" dirty="0"/>
              <a:t>Intersectionality: LGBTQIA+ identities</a:t>
            </a:r>
          </a:p>
        </p:txBody>
      </p:sp>
      <p:sp>
        <p:nvSpPr>
          <p:cNvPr id="3" name="Content Placeholder 2">
            <a:extLst>
              <a:ext uri="{FF2B5EF4-FFF2-40B4-BE49-F238E27FC236}">
                <a16:creationId xmlns:a16="http://schemas.microsoft.com/office/drawing/2014/main" id="{B0D5EA12-915A-A8D2-69F4-6A4A588C2453}"/>
              </a:ext>
            </a:extLst>
          </p:cNvPr>
          <p:cNvSpPr>
            <a:spLocks noGrp="1"/>
          </p:cNvSpPr>
          <p:nvPr>
            <p:ph idx="1"/>
          </p:nvPr>
        </p:nvSpPr>
        <p:spPr>
          <a:xfrm>
            <a:off x="838200" y="1825625"/>
            <a:ext cx="10515600" cy="4667250"/>
          </a:xfrm>
        </p:spPr>
        <p:txBody>
          <a:bodyPr>
            <a:normAutofit fontScale="92500" lnSpcReduction="10000"/>
          </a:bodyPr>
          <a:lstStyle/>
          <a:p>
            <a:r>
              <a:rPr lang="en-US" dirty="0"/>
              <a:t>Up to 70% of autistic adults identify as LGBTQA+</a:t>
            </a:r>
          </a:p>
          <a:p>
            <a:r>
              <a:rPr lang="en-US" dirty="0"/>
              <a:t>Up to 6% of autistic teens expressed a wish </a:t>
            </a:r>
          </a:p>
          <a:p>
            <a:pPr marL="0" indent="0">
              <a:buNone/>
            </a:pPr>
            <a:r>
              <a:rPr lang="en-US" dirty="0"/>
              <a:t>   “to be of opposite sex” in one study</a:t>
            </a:r>
          </a:p>
          <a:p>
            <a:endParaRPr lang="en-US" dirty="0"/>
          </a:p>
          <a:p>
            <a:endParaRPr lang="en-US" dirty="0"/>
          </a:p>
          <a:p>
            <a:endParaRPr lang="en-US" dirty="0"/>
          </a:p>
          <a:p>
            <a:endParaRPr lang="en-US" dirty="0"/>
          </a:p>
          <a:p>
            <a:endParaRPr lang="en-US" dirty="0"/>
          </a:p>
          <a:p>
            <a:r>
              <a:rPr lang="en-US" dirty="0"/>
              <a:t>From the Trevor Project: LGBTQ youth who are diagnosed with autism had over 50% greater odds of attempting suicide in the past year compared to those who had never been diagnosed with autism</a:t>
            </a:r>
          </a:p>
          <a:p>
            <a:endParaRPr lang="en-US" dirty="0"/>
          </a:p>
          <a:p>
            <a:endParaRPr lang="en-US" dirty="0"/>
          </a:p>
          <a:p>
            <a:endParaRPr lang="en-US" dirty="0"/>
          </a:p>
        </p:txBody>
      </p:sp>
      <p:pic>
        <p:nvPicPr>
          <p:cNvPr id="4" name="Picture 3" descr="Pie Chart labeled gender at the top&#10;Male: 37%&#10;Female: 43%&#10;Non-binary: 20%">
            <a:extLst>
              <a:ext uri="{FF2B5EF4-FFF2-40B4-BE49-F238E27FC236}">
                <a16:creationId xmlns:a16="http://schemas.microsoft.com/office/drawing/2014/main" id="{5E586224-FC74-0D56-41BB-2F8EA8ED6E1C}"/>
              </a:ext>
            </a:extLst>
          </p:cNvPr>
          <p:cNvPicPr>
            <a:picLocks noChangeAspect="1"/>
          </p:cNvPicPr>
          <p:nvPr/>
        </p:nvPicPr>
        <p:blipFill>
          <a:blip r:embed="rId2"/>
          <a:stretch>
            <a:fillRect/>
          </a:stretch>
        </p:blipFill>
        <p:spPr>
          <a:xfrm>
            <a:off x="7750629" y="1690687"/>
            <a:ext cx="3033486" cy="3226013"/>
          </a:xfrm>
          <a:prstGeom prst="rect">
            <a:avLst/>
          </a:prstGeom>
        </p:spPr>
      </p:pic>
    </p:spTree>
    <p:extLst>
      <p:ext uri="{BB962C8B-B14F-4D97-AF65-F5344CB8AC3E}">
        <p14:creationId xmlns:p14="http://schemas.microsoft.com/office/powerpoint/2010/main" val="68742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8E7C-34B6-6AC5-9CCC-970D81551401}"/>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B0C89655-E0E6-0C3A-215D-325C63BD7907}"/>
              </a:ext>
            </a:extLst>
          </p:cNvPr>
          <p:cNvSpPr>
            <a:spLocks noGrp="1"/>
          </p:cNvSpPr>
          <p:nvPr>
            <p:ph idx="1"/>
          </p:nvPr>
        </p:nvSpPr>
        <p:spPr/>
        <p:txBody>
          <a:bodyPr/>
          <a:lstStyle/>
          <a:p>
            <a:pPr algn="l"/>
            <a:r>
              <a:rPr lang="en-US" b="0" i="0" dirty="0">
                <a:solidFill>
                  <a:srgbClr val="222222"/>
                </a:solidFill>
                <a:effectLst/>
                <a:latin typeface="Arial" panose="020B0604020202020204" pitchFamily="34" charset="0"/>
              </a:rPr>
              <a:t>Recognize additional risk factors for suicide and self injury in autistic children and teens</a:t>
            </a:r>
          </a:p>
          <a:p>
            <a:pPr algn="l"/>
            <a:r>
              <a:rPr lang="en-US" b="0" i="0" dirty="0">
                <a:solidFill>
                  <a:srgbClr val="222222"/>
                </a:solidFill>
                <a:effectLst/>
                <a:latin typeface="Arial" panose="020B0604020202020204" pitchFamily="34" charset="0"/>
              </a:rPr>
              <a:t>Explore ways to improve relational safety and decrease the risk of suicidal thoughts</a:t>
            </a:r>
          </a:p>
          <a:p>
            <a:endParaRPr lang="en-US" dirty="0"/>
          </a:p>
        </p:txBody>
      </p:sp>
    </p:spTree>
    <p:extLst>
      <p:ext uri="{BB962C8B-B14F-4D97-AF65-F5344CB8AC3E}">
        <p14:creationId xmlns:p14="http://schemas.microsoft.com/office/powerpoint/2010/main" val="1662597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269D-41E1-80B4-5112-712F0EAF8596}"/>
              </a:ext>
            </a:extLst>
          </p:cNvPr>
          <p:cNvSpPr>
            <a:spLocks noGrp="1"/>
          </p:cNvSpPr>
          <p:nvPr>
            <p:ph type="title"/>
          </p:nvPr>
        </p:nvSpPr>
        <p:spPr/>
        <p:txBody>
          <a:bodyPr/>
          <a:lstStyle/>
          <a:p>
            <a:r>
              <a:rPr lang="en-US" dirty="0"/>
              <a:t>Trans rights and autistic rights: interlinked</a:t>
            </a:r>
          </a:p>
        </p:txBody>
      </p:sp>
      <p:sp>
        <p:nvSpPr>
          <p:cNvPr id="3" name="Content Placeholder 2">
            <a:extLst>
              <a:ext uri="{FF2B5EF4-FFF2-40B4-BE49-F238E27FC236}">
                <a16:creationId xmlns:a16="http://schemas.microsoft.com/office/drawing/2014/main" id="{228359AE-BEF4-E97D-EE2A-DFE0FC50D4CA}"/>
              </a:ext>
            </a:extLst>
          </p:cNvPr>
          <p:cNvSpPr>
            <a:spLocks noGrp="1"/>
          </p:cNvSpPr>
          <p:nvPr>
            <p:ph idx="1"/>
          </p:nvPr>
        </p:nvSpPr>
        <p:spPr/>
        <p:txBody>
          <a:bodyPr>
            <a:normAutofit lnSpcReduction="10000"/>
          </a:bodyPr>
          <a:lstStyle/>
          <a:p>
            <a:r>
              <a:rPr lang="en-US" dirty="0"/>
              <a:t>2016 death of Kayden Clarke</a:t>
            </a:r>
          </a:p>
          <a:p>
            <a:r>
              <a:rPr lang="en-US" dirty="0"/>
              <a:t>24 year old transgender autistic man</a:t>
            </a:r>
          </a:p>
          <a:p>
            <a:pPr lvl="1"/>
            <a:r>
              <a:rPr lang="en-US" dirty="0"/>
              <a:t>Friends called 911 due to concerns about suicide</a:t>
            </a:r>
          </a:p>
          <a:p>
            <a:pPr lvl="1"/>
            <a:r>
              <a:rPr lang="en-US" dirty="0"/>
              <a:t>Killed by police after allegedly approaching them holding a knife</a:t>
            </a:r>
          </a:p>
          <a:p>
            <a:pPr lvl="1"/>
            <a:endParaRPr lang="en-US" dirty="0"/>
          </a:p>
          <a:p>
            <a:pPr lvl="1"/>
            <a:r>
              <a:rPr lang="en-US" dirty="0"/>
              <a:t>Gender clinic had recently refused to provide hormone therapy until his “autism spectrum disorder” was “cured”</a:t>
            </a:r>
          </a:p>
          <a:p>
            <a:pPr lvl="1"/>
            <a:endParaRPr lang="en-US" dirty="0"/>
          </a:p>
          <a:p>
            <a:r>
              <a:rPr lang="en-US" dirty="0"/>
              <a:t>Current attempts across the US to limit gender affirming care have listed autism as a reason to deny treatment in Georgia, Arkansas and Missouri</a:t>
            </a:r>
          </a:p>
        </p:txBody>
      </p:sp>
    </p:spTree>
    <p:extLst>
      <p:ext uri="{BB962C8B-B14F-4D97-AF65-F5344CB8AC3E}">
        <p14:creationId xmlns:p14="http://schemas.microsoft.com/office/powerpoint/2010/main" val="381946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BF78-CA5E-868D-495C-C1E9DFEEB382}"/>
              </a:ext>
            </a:extLst>
          </p:cNvPr>
          <p:cNvSpPr>
            <a:spLocks noGrp="1"/>
          </p:cNvSpPr>
          <p:nvPr>
            <p:ph type="title"/>
          </p:nvPr>
        </p:nvSpPr>
        <p:spPr/>
        <p:txBody>
          <a:bodyPr/>
          <a:lstStyle/>
          <a:p>
            <a:pPr algn="ctr"/>
            <a:r>
              <a:rPr lang="en-US" dirty="0"/>
              <a:t>Risk Factors</a:t>
            </a:r>
          </a:p>
        </p:txBody>
      </p:sp>
      <p:sp>
        <p:nvSpPr>
          <p:cNvPr id="3" name="Content Placeholder 2">
            <a:extLst>
              <a:ext uri="{FF2B5EF4-FFF2-40B4-BE49-F238E27FC236}">
                <a16:creationId xmlns:a16="http://schemas.microsoft.com/office/drawing/2014/main" id="{F8C7938F-D25B-0D6D-B763-5DF134BA00C5}"/>
              </a:ext>
            </a:extLst>
          </p:cNvPr>
          <p:cNvSpPr>
            <a:spLocks noGrp="1"/>
          </p:cNvSpPr>
          <p:nvPr>
            <p:ph idx="1"/>
          </p:nvPr>
        </p:nvSpPr>
        <p:spPr/>
        <p:txBody>
          <a:bodyPr/>
          <a:lstStyle/>
          <a:p>
            <a:r>
              <a:rPr lang="en-US" dirty="0"/>
              <a:t>Bullying</a:t>
            </a:r>
          </a:p>
          <a:p>
            <a:r>
              <a:rPr lang="en-US" dirty="0"/>
              <a:t>Depression</a:t>
            </a:r>
          </a:p>
          <a:p>
            <a:r>
              <a:rPr lang="en-US" dirty="0"/>
              <a:t>ADHD</a:t>
            </a:r>
          </a:p>
          <a:p>
            <a:pPr lvl="1"/>
            <a:r>
              <a:rPr lang="en-US" dirty="0"/>
              <a:t>Autistic kids with ADHD are less likely to verbalize suicidal thoughts</a:t>
            </a:r>
          </a:p>
          <a:p>
            <a:pPr lvl="1"/>
            <a:r>
              <a:rPr lang="en-US" dirty="0"/>
              <a:t>But we know ADHD is a risk factor in non-autistic children</a:t>
            </a:r>
          </a:p>
          <a:p>
            <a:r>
              <a:rPr lang="en-US" dirty="0"/>
              <a:t>Black and Hispanic children</a:t>
            </a:r>
          </a:p>
          <a:p>
            <a:r>
              <a:rPr lang="en-US" dirty="0"/>
              <a:t>Unclear role of gender</a:t>
            </a:r>
          </a:p>
        </p:txBody>
      </p:sp>
    </p:spTree>
    <p:extLst>
      <p:ext uri="{BB962C8B-B14F-4D97-AF65-F5344CB8AC3E}">
        <p14:creationId xmlns:p14="http://schemas.microsoft.com/office/powerpoint/2010/main" val="2835023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97E4-A772-6B97-BB18-E7D8F2DF4DC5}"/>
              </a:ext>
            </a:extLst>
          </p:cNvPr>
          <p:cNvSpPr>
            <a:spLocks noGrp="1"/>
          </p:cNvSpPr>
          <p:nvPr>
            <p:ph type="title"/>
          </p:nvPr>
        </p:nvSpPr>
        <p:spPr/>
        <p:txBody>
          <a:bodyPr/>
          <a:lstStyle/>
          <a:p>
            <a:pPr algn="ctr"/>
            <a:r>
              <a:rPr lang="en-US" dirty="0"/>
              <a:t>Things to watch for</a:t>
            </a:r>
          </a:p>
        </p:txBody>
      </p:sp>
      <p:sp>
        <p:nvSpPr>
          <p:cNvPr id="3" name="Content Placeholder 2">
            <a:extLst>
              <a:ext uri="{FF2B5EF4-FFF2-40B4-BE49-F238E27FC236}">
                <a16:creationId xmlns:a16="http://schemas.microsoft.com/office/drawing/2014/main" id="{3E04B869-1F4A-4433-F889-35727DF66DD0}"/>
              </a:ext>
            </a:extLst>
          </p:cNvPr>
          <p:cNvSpPr>
            <a:spLocks noGrp="1"/>
          </p:cNvSpPr>
          <p:nvPr>
            <p:ph idx="1"/>
          </p:nvPr>
        </p:nvSpPr>
        <p:spPr/>
        <p:txBody>
          <a:bodyPr/>
          <a:lstStyle/>
          <a:p>
            <a:r>
              <a:rPr lang="en-US" dirty="0"/>
              <a:t>Loss of interest in activities previously enjoyed</a:t>
            </a:r>
          </a:p>
          <a:p>
            <a:r>
              <a:rPr lang="en-US" dirty="0"/>
              <a:t>School anxiety</a:t>
            </a:r>
          </a:p>
          <a:p>
            <a:r>
              <a:rPr lang="en-US" dirty="0"/>
              <a:t>Frequent tearfulness</a:t>
            </a:r>
          </a:p>
          <a:p>
            <a:r>
              <a:rPr lang="en-US" dirty="0"/>
              <a:t>Increased externalizing behaviors</a:t>
            </a:r>
          </a:p>
          <a:p>
            <a:r>
              <a:rPr lang="en-US" dirty="0"/>
              <a:t>Always tired</a:t>
            </a:r>
          </a:p>
          <a:p>
            <a:r>
              <a:rPr lang="en-US" dirty="0"/>
              <a:t>“restraint collapse” (internalizing at school and externalizing at home)</a:t>
            </a:r>
          </a:p>
          <a:p>
            <a:r>
              <a:rPr lang="en-US" dirty="0"/>
              <a:t>Lack of “belongingness”</a:t>
            </a:r>
          </a:p>
          <a:p>
            <a:r>
              <a:rPr lang="en-US" dirty="0"/>
              <a:t>A verbal or written suicide plan</a:t>
            </a:r>
          </a:p>
          <a:p>
            <a:endParaRPr lang="en-US" dirty="0"/>
          </a:p>
          <a:p>
            <a:endParaRPr lang="en-US" dirty="0"/>
          </a:p>
        </p:txBody>
      </p:sp>
    </p:spTree>
    <p:extLst>
      <p:ext uri="{BB962C8B-B14F-4D97-AF65-F5344CB8AC3E}">
        <p14:creationId xmlns:p14="http://schemas.microsoft.com/office/powerpoint/2010/main" val="2089034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961C-D447-FEED-82F1-E169B396EED3}"/>
              </a:ext>
            </a:extLst>
          </p:cNvPr>
          <p:cNvSpPr>
            <a:spLocks noGrp="1"/>
          </p:cNvSpPr>
          <p:nvPr>
            <p:ph type="title"/>
          </p:nvPr>
        </p:nvSpPr>
        <p:spPr/>
        <p:txBody>
          <a:bodyPr/>
          <a:lstStyle/>
          <a:p>
            <a:pPr algn="ctr"/>
            <a:r>
              <a:rPr lang="en-US" dirty="0"/>
              <a:t>Things maybe not to watch for</a:t>
            </a:r>
          </a:p>
        </p:txBody>
      </p:sp>
      <p:sp>
        <p:nvSpPr>
          <p:cNvPr id="3" name="Content Placeholder 2">
            <a:extLst>
              <a:ext uri="{FF2B5EF4-FFF2-40B4-BE49-F238E27FC236}">
                <a16:creationId xmlns:a16="http://schemas.microsoft.com/office/drawing/2014/main" id="{C6157A98-9B57-520C-4FC0-D27CE1FD3E9B}"/>
              </a:ext>
            </a:extLst>
          </p:cNvPr>
          <p:cNvSpPr>
            <a:spLocks noGrp="1"/>
          </p:cNvSpPr>
          <p:nvPr>
            <p:ph idx="1"/>
          </p:nvPr>
        </p:nvSpPr>
        <p:spPr/>
        <p:txBody>
          <a:bodyPr/>
          <a:lstStyle/>
          <a:p>
            <a:r>
              <a:rPr lang="en-US" dirty="0"/>
              <a:t>“Flat” affect</a:t>
            </a:r>
          </a:p>
          <a:p>
            <a:r>
              <a:rPr lang="en-US" dirty="0"/>
              <a:t>Lack of eye contact</a:t>
            </a:r>
          </a:p>
          <a:p>
            <a:r>
              <a:rPr lang="en-US" dirty="0"/>
              <a:t>Spending time alone</a:t>
            </a:r>
          </a:p>
          <a:p>
            <a:endParaRPr lang="en-US" dirty="0"/>
          </a:p>
          <a:p>
            <a:endParaRPr lang="en-US" dirty="0"/>
          </a:p>
        </p:txBody>
      </p:sp>
    </p:spTree>
    <p:extLst>
      <p:ext uri="{BB962C8B-B14F-4D97-AF65-F5344CB8AC3E}">
        <p14:creationId xmlns:p14="http://schemas.microsoft.com/office/powerpoint/2010/main" val="1316766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E40D-7BC9-A402-CDE4-449D64E921FF}"/>
              </a:ext>
            </a:extLst>
          </p:cNvPr>
          <p:cNvSpPr>
            <a:spLocks noGrp="1"/>
          </p:cNvSpPr>
          <p:nvPr>
            <p:ph type="title"/>
          </p:nvPr>
        </p:nvSpPr>
        <p:spPr/>
        <p:txBody>
          <a:bodyPr/>
          <a:lstStyle/>
          <a:p>
            <a:pPr algn="ctr"/>
            <a:r>
              <a:rPr lang="en-US" dirty="0"/>
              <a:t>“I WISH I WERE DEAD!!!!!”</a:t>
            </a:r>
          </a:p>
        </p:txBody>
      </p:sp>
      <p:sp>
        <p:nvSpPr>
          <p:cNvPr id="3" name="Content Placeholder 2">
            <a:extLst>
              <a:ext uri="{FF2B5EF4-FFF2-40B4-BE49-F238E27FC236}">
                <a16:creationId xmlns:a16="http://schemas.microsoft.com/office/drawing/2014/main" id="{196C73CA-35E3-1116-4D25-B18A474DE0CB}"/>
              </a:ext>
            </a:extLst>
          </p:cNvPr>
          <p:cNvSpPr>
            <a:spLocks noGrp="1"/>
          </p:cNvSpPr>
          <p:nvPr>
            <p:ph idx="1"/>
          </p:nvPr>
        </p:nvSpPr>
        <p:spPr/>
        <p:txBody>
          <a:bodyPr/>
          <a:lstStyle/>
          <a:p>
            <a:r>
              <a:rPr lang="en-US" dirty="0"/>
              <a:t>Be cautious about over attributing yelled suicidal or homicidal words during extreme escalation</a:t>
            </a:r>
          </a:p>
          <a:p>
            <a:r>
              <a:rPr lang="en-US" dirty="0"/>
              <a:t>Clarify at a calmer time!</a:t>
            </a:r>
          </a:p>
          <a:p>
            <a:endParaRPr lang="en-US" dirty="0"/>
          </a:p>
          <a:p>
            <a:r>
              <a:rPr lang="en-US" dirty="0"/>
              <a:t>Plot of 12 Angry Men hinged on </a:t>
            </a:r>
          </a:p>
          <a:p>
            <a:r>
              <a:rPr lang="en-US" dirty="0"/>
              <a:t>this phenomenon</a:t>
            </a:r>
          </a:p>
        </p:txBody>
      </p:sp>
      <p:pic>
        <p:nvPicPr>
          <p:cNvPr id="4" name="Picture 3" descr="Poster from the movie, 12 Angry Men.  Shows 11 men of various ages and races sitting and standing around a table.">
            <a:extLst>
              <a:ext uri="{FF2B5EF4-FFF2-40B4-BE49-F238E27FC236}">
                <a16:creationId xmlns:a16="http://schemas.microsoft.com/office/drawing/2014/main" id="{4CD6F47B-B618-1B4C-B61F-48A43C3906DB}"/>
              </a:ext>
            </a:extLst>
          </p:cNvPr>
          <p:cNvPicPr>
            <a:picLocks noChangeAspect="1"/>
          </p:cNvPicPr>
          <p:nvPr/>
        </p:nvPicPr>
        <p:blipFill rotWithShape="1">
          <a:blip r:embed="rId2"/>
          <a:srcRect l="-383" r="1" b="44481"/>
          <a:stretch/>
        </p:blipFill>
        <p:spPr>
          <a:xfrm>
            <a:off x="6096000" y="2803161"/>
            <a:ext cx="4589489" cy="3807502"/>
          </a:xfrm>
          <a:prstGeom prst="rect">
            <a:avLst/>
          </a:prstGeom>
        </p:spPr>
      </p:pic>
    </p:spTree>
    <p:extLst>
      <p:ext uri="{BB962C8B-B14F-4D97-AF65-F5344CB8AC3E}">
        <p14:creationId xmlns:p14="http://schemas.microsoft.com/office/powerpoint/2010/main" val="495980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C523-A027-E4A7-CA2B-C33EB64574AE}"/>
              </a:ext>
            </a:extLst>
          </p:cNvPr>
          <p:cNvSpPr>
            <a:spLocks noGrp="1"/>
          </p:cNvSpPr>
          <p:nvPr>
            <p:ph type="title"/>
          </p:nvPr>
        </p:nvSpPr>
        <p:spPr/>
        <p:txBody>
          <a:bodyPr/>
          <a:lstStyle/>
          <a:p>
            <a:pPr algn="ctr"/>
            <a:r>
              <a:rPr lang="en-US" dirty="0"/>
              <a:t>Where have I heard that before?</a:t>
            </a:r>
          </a:p>
        </p:txBody>
      </p:sp>
      <p:sp>
        <p:nvSpPr>
          <p:cNvPr id="3" name="Content Placeholder 2">
            <a:extLst>
              <a:ext uri="{FF2B5EF4-FFF2-40B4-BE49-F238E27FC236}">
                <a16:creationId xmlns:a16="http://schemas.microsoft.com/office/drawing/2014/main" id="{A59B71C6-7462-9D6E-B225-6B21BDA8F157}"/>
              </a:ext>
            </a:extLst>
          </p:cNvPr>
          <p:cNvSpPr>
            <a:spLocks noGrp="1"/>
          </p:cNvSpPr>
          <p:nvPr>
            <p:ph idx="1"/>
          </p:nvPr>
        </p:nvSpPr>
        <p:spPr/>
        <p:txBody>
          <a:bodyPr/>
          <a:lstStyle/>
          <a:p>
            <a:r>
              <a:rPr lang="en-US" dirty="0"/>
              <a:t>Also be cautious about over-interpreting very specific, repetitive suicidal comments</a:t>
            </a:r>
          </a:p>
          <a:p>
            <a:r>
              <a:rPr lang="en-US" dirty="0"/>
              <a:t>May be a script from a classmate, a TV show, </a:t>
            </a:r>
            <a:r>
              <a:rPr lang="en-US" dirty="0" err="1"/>
              <a:t>Youtube</a:t>
            </a:r>
            <a:r>
              <a:rPr lang="en-US" dirty="0"/>
              <a:t>, TikTok or wherever the kids are getting their media from these days</a:t>
            </a:r>
          </a:p>
          <a:p>
            <a:r>
              <a:rPr lang="en-US" dirty="0"/>
              <a:t>Again, clarify – where did it come from?  What does it mean?</a:t>
            </a:r>
          </a:p>
          <a:p>
            <a:endParaRPr lang="en-US" dirty="0"/>
          </a:p>
        </p:txBody>
      </p:sp>
    </p:spTree>
    <p:extLst>
      <p:ext uri="{BB962C8B-B14F-4D97-AF65-F5344CB8AC3E}">
        <p14:creationId xmlns:p14="http://schemas.microsoft.com/office/powerpoint/2010/main" val="3730227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007B-6EFB-3CBB-0D57-5DD2407FC618}"/>
              </a:ext>
            </a:extLst>
          </p:cNvPr>
          <p:cNvSpPr>
            <a:spLocks noGrp="1"/>
          </p:cNvSpPr>
          <p:nvPr>
            <p:ph type="title"/>
          </p:nvPr>
        </p:nvSpPr>
        <p:spPr/>
        <p:txBody>
          <a:bodyPr/>
          <a:lstStyle/>
          <a:p>
            <a:r>
              <a:rPr lang="en-US" dirty="0"/>
              <a:t>Is self-injurious behavior suicidal?</a:t>
            </a:r>
          </a:p>
        </p:txBody>
      </p:sp>
      <p:sp>
        <p:nvSpPr>
          <p:cNvPr id="3" name="Content Placeholder 2">
            <a:extLst>
              <a:ext uri="{FF2B5EF4-FFF2-40B4-BE49-F238E27FC236}">
                <a16:creationId xmlns:a16="http://schemas.microsoft.com/office/drawing/2014/main" id="{9A9DC96F-BCD1-17E9-D98A-06A92BF65316}"/>
              </a:ext>
            </a:extLst>
          </p:cNvPr>
          <p:cNvSpPr>
            <a:spLocks noGrp="1"/>
          </p:cNvSpPr>
          <p:nvPr>
            <p:ph idx="1"/>
          </p:nvPr>
        </p:nvSpPr>
        <p:spPr/>
        <p:txBody>
          <a:bodyPr>
            <a:normAutofit/>
          </a:bodyPr>
          <a:lstStyle/>
          <a:p>
            <a:r>
              <a:rPr lang="en-US" dirty="0"/>
              <a:t>Self-injurious behavior often attributed to those with co-occurring ID</a:t>
            </a:r>
          </a:p>
          <a:p>
            <a:pPr lvl="1"/>
            <a:r>
              <a:rPr lang="en-US" dirty="0"/>
              <a:t>But 49% of autistic doctors surveyed report engaging in self-harm</a:t>
            </a:r>
          </a:p>
          <a:p>
            <a:r>
              <a:rPr lang="en-US" dirty="0"/>
              <a:t>SIB may occur in 30% of autistic children</a:t>
            </a:r>
          </a:p>
          <a:p>
            <a:r>
              <a:rPr lang="en-US" dirty="0"/>
              <a:t>SIB in non-autistic people, such as cutting generally seen as a sign of distress and treated with CBT/DBT</a:t>
            </a:r>
          </a:p>
          <a:p>
            <a:r>
              <a:rPr lang="en-US" dirty="0"/>
              <a:t>SIB in autistic people generally seen as a “behavior” and addressed with reinforcement programming</a:t>
            </a:r>
          </a:p>
          <a:p>
            <a:endParaRPr lang="en-US" dirty="0"/>
          </a:p>
        </p:txBody>
      </p:sp>
    </p:spTree>
    <p:extLst>
      <p:ext uri="{BB962C8B-B14F-4D97-AF65-F5344CB8AC3E}">
        <p14:creationId xmlns:p14="http://schemas.microsoft.com/office/powerpoint/2010/main" val="2695167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42DE-37BD-4AA3-F730-2DE72BC1A40A}"/>
              </a:ext>
            </a:extLst>
          </p:cNvPr>
          <p:cNvSpPr>
            <a:spLocks noGrp="1"/>
          </p:cNvSpPr>
          <p:nvPr>
            <p:ph type="title"/>
          </p:nvPr>
        </p:nvSpPr>
        <p:spPr/>
        <p:txBody>
          <a:bodyPr/>
          <a:lstStyle/>
          <a:p>
            <a:r>
              <a:rPr lang="en-US" dirty="0"/>
              <a:t>Is self-injurious behavior suicidal?</a:t>
            </a:r>
          </a:p>
        </p:txBody>
      </p:sp>
      <p:sp>
        <p:nvSpPr>
          <p:cNvPr id="3" name="Content Placeholder 2">
            <a:extLst>
              <a:ext uri="{FF2B5EF4-FFF2-40B4-BE49-F238E27FC236}">
                <a16:creationId xmlns:a16="http://schemas.microsoft.com/office/drawing/2014/main" id="{AE7381D3-5B97-FB64-4F87-7521AF388FB3}"/>
              </a:ext>
            </a:extLst>
          </p:cNvPr>
          <p:cNvSpPr>
            <a:spLocks noGrp="1"/>
          </p:cNvSpPr>
          <p:nvPr>
            <p:ph idx="1"/>
          </p:nvPr>
        </p:nvSpPr>
        <p:spPr/>
        <p:txBody>
          <a:bodyPr/>
          <a:lstStyle/>
          <a:p>
            <a:r>
              <a:rPr lang="en-US" dirty="0"/>
              <a:t>Often called “non-suicidal self injury”</a:t>
            </a:r>
          </a:p>
          <a:p>
            <a:r>
              <a:rPr lang="en-US" dirty="0"/>
              <a:t>But may also correlate to risk of suicidal thinking and attempts in both non-autistic and autistic adults</a:t>
            </a:r>
          </a:p>
        </p:txBody>
      </p:sp>
    </p:spTree>
    <p:extLst>
      <p:ext uri="{BB962C8B-B14F-4D97-AF65-F5344CB8AC3E}">
        <p14:creationId xmlns:p14="http://schemas.microsoft.com/office/powerpoint/2010/main" val="1282966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4D01-94AC-9BD1-9BCE-01B58586BEF4}"/>
              </a:ext>
            </a:extLst>
          </p:cNvPr>
          <p:cNvSpPr>
            <a:spLocks noGrp="1"/>
          </p:cNvSpPr>
          <p:nvPr>
            <p:ph type="title"/>
          </p:nvPr>
        </p:nvSpPr>
        <p:spPr/>
        <p:txBody>
          <a:bodyPr/>
          <a:lstStyle/>
          <a:p>
            <a:pPr algn="ctr"/>
            <a:r>
              <a:rPr lang="en-US" dirty="0"/>
              <a:t>Formal assessment measures</a:t>
            </a:r>
          </a:p>
        </p:txBody>
      </p:sp>
      <p:sp>
        <p:nvSpPr>
          <p:cNvPr id="3" name="Content Placeholder 2">
            <a:extLst>
              <a:ext uri="{FF2B5EF4-FFF2-40B4-BE49-F238E27FC236}">
                <a16:creationId xmlns:a16="http://schemas.microsoft.com/office/drawing/2014/main" id="{994D55A8-ACF9-F25D-3E40-9D075E0DBA67}"/>
              </a:ext>
            </a:extLst>
          </p:cNvPr>
          <p:cNvSpPr>
            <a:spLocks noGrp="1"/>
          </p:cNvSpPr>
          <p:nvPr>
            <p:ph idx="1"/>
          </p:nvPr>
        </p:nvSpPr>
        <p:spPr/>
        <p:txBody>
          <a:bodyPr>
            <a:normAutofit fontScale="92500" lnSpcReduction="10000"/>
          </a:bodyPr>
          <a:lstStyle/>
          <a:p>
            <a:r>
              <a:rPr lang="en-US" dirty="0"/>
              <a:t>Everyone uses the PHQ-9</a:t>
            </a:r>
          </a:p>
          <a:p>
            <a:pPr lvl="1"/>
            <a:r>
              <a:rPr lang="en-US" dirty="0"/>
              <a:t>Not well validated in autistic people</a:t>
            </a:r>
          </a:p>
          <a:p>
            <a:pPr lvl="1"/>
            <a:r>
              <a:rPr lang="en-US" dirty="0"/>
              <a:t>May underreport</a:t>
            </a:r>
          </a:p>
          <a:p>
            <a:r>
              <a:rPr lang="en-US" dirty="0"/>
              <a:t>The Beck Depression Index may be a stronger measure for teens</a:t>
            </a:r>
          </a:p>
          <a:p>
            <a:pPr lvl="1"/>
            <a:endParaRPr lang="en-US" dirty="0"/>
          </a:p>
          <a:p>
            <a:r>
              <a:rPr lang="en-US" dirty="0"/>
              <a:t>Every year or so another new autism-specific measure for depression and/or suicidal risk is sent around the internet looking for study participants</a:t>
            </a:r>
          </a:p>
          <a:p>
            <a:pPr lvl="1"/>
            <a:r>
              <a:rPr lang="en-US" dirty="0"/>
              <a:t>Often modifications of more standard measures</a:t>
            </a:r>
          </a:p>
          <a:p>
            <a:pPr lvl="1"/>
            <a:r>
              <a:rPr lang="en-US" dirty="0"/>
              <a:t>None have “caught on” that I know of</a:t>
            </a:r>
          </a:p>
          <a:p>
            <a:pPr lvl="1"/>
            <a:r>
              <a:rPr lang="en-US" dirty="0"/>
              <a:t>SBQ-ASC </a:t>
            </a:r>
            <a:r>
              <a:rPr lang="en-US" sz="2000" dirty="0"/>
              <a:t>(</a:t>
            </a:r>
            <a:r>
              <a:rPr lang="fr-FR" sz="2000" b="0" i="0" dirty="0" err="1">
                <a:solidFill>
                  <a:srgbClr val="222222"/>
                </a:solidFill>
                <a:effectLst/>
                <a:latin typeface="Merriweather" panose="00000500000000000000" pitchFamily="2" charset="0"/>
              </a:rPr>
              <a:t>Suicidal</a:t>
            </a:r>
            <a:r>
              <a:rPr lang="fr-FR" sz="2000" b="0" i="0" dirty="0">
                <a:solidFill>
                  <a:srgbClr val="222222"/>
                </a:solidFill>
                <a:effectLst/>
                <a:latin typeface="Merriweather" panose="00000500000000000000" pitchFamily="2" charset="0"/>
              </a:rPr>
              <a:t> </a:t>
            </a:r>
            <a:r>
              <a:rPr lang="fr-FR" sz="2000" b="0" i="0" dirty="0" err="1">
                <a:solidFill>
                  <a:srgbClr val="222222"/>
                </a:solidFill>
                <a:effectLst/>
                <a:latin typeface="Merriweather" panose="00000500000000000000" pitchFamily="2" charset="0"/>
              </a:rPr>
              <a:t>Behaviours</a:t>
            </a:r>
            <a:r>
              <a:rPr lang="fr-FR" sz="2000" b="0" i="0" dirty="0">
                <a:solidFill>
                  <a:srgbClr val="222222"/>
                </a:solidFill>
                <a:effectLst/>
                <a:latin typeface="Merriweather" panose="00000500000000000000" pitchFamily="2" charset="0"/>
              </a:rPr>
              <a:t> Questionnaire—</a:t>
            </a:r>
            <a:r>
              <a:rPr lang="fr-FR" sz="2000" b="0" i="0" dirty="0" err="1">
                <a:solidFill>
                  <a:srgbClr val="222222"/>
                </a:solidFill>
                <a:effectLst/>
                <a:latin typeface="Merriweather" panose="00000500000000000000" pitchFamily="2" charset="0"/>
              </a:rPr>
              <a:t>Autism</a:t>
            </a:r>
            <a:r>
              <a:rPr lang="fr-FR" sz="2000" b="0" i="0" dirty="0">
                <a:solidFill>
                  <a:srgbClr val="222222"/>
                </a:solidFill>
                <a:effectLst/>
                <a:latin typeface="Merriweather" panose="00000500000000000000" pitchFamily="2" charset="0"/>
              </a:rPr>
              <a:t> Spectrum Conditions) </a:t>
            </a:r>
            <a:r>
              <a:rPr lang="fr-FR" sz="2000" b="0" i="0" dirty="0" err="1">
                <a:solidFill>
                  <a:srgbClr val="222222"/>
                </a:solidFill>
                <a:effectLst/>
                <a:latin typeface="Merriweather" panose="00000500000000000000" pitchFamily="2" charset="0"/>
              </a:rPr>
              <a:t>may</a:t>
            </a:r>
            <a:r>
              <a:rPr lang="fr-FR" sz="2000" b="0" i="0" dirty="0">
                <a:solidFill>
                  <a:srgbClr val="222222"/>
                </a:solidFill>
                <a:effectLst/>
                <a:latin typeface="Merriweather" panose="00000500000000000000" pitchFamily="2" charset="0"/>
              </a:rPr>
              <a:t> have </a:t>
            </a:r>
            <a:r>
              <a:rPr lang="fr-FR" sz="2000" b="0" i="0" dirty="0" err="1">
                <a:solidFill>
                  <a:srgbClr val="222222"/>
                </a:solidFill>
                <a:effectLst/>
                <a:latin typeface="Merriweather" panose="00000500000000000000" pitchFamily="2" charset="0"/>
              </a:rPr>
              <a:t>some</a:t>
            </a:r>
            <a:r>
              <a:rPr lang="fr-FR" sz="2000" b="0" i="0" dirty="0">
                <a:solidFill>
                  <a:srgbClr val="222222"/>
                </a:solidFill>
                <a:effectLst/>
                <a:latin typeface="Merriweather" panose="00000500000000000000" pitchFamily="2" charset="0"/>
              </a:rPr>
              <a:t> promise, </a:t>
            </a:r>
            <a:r>
              <a:rPr lang="fr-FR" sz="2000" b="0" i="0" dirty="0" err="1">
                <a:solidFill>
                  <a:srgbClr val="222222"/>
                </a:solidFill>
                <a:effectLst/>
                <a:latin typeface="Merriweather" panose="00000500000000000000" pitchFamily="2" charset="0"/>
              </a:rPr>
              <a:t>stay</a:t>
            </a:r>
            <a:r>
              <a:rPr lang="fr-FR" sz="2000" b="0" i="0" dirty="0">
                <a:solidFill>
                  <a:srgbClr val="222222"/>
                </a:solidFill>
                <a:effectLst/>
                <a:latin typeface="Merriweather" panose="00000500000000000000" pitchFamily="2" charset="0"/>
              </a:rPr>
              <a:t> </a:t>
            </a:r>
            <a:r>
              <a:rPr lang="fr-FR" sz="2000" b="0" i="0" dirty="0" err="1">
                <a:solidFill>
                  <a:srgbClr val="222222"/>
                </a:solidFill>
                <a:effectLst/>
                <a:latin typeface="Merriweather" panose="00000500000000000000" pitchFamily="2" charset="0"/>
              </a:rPr>
              <a:t>tuned</a:t>
            </a:r>
            <a:endParaRPr lang="en-US" sz="2000" dirty="0"/>
          </a:p>
          <a:p>
            <a:pPr lvl="1"/>
            <a:endParaRPr lang="en-US" dirty="0"/>
          </a:p>
          <a:p>
            <a:endParaRPr lang="en-US" dirty="0"/>
          </a:p>
        </p:txBody>
      </p:sp>
    </p:spTree>
    <p:extLst>
      <p:ext uri="{BB962C8B-B14F-4D97-AF65-F5344CB8AC3E}">
        <p14:creationId xmlns:p14="http://schemas.microsoft.com/office/powerpoint/2010/main" val="2848516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BC86-CE67-6029-4506-1FA710AA6F47}"/>
              </a:ext>
            </a:extLst>
          </p:cNvPr>
          <p:cNvSpPr>
            <a:spLocks noGrp="1"/>
          </p:cNvSpPr>
          <p:nvPr>
            <p:ph type="title"/>
          </p:nvPr>
        </p:nvSpPr>
        <p:spPr/>
        <p:txBody>
          <a:bodyPr/>
          <a:lstStyle/>
          <a:p>
            <a:r>
              <a:rPr lang="en-US" dirty="0"/>
              <a:t>Masking or camouflaging autistic traits</a:t>
            </a:r>
          </a:p>
        </p:txBody>
      </p:sp>
      <p:sp>
        <p:nvSpPr>
          <p:cNvPr id="3" name="Content Placeholder 2">
            <a:extLst>
              <a:ext uri="{FF2B5EF4-FFF2-40B4-BE49-F238E27FC236}">
                <a16:creationId xmlns:a16="http://schemas.microsoft.com/office/drawing/2014/main" id="{F49A4FFF-E5E5-1E96-B663-F8B15FD088B8}"/>
              </a:ext>
            </a:extLst>
          </p:cNvPr>
          <p:cNvSpPr>
            <a:spLocks noGrp="1"/>
          </p:cNvSpPr>
          <p:nvPr>
            <p:ph idx="1"/>
          </p:nvPr>
        </p:nvSpPr>
        <p:spPr/>
        <p:txBody>
          <a:bodyPr/>
          <a:lstStyle/>
          <a:p>
            <a:r>
              <a:rPr lang="en-US" dirty="0"/>
              <a:t>Associated with higher rates of suicidal thinking in adults</a:t>
            </a:r>
          </a:p>
          <a:p>
            <a:r>
              <a:rPr lang="en-US" dirty="0"/>
              <a:t>Most of the studies come out of the UK </a:t>
            </a:r>
          </a:p>
          <a:p>
            <a:r>
              <a:rPr lang="en-US" dirty="0"/>
              <a:t>Most studies on autistic adults come out of the UK</a:t>
            </a:r>
          </a:p>
          <a:p>
            <a:pPr lvl="1"/>
            <a:r>
              <a:rPr lang="en-US" dirty="0"/>
              <a:t>Social Model of Disability more used than in the US</a:t>
            </a:r>
          </a:p>
          <a:p>
            <a:pPr lvl="1"/>
            <a:r>
              <a:rPr lang="en-US" dirty="0" err="1"/>
              <a:t>Behavioralism</a:t>
            </a:r>
            <a:r>
              <a:rPr lang="en-US" dirty="0"/>
              <a:t> less often used than in the US</a:t>
            </a:r>
          </a:p>
          <a:p>
            <a:endParaRPr lang="en-US" dirty="0"/>
          </a:p>
          <a:p>
            <a:endParaRPr lang="en-US" dirty="0"/>
          </a:p>
          <a:p>
            <a:r>
              <a:rPr lang="en-US" dirty="0"/>
              <a:t>To what extent do we explicitly or implicitly encourage masking in our goals and therapeutic strategies?</a:t>
            </a:r>
          </a:p>
        </p:txBody>
      </p:sp>
    </p:spTree>
    <p:extLst>
      <p:ext uri="{BB962C8B-B14F-4D97-AF65-F5344CB8AC3E}">
        <p14:creationId xmlns:p14="http://schemas.microsoft.com/office/powerpoint/2010/main" val="226410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6FAE-A8BD-54AD-2884-3B45A4F549A6}"/>
              </a:ext>
            </a:extLst>
          </p:cNvPr>
          <p:cNvSpPr>
            <a:spLocks noGrp="1"/>
          </p:cNvSpPr>
          <p:nvPr>
            <p:ph type="title"/>
          </p:nvPr>
        </p:nvSpPr>
        <p:spPr>
          <a:xfrm>
            <a:off x="838200" y="365126"/>
            <a:ext cx="10515600" cy="781504"/>
          </a:xfrm>
        </p:spPr>
        <p:txBody>
          <a:bodyPr/>
          <a:lstStyle/>
          <a:p>
            <a:pPr algn="ctr"/>
            <a:r>
              <a:rPr lang="en-US" dirty="0"/>
              <a:t>Who am I?</a:t>
            </a:r>
          </a:p>
        </p:txBody>
      </p:sp>
      <p:sp>
        <p:nvSpPr>
          <p:cNvPr id="3" name="Content Placeholder 2">
            <a:extLst>
              <a:ext uri="{FF2B5EF4-FFF2-40B4-BE49-F238E27FC236}">
                <a16:creationId xmlns:a16="http://schemas.microsoft.com/office/drawing/2014/main" id="{86743530-FA89-DEFA-48A3-727980F79869}"/>
              </a:ext>
            </a:extLst>
          </p:cNvPr>
          <p:cNvSpPr>
            <a:spLocks noGrp="1"/>
          </p:cNvSpPr>
          <p:nvPr>
            <p:ph idx="1"/>
          </p:nvPr>
        </p:nvSpPr>
        <p:spPr>
          <a:xfrm>
            <a:off x="508000" y="1364343"/>
            <a:ext cx="11567886" cy="5128532"/>
          </a:xfrm>
        </p:spPr>
        <p:txBody>
          <a:bodyPr>
            <a:normAutofit/>
          </a:bodyPr>
          <a:lstStyle/>
          <a:p>
            <a:r>
              <a:rPr lang="en-US" dirty="0"/>
              <a:t>AHN’s developmental behavioral pediatrician</a:t>
            </a:r>
          </a:p>
          <a:p>
            <a:pPr lvl="1"/>
            <a:r>
              <a:rPr lang="en-US" dirty="0"/>
              <a:t>I take care of neurodivergent kids from toddlers to young adults</a:t>
            </a:r>
          </a:p>
          <a:p>
            <a:pPr lvl="1"/>
            <a:r>
              <a:rPr lang="en-US" dirty="0"/>
              <a:t>About half have autism diagnoses</a:t>
            </a:r>
          </a:p>
          <a:p>
            <a:pPr lvl="1"/>
            <a:r>
              <a:rPr lang="en-US" dirty="0"/>
              <a:t>Practice from the neurodiversity paradigm</a:t>
            </a:r>
          </a:p>
          <a:p>
            <a:r>
              <a:rPr lang="en-US" dirty="0"/>
              <a:t>Taught science in a private residential school for kids with ADHD and LDs</a:t>
            </a:r>
          </a:p>
          <a:p>
            <a:pPr lvl="1"/>
            <a:r>
              <a:rPr lang="en-US" dirty="0"/>
              <a:t>It was the 90s – how many of the kids were actually also autistic?</a:t>
            </a:r>
          </a:p>
          <a:p>
            <a:r>
              <a:rPr lang="en-US" dirty="0"/>
              <a:t>Active in the Society for Developmental Pediatrics </a:t>
            </a:r>
          </a:p>
          <a:p>
            <a:pPr lvl="1"/>
            <a:r>
              <a:rPr lang="en-US" dirty="0"/>
              <a:t>DEI committee and neurodiversity workgroups</a:t>
            </a:r>
          </a:p>
          <a:p>
            <a:r>
              <a:rPr lang="en-US" dirty="0"/>
              <a:t>On the steering committee for the Pittsburgh Center for Autistic Advocacy</a:t>
            </a:r>
          </a:p>
          <a:p>
            <a:pPr lvl="1"/>
            <a:r>
              <a:rPr lang="en-US" dirty="0"/>
              <a:t>Run by and for autistic adults from intersectional feminism lens</a:t>
            </a:r>
          </a:p>
          <a:p>
            <a:r>
              <a:rPr lang="en-US" dirty="0"/>
              <a:t>Disabled community member and advocate </a:t>
            </a:r>
          </a:p>
        </p:txBody>
      </p:sp>
    </p:spTree>
    <p:extLst>
      <p:ext uri="{BB962C8B-B14F-4D97-AF65-F5344CB8AC3E}">
        <p14:creationId xmlns:p14="http://schemas.microsoft.com/office/powerpoint/2010/main" val="340715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905C-4595-C632-4865-E11FCF9FB0F8}"/>
              </a:ext>
            </a:extLst>
          </p:cNvPr>
          <p:cNvSpPr>
            <a:spLocks noGrp="1"/>
          </p:cNvSpPr>
          <p:nvPr>
            <p:ph type="title"/>
          </p:nvPr>
        </p:nvSpPr>
        <p:spPr/>
        <p:txBody>
          <a:bodyPr/>
          <a:lstStyle/>
          <a:p>
            <a:r>
              <a:rPr lang="en-US" dirty="0"/>
              <a:t>Masking or camouflaging autistic traits</a:t>
            </a:r>
          </a:p>
        </p:txBody>
      </p:sp>
      <p:sp>
        <p:nvSpPr>
          <p:cNvPr id="3" name="Content Placeholder 2">
            <a:extLst>
              <a:ext uri="{FF2B5EF4-FFF2-40B4-BE49-F238E27FC236}">
                <a16:creationId xmlns:a16="http://schemas.microsoft.com/office/drawing/2014/main" id="{DCFECC92-84B9-4889-1318-7EE765959501}"/>
              </a:ext>
            </a:extLst>
          </p:cNvPr>
          <p:cNvSpPr>
            <a:spLocks noGrp="1"/>
          </p:cNvSpPr>
          <p:nvPr>
            <p:ph idx="1"/>
          </p:nvPr>
        </p:nvSpPr>
        <p:spPr/>
        <p:txBody>
          <a:bodyPr/>
          <a:lstStyle/>
          <a:p>
            <a:pPr marL="0" indent="0">
              <a:buNone/>
            </a:pPr>
            <a:endParaRPr lang="en-US" b="0" i="0" dirty="0">
              <a:solidFill>
                <a:srgbClr val="222222"/>
              </a:solidFill>
              <a:effectLst/>
              <a:latin typeface="Merriweather" panose="020F0502020204030204" pitchFamily="2" charset="0"/>
            </a:endParaRPr>
          </a:p>
          <a:p>
            <a:pPr marL="0" indent="0">
              <a:buNone/>
            </a:pPr>
            <a:r>
              <a:rPr lang="en-US" b="0" i="0" dirty="0">
                <a:solidFill>
                  <a:srgbClr val="222222"/>
                </a:solidFill>
                <a:effectLst/>
              </a:rPr>
              <a:t>“Camouflaging and unmet support needs appear to be risk markers for suicidality unique to ASC. Non-suicidal self-injury, employment, and mental health problems appear to be risk markers shared with the general population that are significantly more prevalent in the autistic community.”   Cassidy et al</a:t>
            </a:r>
            <a:endParaRPr lang="en-US" dirty="0"/>
          </a:p>
        </p:txBody>
      </p:sp>
    </p:spTree>
    <p:extLst>
      <p:ext uri="{BB962C8B-B14F-4D97-AF65-F5344CB8AC3E}">
        <p14:creationId xmlns:p14="http://schemas.microsoft.com/office/powerpoint/2010/main" val="1423103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434A-8ECB-C9CC-2E60-1CA68B22EB92}"/>
              </a:ext>
            </a:extLst>
          </p:cNvPr>
          <p:cNvSpPr>
            <a:spLocks noGrp="1"/>
          </p:cNvSpPr>
          <p:nvPr>
            <p:ph type="title"/>
          </p:nvPr>
        </p:nvSpPr>
        <p:spPr/>
        <p:txBody>
          <a:bodyPr/>
          <a:lstStyle/>
          <a:p>
            <a:pPr algn="ctr"/>
            <a:r>
              <a:rPr lang="en-US" dirty="0"/>
              <a:t>So what do we do?</a:t>
            </a:r>
          </a:p>
        </p:txBody>
      </p:sp>
      <p:sp>
        <p:nvSpPr>
          <p:cNvPr id="3" name="Content Placeholder 2">
            <a:extLst>
              <a:ext uri="{FF2B5EF4-FFF2-40B4-BE49-F238E27FC236}">
                <a16:creationId xmlns:a16="http://schemas.microsoft.com/office/drawing/2014/main" id="{15F59D2D-1E3C-525A-9EE6-E0C8D6AB19E6}"/>
              </a:ext>
            </a:extLst>
          </p:cNvPr>
          <p:cNvSpPr>
            <a:spLocks noGrp="1"/>
          </p:cNvSpPr>
          <p:nvPr>
            <p:ph idx="1"/>
          </p:nvPr>
        </p:nvSpPr>
        <p:spPr/>
        <p:txBody>
          <a:bodyPr>
            <a:normAutofit fontScale="92500" lnSpcReduction="20000"/>
          </a:bodyPr>
          <a:lstStyle/>
          <a:p>
            <a:r>
              <a:rPr lang="en-US" dirty="0"/>
              <a:t>Targeting</a:t>
            </a:r>
          </a:p>
          <a:p>
            <a:pPr lvl="1"/>
            <a:r>
              <a:rPr lang="en-US" dirty="0"/>
              <a:t>Depressive symptoms</a:t>
            </a:r>
          </a:p>
          <a:p>
            <a:pPr lvl="1"/>
            <a:r>
              <a:rPr lang="en-US" dirty="0"/>
              <a:t>Anxiety </a:t>
            </a:r>
          </a:p>
          <a:p>
            <a:pPr lvl="2"/>
            <a:r>
              <a:rPr lang="en-US" dirty="0"/>
              <a:t>traditional anxiety such as phobias, generalized, separation</a:t>
            </a:r>
          </a:p>
          <a:p>
            <a:pPr lvl="2"/>
            <a:r>
              <a:rPr lang="en-US" dirty="0"/>
              <a:t>“autistic anxiety” such as difficulty with change</a:t>
            </a:r>
          </a:p>
          <a:p>
            <a:pPr lvl="1"/>
            <a:r>
              <a:rPr lang="en-US" dirty="0"/>
              <a:t>Impulsivity</a:t>
            </a:r>
          </a:p>
          <a:p>
            <a:pPr lvl="1"/>
            <a:r>
              <a:rPr lang="en-US" dirty="0"/>
              <a:t>Cognitive distortions</a:t>
            </a:r>
          </a:p>
          <a:p>
            <a:pPr lvl="1"/>
            <a:r>
              <a:rPr lang="en-US" dirty="0"/>
              <a:t>Perspective taking (with caution)</a:t>
            </a:r>
          </a:p>
          <a:p>
            <a:pPr lvl="1"/>
            <a:endParaRPr lang="en-US" dirty="0"/>
          </a:p>
          <a:p>
            <a:r>
              <a:rPr lang="en-US" dirty="0"/>
              <a:t>Autistic people generally recommend against targeting</a:t>
            </a:r>
          </a:p>
          <a:p>
            <a:pPr lvl="1"/>
            <a:r>
              <a:rPr lang="en-US" dirty="0"/>
              <a:t>Non-verbal communication differences</a:t>
            </a:r>
          </a:p>
          <a:p>
            <a:pPr lvl="1"/>
            <a:r>
              <a:rPr lang="en-US" dirty="0"/>
              <a:t>“stimming”</a:t>
            </a:r>
          </a:p>
          <a:p>
            <a:pPr lvl="1"/>
            <a:r>
              <a:rPr lang="en-US" dirty="0"/>
              <a:t>Unusual interests</a:t>
            </a:r>
          </a:p>
          <a:p>
            <a:pPr lvl="1"/>
            <a:r>
              <a:rPr lang="en-US" dirty="0"/>
              <a:t>Alone time</a:t>
            </a:r>
          </a:p>
        </p:txBody>
      </p:sp>
    </p:spTree>
    <p:extLst>
      <p:ext uri="{BB962C8B-B14F-4D97-AF65-F5344CB8AC3E}">
        <p14:creationId xmlns:p14="http://schemas.microsoft.com/office/powerpoint/2010/main" val="4269387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2B0B-8BFC-578A-43E2-29FD7499A761}"/>
              </a:ext>
            </a:extLst>
          </p:cNvPr>
          <p:cNvSpPr>
            <a:spLocks noGrp="1"/>
          </p:cNvSpPr>
          <p:nvPr>
            <p:ph type="title"/>
          </p:nvPr>
        </p:nvSpPr>
        <p:spPr/>
        <p:txBody>
          <a:bodyPr/>
          <a:lstStyle/>
          <a:p>
            <a:pPr algn="ctr"/>
            <a:r>
              <a:rPr lang="en-US" dirty="0"/>
              <a:t>CBT</a:t>
            </a:r>
          </a:p>
        </p:txBody>
      </p:sp>
      <p:sp>
        <p:nvSpPr>
          <p:cNvPr id="3" name="Content Placeholder 2">
            <a:extLst>
              <a:ext uri="{FF2B5EF4-FFF2-40B4-BE49-F238E27FC236}">
                <a16:creationId xmlns:a16="http://schemas.microsoft.com/office/drawing/2014/main" id="{B89FCD0D-7F58-6844-1093-941C99E77A80}"/>
              </a:ext>
            </a:extLst>
          </p:cNvPr>
          <p:cNvSpPr>
            <a:spLocks noGrp="1"/>
          </p:cNvSpPr>
          <p:nvPr>
            <p:ph idx="1"/>
          </p:nvPr>
        </p:nvSpPr>
        <p:spPr>
          <a:xfrm>
            <a:off x="838200" y="1825624"/>
            <a:ext cx="10515600" cy="4667251"/>
          </a:xfrm>
        </p:spPr>
        <p:txBody>
          <a:bodyPr>
            <a:normAutofit/>
          </a:bodyPr>
          <a:lstStyle/>
          <a:p>
            <a:r>
              <a:rPr lang="en-US" dirty="0"/>
              <a:t>Gold standard for anxiety/depression</a:t>
            </a:r>
          </a:p>
          <a:p>
            <a:r>
              <a:rPr lang="en-US" dirty="0"/>
              <a:t>Can be used successfully for autistic people</a:t>
            </a:r>
          </a:p>
          <a:p>
            <a:r>
              <a:rPr lang="en-US" dirty="0"/>
              <a:t>May need to be modified for more concrete thinkers</a:t>
            </a:r>
          </a:p>
          <a:p>
            <a:r>
              <a:rPr lang="en-US" dirty="0"/>
              <a:t>Coping Cat has been studied specifically</a:t>
            </a:r>
          </a:p>
          <a:p>
            <a:r>
              <a:rPr lang="en-US" dirty="0"/>
              <a:t>Parent involvement may be needed at an older age than in allistic children</a:t>
            </a:r>
          </a:p>
          <a:p>
            <a:r>
              <a:rPr lang="en-US" dirty="0"/>
              <a:t>One study found more improvement in parent report than self-report</a:t>
            </a:r>
          </a:p>
        </p:txBody>
      </p:sp>
    </p:spTree>
    <p:extLst>
      <p:ext uri="{BB962C8B-B14F-4D97-AF65-F5344CB8AC3E}">
        <p14:creationId xmlns:p14="http://schemas.microsoft.com/office/powerpoint/2010/main" val="2255324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DDC5-0C77-2F1E-0357-7E6CC65F6455}"/>
              </a:ext>
            </a:extLst>
          </p:cNvPr>
          <p:cNvSpPr>
            <a:spLocks noGrp="1"/>
          </p:cNvSpPr>
          <p:nvPr>
            <p:ph type="title"/>
          </p:nvPr>
        </p:nvSpPr>
        <p:spPr/>
        <p:txBody>
          <a:bodyPr/>
          <a:lstStyle/>
          <a:p>
            <a:pPr algn="ctr"/>
            <a:r>
              <a:rPr lang="en-US" dirty="0"/>
              <a:t>Autistic concerns about CBT</a:t>
            </a:r>
          </a:p>
        </p:txBody>
      </p:sp>
      <p:sp>
        <p:nvSpPr>
          <p:cNvPr id="3" name="Content Placeholder 2">
            <a:extLst>
              <a:ext uri="{FF2B5EF4-FFF2-40B4-BE49-F238E27FC236}">
                <a16:creationId xmlns:a16="http://schemas.microsoft.com/office/drawing/2014/main" id="{93961710-C361-0FD6-8464-2A4F2E013ABF}"/>
              </a:ext>
            </a:extLst>
          </p:cNvPr>
          <p:cNvSpPr>
            <a:spLocks noGrp="1"/>
          </p:cNvSpPr>
          <p:nvPr>
            <p:ph idx="1"/>
          </p:nvPr>
        </p:nvSpPr>
        <p:spPr/>
        <p:txBody>
          <a:bodyPr/>
          <a:lstStyle/>
          <a:p>
            <a:r>
              <a:rPr lang="en-US" dirty="0"/>
              <a:t>Some autistic people feel CBT gaslights them</a:t>
            </a:r>
          </a:p>
          <a:p>
            <a:pPr lvl="1"/>
            <a:r>
              <a:rPr lang="en-US" dirty="0"/>
              <a:t>Is it social anxiety if they really ARE laughing at you?</a:t>
            </a:r>
          </a:p>
          <a:p>
            <a:endParaRPr lang="en-US" dirty="0"/>
          </a:p>
          <a:p>
            <a:r>
              <a:rPr lang="en-US" dirty="0"/>
              <a:t>Feels it is teaching masking</a:t>
            </a:r>
          </a:p>
          <a:p>
            <a:endParaRPr lang="en-US" dirty="0"/>
          </a:p>
          <a:p>
            <a:r>
              <a:rPr lang="en-US" dirty="0"/>
              <a:t>Caution about viewing sensory processing problems as “phobias”</a:t>
            </a:r>
          </a:p>
          <a:p>
            <a:pPr lvl="1"/>
            <a:r>
              <a:rPr lang="en-US" dirty="0"/>
              <a:t>Autistic people do not “habituate” to repeated sounds the way non-autistic people do</a:t>
            </a:r>
          </a:p>
        </p:txBody>
      </p:sp>
    </p:spTree>
    <p:extLst>
      <p:ext uri="{BB962C8B-B14F-4D97-AF65-F5344CB8AC3E}">
        <p14:creationId xmlns:p14="http://schemas.microsoft.com/office/powerpoint/2010/main" val="3790434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06B9-D1AD-D24E-A3BE-F5D1AE24EA06}"/>
              </a:ext>
            </a:extLst>
          </p:cNvPr>
          <p:cNvSpPr>
            <a:spLocks noGrp="1"/>
          </p:cNvSpPr>
          <p:nvPr>
            <p:ph type="title"/>
          </p:nvPr>
        </p:nvSpPr>
        <p:spPr/>
        <p:txBody>
          <a:bodyPr/>
          <a:lstStyle/>
          <a:p>
            <a:pPr algn="ctr"/>
            <a:r>
              <a:rPr lang="en-US" dirty="0">
                <a:solidFill>
                  <a:srgbClr val="202124"/>
                </a:solidFill>
                <a:latin typeface="Google Sans"/>
              </a:rPr>
              <a:t>A</a:t>
            </a:r>
            <a:r>
              <a:rPr lang="en-US" b="0" i="0" dirty="0">
                <a:solidFill>
                  <a:srgbClr val="202124"/>
                </a:solidFill>
                <a:effectLst/>
                <a:latin typeface="Google Sans"/>
              </a:rPr>
              <a:t>lexithymia</a:t>
            </a:r>
            <a:endParaRPr lang="en-US" dirty="0"/>
          </a:p>
        </p:txBody>
      </p:sp>
      <p:sp>
        <p:nvSpPr>
          <p:cNvPr id="3" name="Content Placeholder 2">
            <a:extLst>
              <a:ext uri="{FF2B5EF4-FFF2-40B4-BE49-F238E27FC236}">
                <a16:creationId xmlns:a16="http://schemas.microsoft.com/office/drawing/2014/main" id="{4A0E72F4-CBA0-F74B-DABE-66E2728C3DF2}"/>
              </a:ext>
            </a:extLst>
          </p:cNvPr>
          <p:cNvSpPr>
            <a:spLocks noGrp="1"/>
          </p:cNvSpPr>
          <p:nvPr>
            <p:ph idx="1"/>
          </p:nvPr>
        </p:nvSpPr>
        <p:spPr/>
        <p:txBody>
          <a:bodyPr>
            <a:normAutofit fontScale="92500" lnSpcReduction="20000"/>
          </a:bodyPr>
          <a:lstStyle/>
          <a:p>
            <a:r>
              <a:rPr lang="en-US" dirty="0"/>
              <a:t>Raise your hand if you have ever learned about this in a professional setting? (I haven’t!)</a:t>
            </a:r>
          </a:p>
          <a:p>
            <a:r>
              <a:rPr lang="en-US" dirty="0"/>
              <a:t>Difficulty or inability to express feelings in words</a:t>
            </a:r>
          </a:p>
          <a:p>
            <a:r>
              <a:rPr lang="en-US" dirty="0"/>
              <a:t>Estimated to affect about 50% of autistic people</a:t>
            </a:r>
          </a:p>
          <a:p>
            <a:endParaRPr lang="en-US" dirty="0"/>
          </a:p>
          <a:p>
            <a:r>
              <a:rPr lang="en-US" dirty="0"/>
              <a:t>Do we go through it </a:t>
            </a:r>
          </a:p>
          <a:p>
            <a:pPr lvl="1"/>
            <a:r>
              <a:rPr lang="en-US" dirty="0"/>
              <a:t>keep working on naming feelings</a:t>
            </a:r>
          </a:p>
          <a:p>
            <a:r>
              <a:rPr lang="en-US" dirty="0"/>
              <a:t>Or around it </a:t>
            </a:r>
          </a:p>
          <a:p>
            <a:pPr lvl="1"/>
            <a:r>
              <a:rPr lang="en-US" dirty="0"/>
              <a:t>focus on body sensations</a:t>
            </a:r>
          </a:p>
          <a:p>
            <a:pPr lvl="1"/>
            <a:r>
              <a:rPr lang="en-US" dirty="0"/>
              <a:t>Identify the size of the feeling</a:t>
            </a:r>
          </a:p>
          <a:p>
            <a:r>
              <a:rPr lang="en-US" dirty="0"/>
              <a:t>Or both</a:t>
            </a:r>
          </a:p>
        </p:txBody>
      </p:sp>
    </p:spTree>
    <p:extLst>
      <p:ext uri="{BB962C8B-B14F-4D97-AF65-F5344CB8AC3E}">
        <p14:creationId xmlns:p14="http://schemas.microsoft.com/office/powerpoint/2010/main" val="3636523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FA6E-0C2A-B649-6F01-B1D9E56C7514}"/>
              </a:ext>
            </a:extLst>
          </p:cNvPr>
          <p:cNvSpPr>
            <a:spLocks noGrp="1"/>
          </p:cNvSpPr>
          <p:nvPr>
            <p:ph type="title"/>
          </p:nvPr>
        </p:nvSpPr>
        <p:spPr/>
        <p:txBody>
          <a:bodyPr/>
          <a:lstStyle/>
          <a:p>
            <a:pPr algn="ctr"/>
            <a:r>
              <a:rPr lang="en-US" dirty="0"/>
              <a:t>The Incredible 5 Point Scale</a:t>
            </a:r>
          </a:p>
        </p:txBody>
      </p:sp>
      <p:pic>
        <p:nvPicPr>
          <p:cNvPr id="5" name="Content Placeholder 4" descr="Chart with 4 columns&#10;On the left are the numbers 1-5 from bottom to top, in the colors green, blue, yellow, orange and red.&#10;The next column is labeled &quot;looks/sounds like.&quot; &#10;The next column is labeled &quot;feels like&quot;&#10;The last column is labeled &quot;I can try to&quot;">
            <a:extLst>
              <a:ext uri="{FF2B5EF4-FFF2-40B4-BE49-F238E27FC236}">
                <a16:creationId xmlns:a16="http://schemas.microsoft.com/office/drawing/2014/main" id="{4FA64A73-0481-5242-3587-057B28BDAC85}"/>
              </a:ext>
            </a:extLst>
          </p:cNvPr>
          <p:cNvPicPr>
            <a:picLocks noGrp="1" noChangeAspect="1"/>
          </p:cNvPicPr>
          <p:nvPr>
            <p:ph sz="half" idx="1"/>
          </p:nvPr>
        </p:nvPicPr>
        <p:blipFill>
          <a:blip r:embed="rId2"/>
          <a:stretch>
            <a:fillRect/>
          </a:stretch>
        </p:blipFill>
        <p:spPr>
          <a:xfrm>
            <a:off x="1740981" y="1825625"/>
            <a:ext cx="3376038" cy="4351338"/>
          </a:xfrm>
        </p:spPr>
      </p:pic>
      <p:sp>
        <p:nvSpPr>
          <p:cNvPr id="6" name="Content Placeholder 5">
            <a:extLst>
              <a:ext uri="{FF2B5EF4-FFF2-40B4-BE49-F238E27FC236}">
                <a16:creationId xmlns:a16="http://schemas.microsoft.com/office/drawing/2014/main" id="{1470F987-E417-49A8-6470-873B7C972549}"/>
              </a:ext>
            </a:extLst>
          </p:cNvPr>
          <p:cNvSpPr>
            <a:spLocks noGrp="1"/>
          </p:cNvSpPr>
          <p:nvPr>
            <p:ph sz="half" idx="2"/>
          </p:nvPr>
        </p:nvSpPr>
        <p:spPr>
          <a:xfrm>
            <a:off x="5529263" y="1825625"/>
            <a:ext cx="5824537" cy="4351338"/>
          </a:xfrm>
        </p:spPr>
        <p:txBody>
          <a:bodyPr>
            <a:normAutofit fontScale="92500" lnSpcReduction="20000"/>
          </a:bodyPr>
          <a:lstStyle/>
          <a:p>
            <a:r>
              <a:rPr lang="en-US" dirty="0"/>
              <a:t>Can be customized with numbers, colors, dinosaurs, cartoon characters, words. . . </a:t>
            </a:r>
          </a:p>
          <a:p>
            <a:endParaRPr lang="en-US" dirty="0"/>
          </a:p>
          <a:p>
            <a:r>
              <a:rPr lang="en-US" dirty="0"/>
              <a:t>Focus more on size than specific emotional words</a:t>
            </a:r>
          </a:p>
          <a:p>
            <a:endParaRPr lang="en-US" dirty="0"/>
          </a:p>
          <a:p>
            <a:r>
              <a:rPr lang="en-US" dirty="0"/>
              <a:t>Child to English dictionary</a:t>
            </a:r>
          </a:p>
          <a:p>
            <a:pPr lvl="1"/>
            <a:r>
              <a:rPr lang="en-US" dirty="0"/>
              <a:t>Get quiet?</a:t>
            </a:r>
          </a:p>
          <a:p>
            <a:pPr lvl="1"/>
            <a:r>
              <a:rPr lang="en-US" dirty="0"/>
              <a:t>Talk faster?</a:t>
            </a:r>
          </a:p>
          <a:p>
            <a:pPr lvl="1"/>
            <a:r>
              <a:rPr lang="en-US" dirty="0"/>
              <a:t>Start pacing?</a:t>
            </a:r>
          </a:p>
          <a:p>
            <a:pPr lvl="1"/>
            <a:r>
              <a:rPr lang="en-US" dirty="0"/>
              <a:t>Ears get red?</a:t>
            </a:r>
          </a:p>
        </p:txBody>
      </p:sp>
    </p:spTree>
    <p:extLst>
      <p:ext uri="{BB962C8B-B14F-4D97-AF65-F5344CB8AC3E}">
        <p14:creationId xmlns:p14="http://schemas.microsoft.com/office/powerpoint/2010/main" val="4009536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B427-BBFA-F68D-7B58-F6857CE6D096}"/>
              </a:ext>
            </a:extLst>
          </p:cNvPr>
          <p:cNvSpPr>
            <a:spLocks noGrp="1"/>
          </p:cNvSpPr>
          <p:nvPr>
            <p:ph type="title"/>
          </p:nvPr>
        </p:nvSpPr>
        <p:spPr/>
        <p:txBody>
          <a:bodyPr/>
          <a:lstStyle/>
          <a:p>
            <a:pPr algn="ctr"/>
            <a:r>
              <a:rPr lang="en-US" dirty="0"/>
              <a:t>What else?</a:t>
            </a:r>
          </a:p>
        </p:txBody>
      </p:sp>
      <p:sp>
        <p:nvSpPr>
          <p:cNvPr id="3" name="Content Placeholder 2">
            <a:extLst>
              <a:ext uri="{FF2B5EF4-FFF2-40B4-BE49-F238E27FC236}">
                <a16:creationId xmlns:a16="http://schemas.microsoft.com/office/drawing/2014/main" id="{0DE6A8AD-7334-2411-F4AC-7AD1A6E729DE}"/>
              </a:ext>
            </a:extLst>
          </p:cNvPr>
          <p:cNvSpPr>
            <a:spLocks noGrp="1"/>
          </p:cNvSpPr>
          <p:nvPr>
            <p:ph idx="1"/>
          </p:nvPr>
        </p:nvSpPr>
        <p:spPr/>
        <p:txBody>
          <a:bodyPr/>
          <a:lstStyle/>
          <a:p>
            <a:r>
              <a:rPr lang="en-US" dirty="0" err="1"/>
              <a:t>Interoception</a:t>
            </a:r>
            <a:r>
              <a:rPr lang="en-US" dirty="0"/>
              <a:t> (phone an occupational therapist friend for this one)</a:t>
            </a:r>
          </a:p>
          <a:p>
            <a:pPr lvl="1"/>
            <a:r>
              <a:rPr lang="en-US" dirty="0"/>
              <a:t>Recognizing internal body signals</a:t>
            </a:r>
          </a:p>
          <a:p>
            <a:pPr lvl="1"/>
            <a:r>
              <a:rPr lang="en-US" dirty="0"/>
              <a:t>Teaching </a:t>
            </a:r>
            <a:r>
              <a:rPr lang="en-US" dirty="0" err="1"/>
              <a:t>interoception</a:t>
            </a:r>
            <a:r>
              <a:rPr lang="en-US" dirty="0"/>
              <a:t> in a school setting found to improve emotional regulation</a:t>
            </a:r>
          </a:p>
          <a:p>
            <a:endParaRPr lang="en-US" dirty="0"/>
          </a:p>
          <a:p>
            <a:r>
              <a:rPr lang="en-US" dirty="0"/>
              <a:t>Declarative Language</a:t>
            </a:r>
          </a:p>
          <a:p>
            <a:pPr lvl="1"/>
            <a:r>
              <a:rPr lang="en-US" dirty="0"/>
              <a:t>(created by an SLP but your SLP friends may not have discovered it yet)</a:t>
            </a:r>
          </a:p>
          <a:p>
            <a:pPr lvl="1"/>
            <a:r>
              <a:rPr lang="en-US" dirty="0">
                <a:hlinkClick r:id="rId2"/>
              </a:rPr>
              <a:t>DECLARATIVE LANGUAGE HANDBOOK</a:t>
            </a:r>
            <a:endParaRPr lang="en-US" dirty="0"/>
          </a:p>
          <a:p>
            <a:pPr lvl="1"/>
            <a:r>
              <a:rPr lang="en-US" dirty="0"/>
              <a:t>Substitute statements (and wait time!) for directions and questions</a:t>
            </a:r>
          </a:p>
          <a:p>
            <a:pPr lvl="1"/>
            <a:r>
              <a:rPr lang="en-US" dirty="0"/>
              <a:t>Focus on co-regulation over self-regulation</a:t>
            </a:r>
          </a:p>
          <a:p>
            <a:pPr lvl="1"/>
            <a:endParaRPr lang="en-US" dirty="0"/>
          </a:p>
        </p:txBody>
      </p:sp>
    </p:spTree>
    <p:extLst>
      <p:ext uri="{BB962C8B-B14F-4D97-AF65-F5344CB8AC3E}">
        <p14:creationId xmlns:p14="http://schemas.microsoft.com/office/powerpoint/2010/main" val="223790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FA31-7D89-242C-5B9F-2BA8DF30F34A}"/>
              </a:ext>
            </a:extLst>
          </p:cNvPr>
          <p:cNvSpPr>
            <a:spLocks noGrp="1"/>
          </p:cNvSpPr>
          <p:nvPr>
            <p:ph type="title"/>
          </p:nvPr>
        </p:nvSpPr>
        <p:spPr/>
        <p:txBody>
          <a:bodyPr/>
          <a:lstStyle/>
          <a:p>
            <a:pPr algn="ctr"/>
            <a:r>
              <a:rPr lang="en-US" dirty="0"/>
              <a:t>What else?</a:t>
            </a:r>
          </a:p>
        </p:txBody>
      </p:sp>
      <p:sp>
        <p:nvSpPr>
          <p:cNvPr id="5" name="Content Placeholder 4">
            <a:extLst>
              <a:ext uri="{FF2B5EF4-FFF2-40B4-BE49-F238E27FC236}">
                <a16:creationId xmlns:a16="http://schemas.microsoft.com/office/drawing/2014/main" id="{1BB3FD4D-7A71-614F-36E6-E622ED9F10EC}"/>
              </a:ext>
            </a:extLst>
          </p:cNvPr>
          <p:cNvSpPr>
            <a:spLocks noGrp="1"/>
          </p:cNvSpPr>
          <p:nvPr>
            <p:ph idx="1"/>
          </p:nvPr>
        </p:nvSpPr>
        <p:spPr>
          <a:xfrm>
            <a:off x="838200" y="1465943"/>
            <a:ext cx="10515600" cy="4711020"/>
          </a:xfrm>
        </p:spPr>
        <p:txBody>
          <a:bodyPr>
            <a:normAutofit/>
          </a:bodyPr>
          <a:lstStyle/>
          <a:p>
            <a:r>
              <a:rPr lang="en-US" dirty="0"/>
              <a:t>DBT may be appropriate for teens</a:t>
            </a:r>
          </a:p>
          <a:p>
            <a:r>
              <a:rPr lang="en-US" dirty="0"/>
              <a:t>May be a role for supportive therapy</a:t>
            </a:r>
          </a:p>
          <a:p>
            <a:pPr lvl="1"/>
            <a:r>
              <a:rPr lang="en-US" dirty="0"/>
              <a:t>Being a safe space to be autistic</a:t>
            </a:r>
          </a:p>
          <a:p>
            <a:pPr lvl="1"/>
            <a:r>
              <a:rPr lang="en-US" dirty="0"/>
              <a:t>Practice self-advocacy scripts</a:t>
            </a:r>
          </a:p>
          <a:p>
            <a:r>
              <a:rPr lang="en-US" dirty="0"/>
              <a:t>Typing or AAC may be more accessible (even for very verbal people)</a:t>
            </a:r>
          </a:p>
          <a:p>
            <a:r>
              <a:rPr lang="en-US" dirty="0"/>
              <a:t>Groups </a:t>
            </a:r>
          </a:p>
          <a:p>
            <a:pPr lvl="1"/>
            <a:r>
              <a:rPr lang="en-US" dirty="0"/>
              <a:t>(benefit may be in finding true peer group rather than “social skills” teaching)</a:t>
            </a:r>
          </a:p>
          <a:p>
            <a:r>
              <a:rPr lang="en-US" dirty="0"/>
              <a:t>Teaching the non-autistic children about autism may be beneficial</a:t>
            </a:r>
          </a:p>
          <a:p>
            <a:r>
              <a:rPr lang="en-US" dirty="0"/>
              <a:t>Reduce demands.  No seriously you can reduce that one.  And that one too.  Think as far outside the box as possible to restore stability</a:t>
            </a:r>
          </a:p>
          <a:p>
            <a:pPr marL="0"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2050346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55B5-CE57-EDC2-2C24-F2FE9CC97A9E}"/>
              </a:ext>
            </a:extLst>
          </p:cNvPr>
          <p:cNvSpPr>
            <a:spLocks noGrp="1"/>
          </p:cNvSpPr>
          <p:nvPr>
            <p:ph type="title"/>
          </p:nvPr>
        </p:nvSpPr>
        <p:spPr>
          <a:xfrm>
            <a:off x="838200" y="365126"/>
            <a:ext cx="10515600" cy="1086304"/>
          </a:xfrm>
        </p:spPr>
        <p:txBody>
          <a:bodyPr/>
          <a:lstStyle/>
          <a:p>
            <a:pPr algn="ctr"/>
            <a:r>
              <a:rPr lang="en-US" dirty="0"/>
              <a:t>What else?</a:t>
            </a:r>
          </a:p>
        </p:txBody>
      </p:sp>
      <p:sp>
        <p:nvSpPr>
          <p:cNvPr id="3" name="Content Placeholder 2">
            <a:extLst>
              <a:ext uri="{FF2B5EF4-FFF2-40B4-BE49-F238E27FC236}">
                <a16:creationId xmlns:a16="http://schemas.microsoft.com/office/drawing/2014/main" id="{937321EE-E921-02A8-CCF9-4E1C96B547DF}"/>
              </a:ext>
            </a:extLst>
          </p:cNvPr>
          <p:cNvSpPr>
            <a:spLocks noGrp="1"/>
          </p:cNvSpPr>
          <p:nvPr>
            <p:ph idx="1"/>
          </p:nvPr>
        </p:nvSpPr>
        <p:spPr>
          <a:xfrm>
            <a:off x="838200" y="1567543"/>
            <a:ext cx="10515600" cy="4609420"/>
          </a:xfrm>
        </p:spPr>
        <p:txBody>
          <a:bodyPr>
            <a:normAutofit/>
          </a:bodyPr>
          <a:lstStyle/>
          <a:p>
            <a:r>
              <a:rPr lang="en-US" dirty="0"/>
              <a:t>Have you noticed I have not mentioned really common interventions often used for autistic kids in school such as FBAs and behavior support plans?</a:t>
            </a:r>
          </a:p>
          <a:p>
            <a:pPr lvl="1"/>
            <a:r>
              <a:rPr lang="en-US" dirty="0"/>
              <a:t>Obtain something</a:t>
            </a:r>
          </a:p>
          <a:p>
            <a:pPr lvl="1"/>
            <a:r>
              <a:rPr lang="en-US" dirty="0"/>
              <a:t>Avoid or escape something</a:t>
            </a:r>
          </a:p>
          <a:p>
            <a:pPr lvl="1"/>
            <a:r>
              <a:rPr lang="en-US" dirty="0"/>
              <a:t>Obtain attention</a:t>
            </a:r>
          </a:p>
          <a:p>
            <a:pPr lvl="1"/>
            <a:r>
              <a:rPr lang="en-US" dirty="0"/>
              <a:t>Sensory</a:t>
            </a:r>
          </a:p>
          <a:p>
            <a:pPr marL="0" indent="0">
              <a:buNone/>
            </a:pPr>
            <a:r>
              <a:rPr lang="en-US" dirty="0"/>
              <a:t>Does not factor in thoughts or feelings</a:t>
            </a:r>
          </a:p>
          <a:p>
            <a:pPr marL="0" indent="0">
              <a:buNone/>
            </a:pPr>
            <a:r>
              <a:rPr lang="en-US" dirty="0"/>
              <a:t>Many autistic adults report behavioral reinforcement programs attempted to change who they are, teach masking, and cause trauma</a:t>
            </a:r>
          </a:p>
          <a:p>
            <a:pPr marL="0" indent="0">
              <a:buNone/>
            </a:pPr>
            <a:endParaRPr lang="en-US" dirty="0"/>
          </a:p>
        </p:txBody>
      </p:sp>
    </p:spTree>
    <p:extLst>
      <p:ext uri="{BB962C8B-B14F-4D97-AF65-F5344CB8AC3E}">
        <p14:creationId xmlns:p14="http://schemas.microsoft.com/office/powerpoint/2010/main" val="1539746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BEDD-A1BA-4432-A3C7-AB4F789C1C19}"/>
              </a:ext>
            </a:extLst>
          </p:cNvPr>
          <p:cNvSpPr>
            <a:spLocks noGrp="1"/>
          </p:cNvSpPr>
          <p:nvPr>
            <p:ph type="title"/>
          </p:nvPr>
        </p:nvSpPr>
        <p:spPr/>
        <p:txBody>
          <a:bodyPr/>
          <a:lstStyle/>
          <a:p>
            <a:r>
              <a:rPr lang="en-US" dirty="0"/>
              <a:t>Collaborative and Proactive Solutions</a:t>
            </a:r>
          </a:p>
        </p:txBody>
      </p:sp>
      <p:sp>
        <p:nvSpPr>
          <p:cNvPr id="3" name="Content Placeholder 2">
            <a:extLst>
              <a:ext uri="{FF2B5EF4-FFF2-40B4-BE49-F238E27FC236}">
                <a16:creationId xmlns:a16="http://schemas.microsoft.com/office/drawing/2014/main" id="{484D5C41-C282-192E-0114-0D7FEC0ECE81}"/>
              </a:ext>
            </a:extLst>
          </p:cNvPr>
          <p:cNvSpPr>
            <a:spLocks noGrp="1"/>
          </p:cNvSpPr>
          <p:nvPr>
            <p:ph idx="1"/>
          </p:nvPr>
        </p:nvSpPr>
        <p:spPr>
          <a:xfrm>
            <a:off x="420914" y="1825625"/>
            <a:ext cx="10932886" cy="4667250"/>
          </a:xfrm>
        </p:spPr>
        <p:txBody>
          <a:bodyPr>
            <a:normAutofit fontScale="92500" lnSpcReduction="20000"/>
          </a:bodyPr>
          <a:lstStyle/>
          <a:p>
            <a:r>
              <a:rPr lang="en-US" dirty="0"/>
              <a:t>Developed by Ross Greene et all</a:t>
            </a:r>
          </a:p>
          <a:p>
            <a:pPr lvl="1"/>
            <a:r>
              <a:rPr lang="en-US" dirty="0"/>
              <a:t>Book for parents, “The Explosive Child”</a:t>
            </a:r>
          </a:p>
          <a:p>
            <a:pPr lvl="1"/>
            <a:r>
              <a:rPr lang="en-US" dirty="0"/>
              <a:t>Book for teachers and school staff, “Lost at School”</a:t>
            </a:r>
          </a:p>
          <a:p>
            <a:pPr lvl="1"/>
            <a:r>
              <a:rPr lang="en-US" dirty="0"/>
              <a:t>Book for therapists, “Treating Explosive Kids”</a:t>
            </a:r>
          </a:p>
          <a:p>
            <a:pPr lvl="1"/>
            <a:r>
              <a:rPr lang="en-US" dirty="0"/>
              <a:t>Extensive online materials</a:t>
            </a:r>
          </a:p>
          <a:p>
            <a:r>
              <a:rPr lang="en-US" dirty="0"/>
              <a:t>“Kids do well if they can” – views problems as skill deficits </a:t>
            </a:r>
          </a:p>
          <a:p>
            <a:r>
              <a:rPr lang="en-US" dirty="0"/>
              <a:t>Targets problems rather than diagnoses or behaviors</a:t>
            </a:r>
          </a:p>
          <a:p>
            <a:pPr lvl="1"/>
            <a:r>
              <a:rPr lang="en-US" dirty="0"/>
              <a:t>“difficulty with the transition off electronics after free time”</a:t>
            </a:r>
          </a:p>
          <a:p>
            <a:pPr lvl="1"/>
            <a:r>
              <a:rPr lang="en-US" dirty="0"/>
              <a:t>“difficulty participating in science activities with a partner”</a:t>
            </a:r>
          </a:p>
          <a:p>
            <a:r>
              <a:rPr lang="en-US" dirty="0"/>
              <a:t>Two steps:</a:t>
            </a:r>
          </a:p>
          <a:p>
            <a:pPr lvl="1"/>
            <a:r>
              <a:rPr lang="en-US" dirty="0"/>
              <a:t>adults list and triage problems</a:t>
            </a:r>
          </a:p>
          <a:p>
            <a:pPr lvl="1"/>
            <a:r>
              <a:rPr lang="en-US" dirty="0"/>
              <a:t>Collaborate with child on a solution for selected problems</a:t>
            </a:r>
          </a:p>
          <a:p>
            <a:r>
              <a:rPr lang="en-US" dirty="0"/>
              <a:t>Does not use reinforcement</a:t>
            </a:r>
          </a:p>
          <a:p>
            <a:endParaRPr lang="en-US" dirty="0"/>
          </a:p>
        </p:txBody>
      </p:sp>
    </p:spTree>
    <p:extLst>
      <p:ext uri="{BB962C8B-B14F-4D97-AF65-F5344CB8AC3E}">
        <p14:creationId xmlns:p14="http://schemas.microsoft.com/office/powerpoint/2010/main" val="322481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DB4E-F4E7-A9E3-2669-7A970C500178}"/>
              </a:ext>
            </a:extLst>
          </p:cNvPr>
          <p:cNvSpPr>
            <a:spLocks noGrp="1"/>
          </p:cNvSpPr>
          <p:nvPr>
            <p:ph type="title"/>
          </p:nvPr>
        </p:nvSpPr>
        <p:spPr/>
        <p:txBody>
          <a:bodyPr/>
          <a:lstStyle/>
          <a:p>
            <a:pPr algn="ctr"/>
            <a:r>
              <a:rPr lang="en-US" dirty="0"/>
              <a:t>Assumptions</a:t>
            </a:r>
          </a:p>
        </p:txBody>
      </p:sp>
      <p:sp>
        <p:nvSpPr>
          <p:cNvPr id="3" name="Content Placeholder 2">
            <a:extLst>
              <a:ext uri="{FF2B5EF4-FFF2-40B4-BE49-F238E27FC236}">
                <a16:creationId xmlns:a16="http://schemas.microsoft.com/office/drawing/2014/main" id="{7848EECC-6800-C9B6-4F48-0ED664504E72}"/>
              </a:ext>
            </a:extLst>
          </p:cNvPr>
          <p:cNvSpPr>
            <a:spLocks noGrp="1"/>
          </p:cNvSpPr>
          <p:nvPr>
            <p:ph idx="1"/>
          </p:nvPr>
        </p:nvSpPr>
        <p:spPr>
          <a:xfrm>
            <a:off x="838200" y="1825625"/>
            <a:ext cx="10515600" cy="4667250"/>
          </a:xfrm>
        </p:spPr>
        <p:txBody>
          <a:bodyPr>
            <a:normAutofit lnSpcReduction="10000"/>
          </a:bodyPr>
          <a:lstStyle/>
          <a:p>
            <a:r>
              <a:rPr lang="en-US" dirty="0"/>
              <a:t>Everyone here works with some autistic children on a regular basis</a:t>
            </a:r>
          </a:p>
          <a:p>
            <a:r>
              <a:rPr lang="en-US" dirty="0"/>
              <a:t>The autistic children served by the Chill project generally have conversational language and are largely in regular education settings </a:t>
            </a:r>
          </a:p>
          <a:p>
            <a:pPr lvl="1"/>
            <a:r>
              <a:rPr lang="en-US" dirty="0"/>
              <a:t>may have some learning support, emotional or autism support services</a:t>
            </a:r>
          </a:p>
          <a:p>
            <a:pPr lvl="1"/>
            <a:r>
              <a:rPr lang="en-US" dirty="0"/>
              <a:t>I am not using “functioning” labels here</a:t>
            </a:r>
          </a:p>
          <a:p>
            <a:r>
              <a:rPr lang="en-US" dirty="0"/>
              <a:t>Not all the autistic children you encounter are formally diagnosed</a:t>
            </a:r>
          </a:p>
          <a:p>
            <a:pPr lvl="1"/>
            <a:r>
              <a:rPr lang="en-US" dirty="0"/>
              <a:t>This is even more likely for children of color and those assigned female</a:t>
            </a:r>
          </a:p>
          <a:p>
            <a:r>
              <a:rPr lang="en-US" dirty="0"/>
              <a:t>Even if formally diagnosed, you may not be informed and/</a:t>
            </a:r>
            <a:r>
              <a:rPr lang="en-US" dirty="0" err="1"/>
              <a:t>orthe</a:t>
            </a:r>
            <a:r>
              <a:rPr lang="en-US" dirty="0"/>
              <a:t> child may not be informed (and you may be specifically requested not to inform the child)</a:t>
            </a:r>
          </a:p>
          <a:p>
            <a:r>
              <a:rPr lang="en-US" dirty="0"/>
              <a:t>Most school and mental health professionals are not autistic</a:t>
            </a:r>
          </a:p>
          <a:p>
            <a:endParaRPr lang="en-US" dirty="0"/>
          </a:p>
        </p:txBody>
      </p:sp>
    </p:spTree>
    <p:extLst>
      <p:ext uri="{BB962C8B-B14F-4D97-AF65-F5344CB8AC3E}">
        <p14:creationId xmlns:p14="http://schemas.microsoft.com/office/powerpoint/2010/main" val="1815944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2547-7774-7E8F-FE0B-70A6297369D5}"/>
              </a:ext>
            </a:extLst>
          </p:cNvPr>
          <p:cNvSpPr>
            <a:spLocks noGrp="1"/>
          </p:cNvSpPr>
          <p:nvPr>
            <p:ph type="title"/>
          </p:nvPr>
        </p:nvSpPr>
        <p:spPr/>
        <p:txBody>
          <a:bodyPr/>
          <a:lstStyle/>
          <a:p>
            <a:pPr algn="ctr"/>
            <a:r>
              <a:rPr lang="en-US" dirty="0"/>
              <a:t>Collaborative and Proactive Solutions</a:t>
            </a:r>
          </a:p>
        </p:txBody>
      </p:sp>
      <p:sp>
        <p:nvSpPr>
          <p:cNvPr id="3" name="Content Placeholder 2">
            <a:extLst>
              <a:ext uri="{FF2B5EF4-FFF2-40B4-BE49-F238E27FC236}">
                <a16:creationId xmlns:a16="http://schemas.microsoft.com/office/drawing/2014/main" id="{5E689A53-5B25-78B0-8C9D-41D496A0B66E}"/>
              </a:ext>
            </a:extLst>
          </p:cNvPr>
          <p:cNvSpPr>
            <a:spLocks noGrp="1"/>
          </p:cNvSpPr>
          <p:nvPr>
            <p:ph idx="1"/>
          </p:nvPr>
        </p:nvSpPr>
        <p:spPr>
          <a:xfrm>
            <a:off x="551543" y="1825625"/>
            <a:ext cx="11292114" cy="4351338"/>
          </a:xfrm>
        </p:spPr>
        <p:txBody>
          <a:bodyPr>
            <a:normAutofit fontScale="92500" lnSpcReduction="10000"/>
          </a:bodyPr>
          <a:lstStyle/>
          <a:p>
            <a:r>
              <a:rPr lang="en-US" dirty="0"/>
              <a:t>When applied school-wide, marked decrease in classroom disruption and office referrals</a:t>
            </a:r>
          </a:p>
          <a:p>
            <a:r>
              <a:rPr lang="en-US" dirty="0"/>
              <a:t>Best studied in children with ODD diagnosis including those with co-occurring ADHD, depression and anxiety</a:t>
            </a:r>
          </a:p>
          <a:p>
            <a:pPr lvl="1"/>
            <a:r>
              <a:rPr lang="en-US" dirty="0"/>
              <a:t>Autistic children may get an ODD diagnosis instead of (or in addition to an autism diagnosis)</a:t>
            </a:r>
          </a:p>
          <a:p>
            <a:pPr lvl="1"/>
            <a:r>
              <a:rPr lang="en-US" dirty="0"/>
              <a:t> African-American children are disproportionally likely to first be diagnosed with ODD or a conduct disorder</a:t>
            </a:r>
          </a:p>
          <a:p>
            <a:r>
              <a:rPr lang="en-US" dirty="0"/>
              <a:t>Has been used with autistic children in school and outpatient settings</a:t>
            </a:r>
          </a:p>
          <a:p>
            <a:r>
              <a:rPr lang="en-US" dirty="0"/>
              <a:t>Parents of autistic children without intellectual disability asked about interventions including ABA, PCIT, Zones of Regulation®, CPS™ and medications rated CPS™ and medications the most helpful</a:t>
            </a:r>
          </a:p>
        </p:txBody>
      </p:sp>
    </p:spTree>
    <p:extLst>
      <p:ext uri="{BB962C8B-B14F-4D97-AF65-F5344CB8AC3E}">
        <p14:creationId xmlns:p14="http://schemas.microsoft.com/office/powerpoint/2010/main" val="1808060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A863-BF00-4D67-98D0-DB7DE6360C88}"/>
              </a:ext>
            </a:extLst>
          </p:cNvPr>
          <p:cNvSpPr>
            <a:spLocks noGrp="1"/>
          </p:cNvSpPr>
          <p:nvPr>
            <p:ph type="title"/>
          </p:nvPr>
        </p:nvSpPr>
        <p:spPr>
          <a:xfrm>
            <a:off x="838200" y="365126"/>
            <a:ext cx="10515600" cy="1041644"/>
          </a:xfrm>
        </p:spPr>
        <p:txBody>
          <a:bodyPr/>
          <a:lstStyle/>
          <a:p>
            <a:pPr algn="ctr"/>
            <a:r>
              <a:rPr lang="en-US" dirty="0"/>
              <a:t>Child plays alone at recess</a:t>
            </a:r>
          </a:p>
        </p:txBody>
      </p:sp>
      <p:sp>
        <p:nvSpPr>
          <p:cNvPr id="3" name="Content Placeholder 2">
            <a:extLst>
              <a:ext uri="{FF2B5EF4-FFF2-40B4-BE49-F238E27FC236}">
                <a16:creationId xmlns:a16="http://schemas.microsoft.com/office/drawing/2014/main" id="{62201A5B-5A5C-44FE-BA97-692C31D50911}"/>
              </a:ext>
            </a:extLst>
          </p:cNvPr>
          <p:cNvSpPr>
            <a:spLocks noGrp="1"/>
          </p:cNvSpPr>
          <p:nvPr>
            <p:ph idx="1"/>
          </p:nvPr>
        </p:nvSpPr>
        <p:spPr>
          <a:xfrm>
            <a:off x="509954" y="1494692"/>
            <a:ext cx="10861431" cy="4963013"/>
          </a:xfrm>
        </p:spPr>
        <p:txBody>
          <a:bodyPr>
            <a:normAutofit fontScale="85000" lnSpcReduction="20000"/>
          </a:bodyPr>
          <a:lstStyle/>
          <a:p>
            <a:r>
              <a:rPr lang="en-US" dirty="0"/>
              <a:t>Has anyone asked the child why or what they like to do at recess?</a:t>
            </a:r>
          </a:p>
          <a:p>
            <a:pPr marL="0" indent="0">
              <a:buNone/>
            </a:pPr>
            <a:endParaRPr lang="en-US" dirty="0"/>
          </a:p>
          <a:p>
            <a:r>
              <a:rPr lang="en-US" dirty="0"/>
              <a:t>Preference</a:t>
            </a:r>
          </a:p>
          <a:p>
            <a:pPr lvl="1"/>
            <a:r>
              <a:rPr lang="en-US" dirty="0"/>
              <a:t> Leave alone? </a:t>
            </a:r>
          </a:p>
          <a:p>
            <a:r>
              <a:rPr lang="en-US" dirty="0"/>
              <a:t>Needs time to decompress</a:t>
            </a:r>
          </a:p>
          <a:p>
            <a:pPr lvl="1"/>
            <a:r>
              <a:rPr lang="en-US" dirty="0"/>
              <a:t> Leave alone?  Build breaks in elsewhere?</a:t>
            </a:r>
          </a:p>
          <a:p>
            <a:r>
              <a:rPr lang="en-US" dirty="0"/>
              <a:t>Wants to play, doesn’t know the games</a:t>
            </a:r>
          </a:p>
          <a:p>
            <a:pPr lvl="1"/>
            <a:r>
              <a:rPr lang="en-US" dirty="0"/>
              <a:t>Teach specific games or scripts?  Role-play?</a:t>
            </a:r>
          </a:p>
          <a:p>
            <a:r>
              <a:rPr lang="en-US" dirty="0"/>
              <a:t>Doesn’t know how to initiate</a:t>
            </a:r>
          </a:p>
          <a:p>
            <a:pPr lvl="1"/>
            <a:r>
              <a:rPr lang="en-US" dirty="0"/>
              <a:t>Social scripts, visual prompts, paraprofessional prompts</a:t>
            </a:r>
          </a:p>
          <a:p>
            <a:r>
              <a:rPr lang="en-US" dirty="0"/>
              <a:t>Prefers own activities to those classmates prefer</a:t>
            </a:r>
          </a:p>
          <a:p>
            <a:pPr lvl="1"/>
            <a:r>
              <a:rPr lang="en-US" dirty="0"/>
              <a:t>Leave alone?  Find other children with similar interests? Make choice explicit?</a:t>
            </a:r>
          </a:p>
          <a:p>
            <a:r>
              <a:rPr lang="en-US" dirty="0"/>
              <a:t>Being bullied/excluded</a:t>
            </a:r>
          </a:p>
          <a:p>
            <a:pPr lvl="1"/>
            <a:r>
              <a:rPr lang="en-US" dirty="0"/>
              <a:t>Educate other children? Monitor interactions? Identify children who might be better fit?</a:t>
            </a:r>
          </a:p>
        </p:txBody>
      </p:sp>
    </p:spTree>
    <p:extLst>
      <p:ext uri="{BB962C8B-B14F-4D97-AF65-F5344CB8AC3E}">
        <p14:creationId xmlns:p14="http://schemas.microsoft.com/office/powerpoint/2010/main" val="1396152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17F0-05B1-28A6-B2B9-0C6FF65AFC88}"/>
              </a:ext>
            </a:extLst>
          </p:cNvPr>
          <p:cNvSpPr>
            <a:spLocks noGrp="1"/>
          </p:cNvSpPr>
          <p:nvPr>
            <p:ph type="title"/>
          </p:nvPr>
        </p:nvSpPr>
        <p:spPr/>
        <p:txBody>
          <a:bodyPr/>
          <a:lstStyle/>
          <a:p>
            <a:pPr algn="ctr"/>
            <a:r>
              <a:rPr lang="en-US" dirty="0"/>
              <a:t>What if the kid isn’t diagnosed?</a:t>
            </a:r>
          </a:p>
        </p:txBody>
      </p:sp>
      <p:sp>
        <p:nvSpPr>
          <p:cNvPr id="3" name="Content Placeholder 2">
            <a:extLst>
              <a:ext uri="{FF2B5EF4-FFF2-40B4-BE49-F238E27FC236}">
                <a16:creationId xmlns:a16="http://schemas.microsoft.com/office/drawing/2014/main" id="{19E88597-99F8-3D85-9F45-4AA1941B8A62}"/>
              </a:ext>
            </a:extLst>
          </p:cNvPr>
          <p:cNvSpPr>
            <a:spLocks noGrp="1"/>
          </p:cNvSpPr>
          <p:nvPr>
            <p:ph idx="1"/>
          </p:nvPr>
        </p:nvSpPr>
        <p:spPr>
          <a:xfrm>
            <a:off x="838200" y="1825624"/>
            <a:ext cx="10515600" cy="4488089"/>
          </a:xfrm>
        </p:spPr>
        <p:txBody>
          <a:bodyPr>
            <a:normAutofit/>
          </a:bodyPr>
          <a:lstStyle/>
          <a:p>
            <a:r>
              <a:rPr lang="en-US" dirty="0"/>
              <a:t>What would you do differently if the child is diagnosed?</a:t>
            </a:r>
          </a:p>
          <a:p>
            <a:pPr lvl="1"/>
            <a:r>
              <a:rPr lang="en-US" dirty="0"/>
              <a:t>Can you do that regardless? </a:t>
            </a:r>
          </a:p>
          <a:p>
            <a:pPr lvl="1"/>
            <a:r>
              <a:rPr lang="en-US" dirty="0"/>
              <a:t>(likely possible for therapeutic strategies)</a:t>
            </a:r>
          </a:p>
          <a:p>
            <a:pPr lvl="1"/>
            <a:r>
              <a:rPr lang="en-US" dirty="0"/>
              <a:t>(May also be possible for IEP or 504 accommodations and supports)</a:t>
            </a:r>
          </a:p>
          <a:p>
            <a:endParaRPr lang="en-US" dirty="0"/>
          </a:p>
          <a:p>
            <a:r>
              <a:rPr lang="en-US" dirty="0"/>
              <a:t>If a strategy designed for autistic learners seems to fit, why not use it?</a:t>
            </a:r>
          </a:p>
          <a:p>
            <a:endParaRPr lang="en-US" dirty="0"/>
          </a:p>
          <a:p>
            <a:r>
              <a:rPr lang="en-US" dirty="0"/>
              <a:t>Two reasons to seek diagnosis (of any condition ever, not just autism)</a:t>
            </a:r>
          </a:p>
          <a:p>
            <a:pPr lvl="1"/>
            <a:r>
              <a:rPr lang="en-US" dirty="0"/>
              <a:t>Does it change management?</a:t>
            </a:r>
          </a:p>
          <a:p>
            <a:pPr lvl="1"/>
            <a:r>
              <a:rPr lang="en-US" dirty="0"/>
              <a:t>Does it increase self-knowledge and peace of mind?</a:t>
            </a:r>
          </a:p>
        </p:txBody>
      </p:sp>
    </p:spTree>
    <p:extLst>
      <p:ext uri="{BB962C8B-B14F-4D97-AF65-F5344CB8AC3E}">
        <p14:creationId xmlns:p14="http://schemas.microsoft.com/office/powerpoint/2010/main" val="1287520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1A44-3DAB-0603-C19C-C32F7781AB81}"/>
              </a:ext>
            </a:extLst>
          </p:cNvPr>
          <p:cNvSpPr>
            <a:spLocks noGrp="1"/>
          </p:cNvSpPr>
          <p:nvPr>
            <p:ph type="title"/>
          </p:nvPr>
        </p:nvSpPr>
        <p:spPr>
          <a:xfrm>
            <a:off x="838200" y="365125"/>
            <a:ext cx="10515600" cy="737961"/>
          </a:xfrm>
        </p:spPr>
        <p:txBody>
          <a:bodyPr/>
          <a:lstStyle/>
          <a:p>
            <a:r>
              <a:rPr lang="en-US" dirty="0"/>
              <a:t>What if the kid doesn’t know their diagnosis?</a:t>
            </a:r>
          </a:p>
        </p:txBody>
      </p:sp>
      <p:sp>
        <p:nvSpPr>
          <p:cNvPr id="3" name="Content Placeholder 2">
            <a:extLst>
              <a:ext uri="{FF2B5EF4-FFF2-40B4-BE49-F238E27FC236}">
                <a16:creationId xmlns:a16="http://schemas.microsoft.com/office/drawing/2014/main" id="{EF7A8C3E-1307-211F-0455-4EDC1DD607BC}"/>
              </a:ext>
            </a:extLst>
          </p:cNvPr>
          <p:cNvSpPr>
            <a:spLocks noGrp="1"/>
          </p:cNvSpPr>
          <p:nvPr>
            <p:ph idx="1"/>
          </p:nvPr>
        </p:nvSpPr>
        <p:spPr>
          <a:xfrm>
            <a:off x="838200" y="1103086"/>
            <a:ext cx="10515600" cy="5389789"/>
          </a:xfrm>
        </p:spPr>
        <p:txBody>
          <a:bodyPr>
            <a:normAutofit fontScale="92500" lnSpcReduction="10000"/>
          </a:bodyPr>
          <a:lstStyle/>
          <a:p>
            <a:r>
              <a:rPr lang="en-US" dirty="0"/>
              <a:t>Obviously talk to the family first</a:t>
            </a:r>
          </a:p>
          <a:p>
            <a:r>
              <a:rPr lang="en-US" sz="2800" dirty="0"/>
              <a:t>I have both “why” and “how-to” resources at the end</a:t>
            </a:r>
            <a:endParaRPr lang="en-US" dirty="0"/>
          </a:p>
          <a:p>
            <a:r>
              <a:rPr lang="en-US" dirty="0"/>
              <a:t>Thoughts to share</a:t>
            </a:r>
          </a:p>
          <a:p>
            <a:pPr lvl="1">
              <a:lnSpc>
                <a:spcPct val="70000"/>
              </a:lnSpc>
              <a:buClr>
                <a:schemeClr val="dk1"/>
              </a:buClr>
              <a:buSzPts val="2170"/>
            </a:pPr>
            <a:r>
              <a:rPr lang="en-US" sz="2600" dirty="0"/>
              <a:t>Disability identification correlated with increased self-esteem in those with visible and invisible disabilities. Disability pride “partially mediated” the relationship between stigma and self-esteem</a:t>
            </a:r>
          </a:p>
          <a:p>
            <a:pPr lvl="1">
              <a:lnSpc>
                <a:spcPct val="70000"/>
              </a:lnSpc>
              <a:buClr>
                <a:schemeClr val="dk1"/>
              </a:buClr>
              <a:buSzPts val="2170"/>
            </a:pPr>
            <a:r>
              <a:rPr lang="en-US" sz="2600" b="0" i="0" dirty="0">
                <a:effectLst/>
              </a:rPr>
              <a:t>Adolescents whose parents voluntarily disclosed their autism diagnosis to them described autism and themselves more positively than adolescents who did not experience voluntary disclosure (but found out anyway)</a:t>
            </a:r>
            <a:endParaRPr lang="en-US" sz="3500" dirty="0"/>
          </a:p>
          <a:p>
            <a:pPr>
              <a:lnSpc>
                <a:spcPct val="70000"/>
              </a:lnSpc>
              <a:buClr>
                <a:schemeClr val="dk1"/>
              </a:buClr>
              <a:buSzPts val="2170"/>
            </a:pPr>
            <a:endParaRPr lang="en-US" sz="3200" dirty="0"/>
          </a:p>
          <a:p>
            <a:pPr>
              <a:lnSpc>
                <a:spcPct val="70000"/>
              </a:lnSpc>
              <a:buClr>
                <a:schemeClr val="dk1"/>
              </a:buClr>
              <a:buSzPts val="2170"/>
            </a:pPr>
            <a:r>
              <a:rPr lang="en-US" sz="3200" dirty="0"/>
              <a:t>If it falls to you. . .</a:t>
            </a:r>
          </a:p>
          <a:p>
            <a:pPr lvl="1">
              <a:lnSpc>
                <a:spcPct val="70000"/>
              </a:lnSpc>
              <a:buClr>
                <a:schemeClr val="dk1"/>
              </a:buClr>
              <a:buSzPts val="2170"/>
            </a:pPr>
            <a:r>
              <a:rPr lang="en-US" sz="2800" dirty="0"/>
              <a:t>Tie it to experiences the student already knows about themselves</a:t>
            </a:r>
          </a:p>
          <a:p>
            <a:pPr lvl="1">
              <a:lnSpc>
                <a:spcPct val="70000"/>
              </a:lnSpc>
              <a:buClr>
                <a:schemeClr val="dk1"/>
              </a:buClr>
              <a:buSzPts val="2170"/>
            </a:pPr>
            <a:r>
              <a:rPr lang="en-US" sz="2800" dirty="0"/>
              <a:t>Including some challenges but also positive/neutral traits</a:t>
            </a:r>
          </a:p>
          <a:p>
            <a:pPr lvl="1">
              <a:lnSpc>
                <a:spcPct val="70000"/>
              </a:lnSpc>
              <a:buClr>
                <a:schemeClr val="dk1"/>
              </a:buClr>
              <a:buSzPts val="2170"/>
            </a:pPr>
            <a:r>
              <a:rPr lang="en-US" sz="2800" dirty="0"/>
              <a:t>Do not recommend “superpower” language</a:t>
            </a:r>
          </a:p>
          <a:p>
            <a:pPr lvl="1">
              <a:lnSpc>
                <a:spcPct val="70000"/>
              </a:lnSpc>
              <a:buClr>
                <a:schemeClr val="dk1"/>
              </a:buClr>
              <a:buSzPts val="2170"/>
            </a:pPr>
            <a:r>
              <a:rPr lang="en-US" sz="2800" dirty="0"/>
              <a:t>Try not to disclose when a kid is feeling terrible about themself</a:t>
            </a:r>
          </a:p>
          <a:p>
            <a:pPr lvl="1">
              <a:lnSpc>
                <a:spcPct val="70000"/>
              </a:lnSpc>
              <a:buClr>
                <a:schemeClr val="dk1"/>
              </a:buClr>
              <a:buSzPts val="2170"/>
            </a:pPr>
            <a:r>
              <a:rPr lang="en-US" sz="2800" dirty="0"/>
              <a:t>Offer community (books by autistic authors, school group, mention you have autistic friends or co-workers if true)</a:t>
            </a:r>
          </a:p>
          <a:p>
            <a:endParaRPr lang="en-US" dirty="0"/>
          </a:p>
        </p:txBody>
      </p:sp>
    </p:spTree>
    <p:extLst>
      <p:ext uri="{BB962C8B-B14F-4D97-AF65-F5344CB8AC3E}">
        <p14:creationId xmlns:p14="http://schemas.microsoft.com/office/powerpoint/2010/main" val="2654732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4996-F345-F744-926F-7751B1062781}"/>
              </a:ext>
            </a:extLst>
          </p:cNvPr>
          <p:cNvSpPr>
            <a:spLocks noGrp="1"/>
          </p:cNvSpPr>
          <p:nvPr>
            <p:ph type="title"/>
          </p:nvPr>
        </p:nvSpPr>
        <p:spPr/>
        <p:txBody>
          <a:bodyPr/>
          <a:lstStyle/>
          <a:p>
            <a:pPr algn="ctr"/>
            <a:r>
              <a:rPr lang="en-US" dirty="0"/>
              <a:t>Even more scope of the problem</a:t>
            </a:r>
          </a:p>
        </p:txBody>
      </p:sp>
      <p:sp>
        <p:nvSpPr>
          <p:cNvPr id="3" name="Content Placeholder 2">
            <a:extLst>
              <a:ext uri="{FF2B5EF4-FFF2-40B4-BE49-F238E27FC236}">
                <a16:creationId xmlns:a16="http://schemas.microsoft.com/office/drawing/2014/main" id="{4BAADFD2-65E8-E752-4633-98F9DD016A6E}"/>
              </a:ext>
            </a:extLst>
          </p:cNvPr>
          <p:cNvSpPr>
            <a:spLocks noGrp="1"/>
          </p:cNvSpPr>
          <p:nvPr>
            <p:ph idx="1"/>
          </p:nvPr>
        </p:nvSpPr>
        <p:spPr/>
        <p:txBody>
          <a:bodyPr/>
          <a:lstStyle/>
          <a:p>
            <a:r>
              <a:rPr lang="en-US" dirty="0"/>
              <a:t>2022 study of deaths by suicide in England</a:t>
            </a:r>
          </a:p>
          <a:p>
            <a:pPr lvl="1"/>
            <a:r>
              <a:rPr lang="en-US" dirty="0"/>
              <a:t>0.5% were diagnosed with autism</a:t>
            </a:r>
          </a:p>
          <a:p>
            <a:pPr lvl="1"/>
            <a:r>
              <a:rPr lang="en-US" dirty="0"/>
              <a:t>41% had autistic traits but were not diagnosed</a:t>
            </a:r>
          </a:p>
          <a:p>
            <a:pPr lvl="1"/>
            <a:endParaRPr lang="en-US" dirty="0"/>
          </a:p>
          <a:p>
            <a:r>
              <a:rPr lang="en-US" dirty="0"/>
              <a:t>Is self-knowledge lifesaving?</a:t>
            </a:r>
          </a:p>
        </p:txBody>
      </p:sp>
    </p:spTree>
    <p:extLst>
      <p:ext uri="{BB962C8B-B14F-4D97-AF65-F5344CB8AC3E}">
        <p14:creationId xmlns:p14="http://schemas.microsoft.com/office/powerpoint/2010/main" val="3003313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656D-054A-929A-4F82-B90B9802F29C}"/>
              </a:ext>
            </a:extLst>
          </p:cNvPr>
          <p:cNvSpPr>
            <a:spLocks noGrp="1"/>
          </p:cNvSpPr>
          <p:nvPr>
            <p:ph type="title"/>
          </p:nvPr>
        </p:nvSpPr>
        <p:spPr/>
        <p:txBody>
          <a:bodyPr/>
          <a:lstStyle/>
          <a:p>
            <a:pPr algn="ctr"/>
            <a:r>
              <a:rPr lang="en-US" dirty="0"/>
              <a:t>In a crisis</a:t>
            </a:r>
          </a:p>
        </p:txBody>
      </p:sp>
      <p:sp>
        <p:nvSpPr>
          <p:cNvPr id="3" name="Content Placeholder 2">
            <a:extLst>
              <a:ext uri="{FF2B5EF4-FFF2-40B4-BE49-F238E27FC236}">
                <a16:creationId xmlns:a16="http://schemas.microsoft.com/office/drawing/2014/main" id="{B9941929-F514-C443-E8ED-A62A0C0217D3}"/>
              </a:ext>
            </a:extLst>
          </p:cNvPr>
          <p:cNvSpPr>
            <a:spLocks noGrp="1"/>
          </p:cNvSpPr>
          <p:nvPr>
            <p:ph idx="1"/>
          </p:nvPr>
        </p:nvSpPr>
        <p:spPr/>
        <p:txBody>
          <a:bodyPr/>
          <a:lstStyle/>
          <a:p>
            <a:r>
              <a:rPr lang="en-US" dirty="0"/>
              <a:t>You are probably more aware of crisis resources than I am</a:t>
            </a:r>
          </a:p>
          <a:p>
            <a:r>
              <a:rPr lang="en-US" dirty="0" err="1"/>
              <a:t>Autistica</a:t>
            </a:r>
            <a:r>
              <a:rPr lang="en-US" dirty="0"/>
              <a:t> (UK advocacy organization) has a nice online crisis guide</a:t>
            </a:r>
          </a:p>
          <a:p>
            <a:pPr lvl="1"/>
            <a:r>
              <a:rPr lang="en-US" dirty="0">
                <a:hlinkClick r:id="rId2"/>
              </a:rPr>
              <a:t>amrcopenres-180115.pdf (healthopenresearch.s3.amazonaws.com)</a:t>
            </a:r>
            <a:endParaRPr lang="en-US" dirty="0"/>
          </a:p>
          <a:p>
            <a:r>
              <a:rPr lang="en-US" dirty="0"/>
              <a:t>Autistic teens may be more likely to access a text based than voice based crisis service</a:t>
            </a:r>
          </a:p>
          <a:p>
            <a:pPr lvl="1"/>
            <a:r>
              <a:rPr lang="en-US" dirty="0"/>
              <a:t>988 and the Trevor Project both have text options</a:t>
            </a:r>
          </a:p>
        </p:txBody>
      </p:sp>
    </p:spTree>
    <p:extLst>
      <p:ext uri="{BB962C8B-B14F-4D97-AF65-F5344CB8AC3E}">
        <p14:creationId xmlns:p14="http://schemas.microsoft.com/office/powerpoint/2010/main" val="3472763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CF4A-9F82-7DB4-62AC-BF5C14CE5A32}"/>
              </a:ext>
            </a:extLst>
          </p:cNvPr>
          <p:cNvSpPr>
            <a:spLocks noGrp="1"/>
          </p:cNvSpPr>
          <p:nvPr>
            <p:ph type="title"/>
          </p:nvPr>
        </p:nvSpPr>
        <p:spPr>
          <a:xfrm>
            <a:off x="838200" y="365125"/>
            <a:ext cx="10515600" cy="970189"/>
          </a:xfrm>
        </p:spPr>
        <p:txBody>
          <a:bodyPr/>
          <a:lstStyle/>
          <a:p>
            <a:pPr algn="ctr"/>
            <a:r>
              <a:rPr lang="en-US" dirty="0"/>
              <a:t>Relational Safety</a:t>
            </a:r>
          </a:p>
        </p:txBody>
      </p:sp>
      <p:sp>
        <p:nvSpPr>
          <p:cNvPr id="3" name="Content Placeholder 2">
            <a:extLst>
              <a:ext uri="{FF2B5EF4-FFF2-40B4-BE49-F238E27FC236}">
                <a16:creationId xmlns:a16="http://schemas.microsoft.com/office/drawing/2014/main" id="{D2173F6F-08DE-A2A3-2918-CE079C7E09B4}"/>
              </a:ext>
            </a:extLst>
          </p:cNvPr>
          <p:cNvSpPr>
            <a:spLocks noGrp="1"/>
          </p:cNvSpPr>
          <p:nvPr>
            <p:ph idx="1"/>
          </p:nvPr>
        </p:nvSpPr>
        <p:spPr>
          <a:xfrm>
            <a:off x="391886" y="1465943"/>
            <a:ext cx="11176000" cy="4711020"/>
          </a:xfrm>
        </p:spPr>
        <p:txBody>
          <a:bodyPr/>
          <a:lstStyle/>
          <a:p>
            <a:r>
              <a:rPr lang="en-US" dirty="0"/>
              <a:t>I can’t prescribe it or describe it – each person experiences this differently</a:t>
            </a:r>
          </a:p>
          <a:p>
            <a:endParaRPr lang="en-US" dirty="0"/>
          </a:p>
          <a:p>
            <a:r>
              <a:rPr lang="en-US" dirty="0"/>
              <a:t>Does your autistic student feel safe in your school?</a:t>
            </a:r>
          </a:p>
          <a:p>
            <a:r>
              <a:rPr lang="en-US" dirty="0"/>
              <a:t>Your classroom?</a:t>
            </a:r>
          </a:p>
          <a:p>
            <a:r>
              <a:rPr lang="en-US" dirty="0"/>
              <a:t>Your office?</a:t>
            </a:r>
          </a:p>
          <a:p>
            <a:r>
              <a:rPr lang="en-US" dirty="0"/>
              <a:t>Anywhere?</a:t>
            </a:r>
          </a:p>
          <a:p>
            <a:endParaRPr lang="en-US" dirty="0"/>
          </a:p>
          <a:p>
            <a:pPr marL="0" indent="0">
              <a:buNone/>
            </a:pPr>
            <a:endParaRPr lang="en-US" dirty="0"/>
          </a:p>
          <a:p>
            <a:pPr marL="0" indent="0">
              <a:buNone/>
            </a:pPr>
            <a:endParaRPr lang="en-US" dirty="0"/>
          </a:p>
        </p:txBody>
      </p:sp>
      <p:pic>
        <p:nvPicPr>
          <p:cNvPr id="4" name="Picture 3" descr="Cover from the book, Welcome to the Autistic Community.  It says ASAN at the bottom.  On the page are two people sitting back to back.  One is holding a phone and one is using a laptop.  There is a multicolored background">
            <a:extLst>
              <a:ext uri="{FF2B5EF4-FFF2-40B4-BE49-F238E27FC236}">
                <a16:creationId xmlns:a16="http://schemas.microsoft.com/office/drawing/2014/main" id="{CBE48945-91DE-69C1-F1BE-3B013BA5FA9C}"/>
              </a:ext>
            </a:extLst>
          </p:cNvPr>
          <p:cNvPicPr>
            <a:picLocks noChangeAspect="1"/>
          </p:cNvPicPr>
          <p:nvPr/>
        </p:nvPicPr>
        <p:blipFill>
          <a:blip r:embed="rId2"/>
          <a:stretch>
            <a:fillRect/>
          </a:stretch>
        </p:blipFill>
        <p:spPr>
          <a:xfrm>
            <a:off x="7532914" y="3678692"/>
            <a:ext cx="2115005" cy="3207370"/>
          </a:xfrm>
          <a:prstGeom prst="rect">
            <a:avLst/>
          </a:prstGeom>
        </p:spPr>
      </p:pic>
    </p:spTree>
    <p:extLst>
      <p:ext uri="{BB962C8B-B14F-4D97-AF65-F5344CB8AC3E}">
        <p14:creationId xmlns:p14="http://schemas.microsoft.com/office/powerpoint/2010/main" val="2196956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6674-555B-40D1-9248-CFE44A80027C}"/>
              </a:ext>
            </a:extLst>
          </p:cNvPr>
          <p:cNvSpPr>
            <a:spLocks noGrp="1"/>
          </p:cNvSpPr>
          <p:nvPr>
            <p:ph type="title"/>
          </p:nvPr>
        </p:nvSpPr>
        <p:spPr>
          <a:xfrm>
            <a:off x="838200" y="365125"/>
            <a:ext cx="10515600" cy="997849"/>
          </a:xfrm>
        </p:spPr>
        <p:txBody>
          <a:bodyPr/>
          <a:lstStyle/>
          <a:p>
            <a:pPr algn="ctr"/>
            <a:r>
              <a:rPr lang="en-US" dirty="0"/>
              <a:t>*Resources: neurodiversity toolkit</a:t>
            </a:r>
          </a:p>
        </p:txBody>
      </p:sp>
      <p:sp>
        <p:nvSpPr>
          <p:cNvPr id="3" name="Content Placeholder 2">
            <a:extLst>
              <a:ext uri="{FF2B5EF4-FFF2-40B4-BE49-F238E27FC236}">
                <a16:creationId xmlns:a16="http://schemas.microsoft.com/office/drawing/2014/main" id="{6D978B07-EEA2-4C7B-ADB5-86E085904230}"/>
              </a:ext>
            </a:extLst>
          </p:cNvPr>
          <p:cNvSpPr>
            <a:spLocks noGrp="1"/>
          </p:cNvSpPr>
          <p:nvPr>
            <p:ph idx="1"/>
          </p:nvPr>
        </p:nvSpPr>
        <p:spPr>
          <a:xfrm>
            <a:off x="336884" y="1362974"/>
            <a:ext cx="11614483" cy="5129901"/>
          </a:xfrm>
        </p:spPr>
        <p:txBody>
          <a:bodyPr>
            <a:normAutofit/>
          </a:bodyPr>
          <a:lstStyle/>
          <a:p>
            <a:endParaRPr lang="en-US" dirty="0"/>
          </a:p>
          <a:p>
            <a:r>
              <a:rPr lang="en-US" dirty="0"/>
              <a:t>“The Real Experts: Readings for parents of autistic children” (ed. Michelle Sutton)</a:t>
            </a:r>
          </a:p>
          <a:p>
            <a:r>
              <a:rPr lang="en-US" dirty="0"/>
              <a:t>Don’t Mourn for Us: </a:t>
            </a:r>
            <a:r>
              <a:rPr lang="en-US" dirty="0">
                <a:hlinkClick r:id="rId2"/>
              </a:rPr>
              <a:t>https://www.autreat.com/dont_mourn.html</a:t>
            </a:r>
            <a:endParaRPr lang="en-US" dirty="0"/>
          </a:p>
          <a:p>
            <a:pPr lvl="1"/>
            <a:r>
              <a:rPr lang="en-US" dirty="0"/>
              <a:t>(Jim Sinclair)</a:t>
            </a:r>
          </a:p>
          <a:p>
            <a:r>
              <a:rPr lang="en-US" dirty="0"/>
              <a:t>Quiet Hands: </a:t>
            </a:r>
            <a:r>
              <a:rPr lang="en-US" dirty="0">
                <a:hlinkClick r:id="rId3"/>
              </a:rPr>
              <a:t>https://juststimming.wordpress.com/2011/10/05/quiet-hands/</a:t>
            </a:r>
            <a:endParaRPr lang="en-US" dirty="0"/>
          </a:p>
          <a:p>
            <a:pPr lvl="1"/>
            <a:r>
              <a:rPr lang="en-US" dirty="0"/>
              <a:t>(Julia Bascom)</a:t>
            </a:r>
          </a:p>
          <a:p>
            <a:r>
              <a:rPr lang="en-US" dirty="0"/>
              <a:t>ASAN’s “Welcome to the autistic community” </a:t>
            </a:r>
          </a:p>
          <a:p>
            <a:pPr lvl="1"/>
            <a:r>
              <a:rPr lang="en-US" dirty="0">
                <a:hlinkClick r:id="rId4"/>
              </a:rPr>
              <a:t>Welcome to the Autistic Community - Autistic Self Advocacy Network (autisticadvocacy.org) </a:t>
            </a:r>
            <a:endParaRPr lang="en-US" dirty="0"/>
          </a:p>
          <a:p>
            <a:pPr lvl="1"/>
            <a:r>
              <a:rPr kumimoji="0" lang="en-US" altLang="en-US" sz="2400" b="0" i="0" u="none" strike="noStrike" cap="none" normalizeH="0" baseline="0" dirty="0">
                <a:ln>
                  <a:noFill/>
                </a:ln>
                <a:solidFill>
                  <a:srgbClr val="1155CC"/>
                </a:solidFill>
                <a:effectLst/>
                <a:latin typeface="Tahoma" panose="020B0604030504040204" pitchFamily="34" charset="0"/>
                <a:cs typeface="Tahoma" panose="020B0604030504040204" pitchFamily="34" charset="0"/>
                <a:hlinkClick r:id="rId5"/>
              </a:rPr>
              <a:t>https://www.youtube.com/watch?v=XnuGPJ7UdpU</a:t>
            </a:r>
            <a:r>
              <a:rPr kumimoji="0" lang="en-US" altLang="en-US" sz="3200" b="0" i="0" u="none" strike="noStrike" cap="none" normalizeH="0" baseline="0" dirty="0">
                <a:ln>
                  <a:noFill/>
                </a:ln>
                <a:solidFill>
                  <a:schemeClr val="tx1"/>
                </a:solidFill>
                <a:effectLst/>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a:p>
            <a:pPr lvl="1"/>
            <a:endParaRPr lang="en-US" dirty="0"/>
          </a:p>
          <a:p>
            <a:pPr lvl="1"/>
            <a:endParaRPr lang="en-US" dirty="0"/>
          </a:p>
          <a:p>
            <a:pPr lvl="1"/>
            <a:endParaRPr lang="en-US" dirty="0"/>
          </a:p>
        </p:txBody>
      </p:sp>
      <p:sp>
        <p:nvSpPr>
          <p:cNvPr id="4" name="Rectangle 1">
            <a:extLst>
              <a:ext uri="{FF2B5EF4-FFF2-40B4-BE49-F238E27FC236}">
                <a16:creationId xmlns:a16="http://schemas.microsoft.com/office/drawing/2014/main" id="{3DE4E188-5D4A-CCFC-9D99-7E7A8B6BFBEF}"/>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1093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6DC8-6854-96FE-48AF-FD2368B9E18B}"/>
              </a:ext>
            </a:extLst>
          </p:cNvPr>
          <p:cNvSpPr>
            <a:spLocks noGrp="1"/>
          </p:cNvSpPr>
          <p:nvPr>
            <p:ph type="title"/>
          </p:nvPr>
        </p:nvSpPr>
        <p:spPr/>
        <p:txBody>
          <a:bodyPr/>
          <a:lstStyle/>
          <a:p>
            <a:r>
              <a:rPr lang="en-US" dirty="0"/>
              <a:t>Resources: books for kids</a:t>
            </a:r>
          </a:p>
        </p:txBody>
      </p:sp>
      <p:sp>
        <p:nvSpPr>
          <p:cNvPr id="3" name="Content Placeholder 2">
            <a:extLst>
              <a:ext uri="{FF2B5EF4-FFF2-40B4-BE49-F238E27FC236}">
                <a16:creationId xmlns:a16="http://schemas.microsoft.com/office/drawing/2014/main" id="{5CDB00D0-8076-2A6D-0607-21526B7E95F4}"/>
              </a:ext>
            </a:extLst>
          </p:cNvPr>
          <p:cNvSpPr>
            <a:spLocks noGrp="1"/>
          </p:cNvSpPr>
          <p:nvPr>
            <p:ph idx="1"/>
          </p:nvPr>
        </p:nvSpPr>
        <p:spPr/>
        <p:txBody>
          <a:bodyPr>
            <a:normAutofit/>
          </a:bodyPr>
          <a:lstStyle/>
          <a:p>
            <a:r>
              <a:rPr lang="en-US" dirty="0"/>
              <a:t>For younger children:</a:t>
            </a:r>
          </a:p>
          <a:p>
            <a:pPr lvl="1"/>
            <a:r>
              <a:rPr lang="en-US" sz="1800" dirty="0">
                <a:effectLst/>
                <a:ea typeface="Calibri" panose="020F0502020204030204" pitchFamily="34" charset="0"/>
                <a:cs typeface="Times New Roman" panose="02020603050405020304" pitchFamily="18" charset="0"/>
              </a:rPr>
              <a:t>*Just Right For You, </a:t>
            </a:r>
            <a:r>
              <a:rPr lang="en-US" sz="1800" dirty="0">
                <a:effectLst/>
                <a:ea typeface="Times New Roman" panose="02020603050405020304" pitchFamily="18" charset="0"/>
                <a:cs typeface="Times New Roman" panose="02020603050405020304" pitchFamily="18" charset="0"/>
              </a:rPr>
              <a:t>Melanie Heyworth</a:t>
            </a:r>
            <a:endParaRPr lang="en-US" sz="1800" dirty="0">
              <a:effectLst/>
              <a:ea typeface="Calibri" panose="020F0502020204030204" pitchFamily="34" charset="0"/>
              <a:cs typeface="Times New Roman" panose="02020603050405020304" pitchFamily="18" charset="0"/>
            </a:endParaRPr>
          </a:p>
          <a:p>
            <a:pPr lvl="1"/>
            <a:r>
              <a:rPr lang="en-US" sz="1800" dirty="0">
                <a:effectLst/>
                <a:ea typeface="Calibri" panose="020F0502020204030204" pitchFamily="34" charset="0"/>
                <a:cs typeface="Times New Roman" panose="02020603050405020304" pitchFamily="18" charset="0"/>
              </a:rPr>
              <a:t>*The Brain Forest, Sandhya Menon</a:t>
            </a:r>
          </a:p>
          <a:p>
            <a:pPr lvl="1"/>
            <a:r>
              <a:rPr lang="en-US" sz="1800" dirty="0">
                <a:effectLst/>
                <a:ea typeface="Calibri" panose="020F0502020204030204" pitchFamily="34" charset="0"/>
                <a:cs typeface="Times New Roman" panose="02020603050405020304" pitchFamily="18" charset="0"/>
              </a:rPr>
              <a:t>Why Johnny Doesn’t Flap, Clay Morton and Gail Morton, 2015</a:t>
            </a:r>
          </a:p>
          <a:p>
            <a:r>
              <a:rPr lang="en-US" dirty="0">
                <a:cs typeface="Times New Roman" panose="02020603050405020304" pitchFamily="18" charset="0"/>
              </a:rPr>
              <a:t>For older children: </a:t>
            </a:r>
          </a:p>
          <a:p>
            <a:pPr lvl="1"/>
            <a:r>
              <a:rPr lang="en-US" sz="1800" dirty="0">
                <a:effectLst/>
                <a:ea typeface="Calibri" panose="020F0502020204030204" pitchFamily="34" charset="0"/>
                <a:cs typeface="Times New Roman" panose="02020603050405020304" pitchFamily="18" charset="0"/>
              </a:rPr>
              <a:t>*I Love Being My Own Autistic Self, Landon Bryce, 2012</a:t>
            </a:r>
          </a:p>
          <a:p>
            <a:pPr lvl="1"/>
            <a:r>
              <a:rPr lang="en-US" sz="1800" dirty="0">
                <a:effectLst/>
                <a:ea typeface="Calibri" panose="020F0502020204030204" pitchFamily="34" charset="0"/>
                <a:cs typeface="Times New Roman" panose="02020603050405020304" pitchFamily="18" charset="0"/>
              </a:rPr>
              <a:t>Arnie and His School Tools, Jennifer </a:t>
            </a:r>
            <a:r>
              <a:rPr lang="en-US" sz="1800" dirty="0" err="1">
                <a:effectLst/>
                <a:ea typeface="Calibri" panose="020F0502020204030204" pitchFamily="34" charset="0"/>
                <a:cs typeface="Times New Roman" panose="02020603050405020304" pitchFamily="18" charset="0"/>
              </a:rPr>
              <a:t>Veenendall</a:t>
            </a:r>
            <a:r>
              <a:rPr lang="en-US" sz="1800" dirty="0">
                <a:effectLst/>
                <a:ea typeface="Calibri" panose="020F0502020204030204" pitchFamily="34" charset="0"/>
                <a:cs typeface="Times New Roman" panose="02020603050405020304" pitchFamily="18" charset="0"/>
              </a:rPr>
              <a:t>, 2008</a:t>
            </a:r>
          </a:p>
          <a:p>
            <a:pPr lvl="1"/>
            <a:r>
              <a:rPr lang="en-US" sz="1800" dirty="0">
                <a:effectLst/>
                <a:ea typeface="Calibri" panose="020F0502020204030204" pitchFamily="34" charset="0"/>
                <a:cs typeface="Times New Roman" panose="02020603050405020304" pitchFamily="18" charset="0"/>
              </a:rPr>
              <a:t>Autism: What Does It Mean to Me?, Catherine </a:t>
            </a:r>
            <a:r>
              <a:rPr lang="en-US" sz="1800" dirty="0" err="1">
                <a:effectLst/>
                <a:ea typeface="Calibri" panose="020F0502020204030204" pitchFamily="34" charset="0"/>
                <a:cs typeface="Times New Roman" panose="02020603050405020304" pitchFamily="18" charset="0"/>
              </a:rPr>
              <a:t>Faherty</a:t>
            </a:r>
            <a:r>
              <a:rPr lang="en-US" sz="1800" dirty="0">
                <a:effectLst/>
                <a:ea typeface="Calibri" panose="020F0502020204030204" pitchFamily="34" charset="0"/>
                <a:cs typeface="Times New Roman" panose="02020603050405020304" pitchFamily="18" charset="0"/>
              </a:rPr>
              <a:t>, 2014</a:t>
            </a:r>
          </a:p>
          <a:p>
            <a:endParaRPr lang="en-US" sz="1800" dirty="0">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For teens:</a:t>
            </a:r>
          </a:p>
          <a:p>
            <a:r>
              <a:rPr lang="en-US" sz="1200" dirty="0">
                <a:hlinkClick r:id="rId2">
                  <a:extLst>
                    <a:ext uri="{A12FA001-AC4F-418D-AE19-62706E023703}">
                      <ahyp:hlinkClr xmlns:ahyp="http://schemas.microsoft.com/office/drawing/2018/hyperlinkcolor" val="tx"/>
                    </a:ext>
                  </a:extLst>
                </a:hlinkClick>
              </a:rPr>
              <a:t>Welcome to the Autistic Community (autismacceptance.com)</a:t>
            </a:r>
            <a:endParaRPr lang="en-US" sz="1200" dirty="0"/>
          </a:p>
          <a:p>
            <a:r>
              <a:rPr lang="en-US" sz="1200" dirty="0">
                <a:hlinkClick r:id="rId3">
                  <a:extLst>
                    <a:ext uri="{A12FA001-AC4F-418D-AE19-62706E023703}">
                      <ahyp:hlinkClr xmlns:ahyp="http://schemas.microsoft.com/office/drawing/2018/hyperlinkcolor" val="tx"/>
                    </a:ext>
                  </a:extLst>
                </a:hlinkClick>
              </a:rPr>
              <a:t>Welcome To The Autistic Community - YouTube</a:t>
            </a:r>
            <a:endParaRPr lang="en-US" sz="1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88542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03DE-A385-AB20-3CD8-33E5C64229B0}"/>
              </a:ext>
            </a:extLst>
          </p:cNvPr>
          <p:cNvSpPr>
            <a:spLocks noGrp="1"/>
          </p:cNvSpPr>
          <p:nvPr>
            <p:ph type="title"/>
          </p:nvPr>
        </p:nvSpPr>
        <p:spPr/>
        <p:txBody>
          <a:bodyPr/>
          <a:lstStyle/>
          <a:p>
            <a:r>
              <a:rPr lang="en-US" dirty="0"/>
              <a:t>*Resources: disclosure</a:t>
            </a:r>
          </a:p>
        </p:txBody>
      </p:sp>
      <p:sp>
        <p:nvSpPr>
          <p:cNvPr id="4" name="Rectangle 1">
            <a:extLst>
              <a:ext uri="{FF2B5EF4-FFF2-40B4-BE49-F238E27FC236}">
                <a16:creationId xmlns:a16="http://schemas.microsoft.com/office/drawing/2014/main" id="{020A79F8-D625-0723-78D1-A38B00FA6949}"/>
              </a:ext>
            </a:extLst>
          </p:cNvPr>
          <p:cNvSpPr>
            <a:spLocks noGrp="1" noChangeArrowheads="1"/>
          </p:cNvSpPr>
          <p:nvPr>
            <p:ph idx="1"/>
          </p:nvPr>
        </p:nvSpPr>
        <p:spPr bwMode="auto">
          <a:xfrm>
            <a:off x="838200" y="2570133"/>
            <a:ext cx="9345251"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https://chavisory.wordpress.com/2013/11/01/you-should-tell-your-kids-that-theyre-autistic/</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http://www.stimeyland.com/2016/01/telling-kids-they-autistic-i-want-your.html</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http://www.stimeyland.com/2016/02/whyand-howto-talk-to-your-kid-about.html</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http://autisticnotweird.com/when-should-i-tell-my-child/</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6552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5094-BC31-9317-A970-8532770D07D2}"/>
              </a:ext>
            </a:extLst>
          </p:cNvPr>
          <p:cNvSpPr>
            <a:spLocks noGrp="1"/>
          </p:cNvSpPr>
          <p:nvPr>
            <p:ph type="title"/>
          </p:nvPr>
        </p:nvSpPr>
        <p:spPr>
          <a:xfrm>
            <a:off x="838200" y="365126"/>
            <a:ext cx="10515600" cy="920750"/>
          </a:xfrm>
        </p:spPr>
        <p:txBody>
          <a:bodyPr>
            <a:normAutofit/>
          </a:bodyPr>
          <a:lstStyle/>
          <a:p>
            <a:r>
              <a:rPr lang="en-US" sz="4000" dirty="0"/>
              <a:t>Why do I say “autistic”?</a:t>
            </a:r>
          </a:p>
        </p:txBody>
      </p:sp>
      <p:sp>
        <p:nvSpPr>
          <p:cNvPr id="3" name="Content Placeholder 2">
            <a:extLst>
              <a:ext uri="{FF2B5EF4-FFF2-40B4-BE49-F238E27FC236}">
                <a16:creationId xmlns:a16="http://schemas.microsoft.com/office/drawing/2014/main" id="{808620EE-E22A-87C3-5F4E-4EBAC619FC2C}"/>
              </a:ext>
            </a:extLst>
          </p:cNvPr>
          <p:cNvSpPr>
            <a:spLocks noGrp="1"/>
          </p:cNvSpPr>
          <p:nvPr>
            <p:ph idx="1"/>
          </p:nvPr>
        </p:nvSpPr>
        <p:spPr>
          <a:xfrm>
            <a:off x="838200" y="1428750"/>
            <a:ext cx="10515600" cy="5064124"/>
          </a:xfrm>
        </p:spPr>
        <p:txBody>
          <a:bodyPr/>
          <a:lstStyle/>
          <a:p>
            <a:r>
              <a:rPr lang="en-US" dirty="0"/>
              <a:t>Many parents of children with autism and professionals (like you!) have been taught to say “</a:t>
            </a:r>
            <a:r>
              <a:rPr lang="en-US" dirty="0">
                <a:solidFill>
                  <a:srgbClr val="0070C0"/>
                </a:solidFill>
              </a:rPr>
              <a:t>person with autism</a:t>
            </a:r>
            <a:r>
              <a:rPr lang="en-US" dirty="0"/>
              <a:t>” or “</a:t>
            </a:r>
            <a:r>
              <a:rPr lang="en-US" dirty="0">
                <a:solidFill>
                  <a:srgbClr val="0070C0"/>
                </a:solidFill>
              </a:rPr>
              <a:t>child with autism</a:t>
            </a:r>
            <a:r>
              <a:rPr lang="en-US" dirty="0"/>
              <a:t>” which is consistent with “Person First” language advocated by many disability-related groups, especially people with intellectual disabilities.</a:t>
            </a:r>
          </a:p>
          <a:p>
            <a:endParaRPr lang="en-US" dirty="0"/>
          </a:p>
          <a:p>
            <a:r>
              <a:rPr lang="en-US" dirty="0"/>
              <a:t>Surveys show 60-80% of </a:t>
            </a:r>
            <a:r>
              <a:rPr lang="en-US" dirty="0">
                <a:solidFill>
                  <a:srgbClr val="7030A0"/>
                </a:solidFill>
              </a:rPr>
              <a:t>autistic people </a:t>
            </a:r>
            <a:r>
              <a:rPr lang="en-US" dirty="0"/>
              <a:t>prefer to be called “</a:t>
            </a:r>
            <a:r>
              <a:rPr lang="en-US" dirty="0">
                <a:solidFill>
                  <a:srgbClr val="7030A0"/>
                </a:solidFill>
              </a:rPr>
              <a:t>autistic</a:t>
            </a:r>
            <a:r>
              <a:rPr lang="en-US" dirty="0"/>
              <a:t>.”   They often consider autism to be part of their identity, not something separate or removable.  Most of my autistic and disabled friends prefer this “Identity First” language.  At least one study suggests this is less stigmatizing than “Person First.”</a:t>
            </a:r>
          </a:p>
          <a:p>
            <a:endParaRPr lang="en-US" dirty="0"/>
          </a:p>
          <a:p>
            <a:endParaRPr lang="en-US" dirty="0"/>
          </a:p>
          <a:p>
            <a:endParaRPr lang="en-US" dirty="0"/>
          </a:p>
        </p:txBody>
      </p:sp>
    </p:spTree>
    <p:extLst>
      <p:ext uri="{BB962C8B-B14F-4D97-AF65-F5344CB8AC3E}">
        <p14:creationId xmlns:p14="http://schemas.microsoft.com/office/powerpoint/2010/main" val="3051609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03DE-A385-AB20-3CD8-33E5C64229B0}"/>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86E5BD3-F597-0ACC-42E8-CFAAC5D8EBD2}"/>
              </a:ext>
            </a:extLst>
          </p:cNvPr>
          <p:cNvSpPr>
            <a:spLocks noGrp="1"/>
          </p:cNvSpPr>
          <p:nvPr>
            <p:ph idx="1"/>
          </p:nvPr>
        </p:nvSpPr>
        <p:spPr/>
        <p:txBody>
          <a:bodyPr>
            <a:normAutofit fontScale="47500" lnSpcReduction="20000"/>
          </a:bodyPr>
          <a:lstStyle/>
          <a:p>
            <a:r>
              <a:rPr lang="en-US" dirty="0"/>
              <a:t>2019;176(12):1010-1020. doi:10.1176/appi.ajp.2019.18121333</a:t>
            </a:r>
          </a:p>
          <a:p>
            <a:r>
              <a:rPr lang="en-US" dirty="0"/>
              <a:t>amrcopenres-180115.pdf (healthopenresearch.s3.amazonaws.com)</a:t>
            </a:r>
          </a:p>
          <a:p>
            <a:r>
              <a:rPr lang="en-US" dirty="0"/>
              <a:t>Are We Gaslighting Autistics Into Believing a Rational Fear Response is a Co-morbid Mental Illness? – The Autistic Doc (wordpress.com)</a:t>
            </a:r>
          </a:p>
          <a:p>
            <a:r>
              <a:rPr lang="en-US" dirty="0"/>
              <a:t>ASAN Joint Statement on the Death of Kayden Clarke - Autistic Self Advocacy Network (autisticadvocacy.org)</a:t>
            </a:r>
          </a:p>
          <a:p>
            <a:r>
              <a:rPr lang="en-US" dirty="0"/>
              <a:t>Autism rates increasing fastest among blacks and Hispanics | CU Boulder Today | University of Colorado Boulder</a:t>
            </a:r>
          </a:p>
          <a:p>
            <a:r>
              <a:rPr lang="en-US" dirty="0"/>
              <a:t>Cassidy, S. A., et al. "Is camouflaging autistic traits associated with suicidal thoughts and </a:t>
            </a:r>
            <a:r>
              <a:rPr lang="en-US" dirty="0" err="1"/>
              <a:t>behaviours</a:t>
            </a:r>
            <a:r>
              <a:rPr lang="en-US" dirty="0"/>
              <a:t>? Expanding the interpersonal psychological theory of suicide in an undergraduate student sample." Journal of autism and developmental disorders 50 (2020): 3638-3648</a:t>
            </a:r>
          </a:p>
          <a:p>
            <a:r>
              <a:rPr lang="en-US" dirty="0"/>
              <a:t>Cassidy, Sarah A., et al. "Development and validation of the suicidal </a:t>
            </a:r>
            <a:r>
              <a:rPr lang="en-US" dirty="0" err="1"/>
              <a:t>behaviours</a:t>
            </a:r>
            <a:r>
              <a:rPr lang="en-US" dirty="0"/>
              <a:t> questionnaire-autism spectrum conditions in a community sample of autistic, possibly autistic and non-autistic adults." Molecular autism 12.1 (2021): 46.</a:t>
            </a:r>
          </a:p>
          <a:p>
            <a:r>
              <a:rPr lang="en-US" dirty="0"/>
              <a:t>Cassidy, Sarah, et al. "Autism and autistic traits in those who died by suicide in England." The British Journal of Psychiatry 221.5 (2022): 683-691.</a:t>
            </a:r>
          </a:p>
          <a:p>
            <a:r>
              <a:rPr lang="en-US" dirty="0"/>
              <a:t>Cassidy, Sarah, et al. "Risk markers for suicidality in autistic adults." Molecular autism 9 (2018): 1-14.</a:t>
            </a:r>
          </a:p>
          <a:p>
            <a:r>
              <a:rPr lang="en-US" dirty="0"/>
              <a:t>Data &amp; Statistics on Autism Spectrum Disorder | CDC</a:t>
            </a:r>
          </a:p>
          <a:p>
            <a:r>
              <a:rPr lang="en-US" dirty="0" err="1"/>
              <a:t>Gernsbacher</a:t>
            </a:r>
            <a:r>
              <a:rPr lang="en-US" dirty="0"/>
              <a:t>, Morton Ann. "Editorial perspective: The use of person‐first language in scholarly writing may accentuate stigma." Journal of Child Psychology and Psychiatry 58.7 (2017): 859-861.</a:t>
            </a:r>
          </a:p>
          <a:p>
            <a:r>
              <a:rPr lang="en-US" dirty="0"/>
              <a:t>Gotham, Katherine, Kathryn Unruh, and Catherine Lord. "Depression and its measurement in verbal adolescents and adults with autism spectrum disorder." Autism 19.4 (2015): 491-504.</a:t>
            </a:r>
          </a:p>
          <a:p>
            <a:endParaRPr lang="en-US" dirty="0"/>
          </a:p>
        </p:txBody>
      </p:sp>
    </p:spTree>
    <p:extLst>
      <p:ext uri="{BB962C8B-B14F-4D97-AF65-F5344CB8AC3E}">
        <p14:creationId xmlns:p14="http://schemas.microsoft.com/office/powerpoint/2010/main" val="3127206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03DE-A385-AB20-3CD8-33E5C64229B0}"/>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86E5BD3-F597-0ACC-42E8-CFAAC5D8EBD2}"/>
              </a:ext>
            </a:extLst>
          </p:cNvPr>
          <p:cNvSpPr>
            <a:spLocks noGrp="1"/>
          </p:cNvSpPr>
          <p:nvPr>
            <p:ph idx="1"/>
          </p:nvPr>
        </p:nvSpPr>
        <p:spPr/>
        <p:txBody>
          <a:bodyPr>
            <a:normAutofit fontScale="47500" lnSpcReduction="20000"/>
          </a:bodyPr>
          <a:lstStyle/>
          <a:p>
            <a:r>
              <a:rPr lang="en-US" dirty="0"/>
              <a:t>Green SA, Hernandez L, Lawrence KE, et al. Distinct Patterns of Neural Habituation and Generalization in Children and Adolescents With Autism With Low and High Sensory </a:t>
            </a:r>
            <a:r>
              <a:rPr lang="en-US" dirty="0" err="1"/>
              <a:t>Overresponsivity</a:t>
            </a:r>
            <a:r>
              <a:rPr lang="en-US" dirty="0"/>
              <a:t>. Am J Psychiatry.</a:t>
            </a:r>
          </a:p>
          <a:p>
            <a:r>
              <a:rPr lang="en-US" dirty="0"/>
              <a:t>Greene, R.W., &amp; Winkler, J. (2019). Collaborative &amp; Proactive Solutions™: A review of research findings in families, schools, and treatment facilities. Clinical Child and Family Psychology Review, 22(4), 549-561</a:t>
            </a:r>
          </a:p>
          <a:p>
            <a:r>
              <a:rPr lang="en-US" dirty="0" err="1"/>
              <a:t>Hirvikoski</a:t>
            </a:r>
            <a:r>
              <a:rPr lang="en-US" dirty="0"/>
              <a:t>, </a:t>
            </a:r>
            <a:r>
              <a:rPr lang="en-US" dirty="0" err="1"/>
              <a:t>Tatja</a:t>
            </a:r>
            <a:r>
              <a:rPr lang="en-US" dirty="0"/>
              <a:t>, et al. "Premature mortality in autism spectrum disorder." The British Journal of Psychiatry 208.3 (2016): 232-238.</a:t>
            </a:r>
          </a:p>
          <a:p>
            <a:r>
              <a:rPr lang="en-US" dirty="0"/>
              <a:t>Horowitz, Lisa M., et al. "Talking about death or suicide: Prevalence and clinical correlates in youth with autism spectrum disorder in the psychiatric inpatient setting." Journal of Autism and Developmental Disorders 48 (2018): 3702-3710.</a:t>
            </a:r>
          </a:p>
          <a:p>
            <a:r>
              <a:rPr lang="en-US" dirty="0"/>
              <a:t>https://19thnews.org/2023/05/trans-laws-autistic-youth-mental-health/</a:t>
            </a:r>
          </a:p>
          <a:p>
            <a:r>
              <a:rPr lang="en-US" dirty="0"/>
              <a:t>https://autisticpgh.org/ans2019/</a:t>
            </a:r>
          </a:p>
          <a:p>
            <a:r>
              <a:rPr lang="en-US" dirty="0"/>
              <a:t>https://en.wikipedia.org/wiki/Minority_stress</a:t>
            </a:r>
          </a:p>
          <a:p>
            <a:r>
              <a:rPr lang="en-US" dirty="0"/>
              <a:t>https://network.autism.org.uk/knowledge/insight-opinion/double-empathy-problem</a:t>
            </a:r>
          </a:p>
          <a:p>
            <a:r>
              <a:rPr lang="en-US" dirty="0"/>
              <a:t>https://www.thetrevorproject.org/research-briefs/mental-health-among-autistic-lgbtq-youth-apr-2022/</a:t>
            </a:r>
          </a:p>
          <a:p>
            <a:r>
              <a:rPr lang="en-US" dirty="0"/>
              <a:t>https://www.thirdspace.scot/wp-content/uploads/2023/02/NAIT-Webinar-Slides-Reflections-on-CBT-and-Autistic-Thinking-03.02.23.pdf</a:t>
            </a:r>
          </a:p>
          <a:p>
            <a:r>
              <a:rPr lang="en-US" dirty="0"/>
              <a:t>https://www.ualberta.ca/folio/2023/07/a-simple-intervention-could-help-promote-understanding-of-autistic-children.html</a:t>
            </a:r>
          </a:p>
          <a:p>
            <a:r>
              <a:rPr lang="en-US" dirty="0"/>
              <a:t>Just_Discipline_and_the_School_to_Prison_Pipeline_in_Pittsburgh.pdf (heinz.org).</a:t>
            </a:r>
          </a:p>
          <a:p>
            <a:r>
              <a:rPr lang="en-US" dirty="0"/>
              <a:t>Kent, Rachel, and Emily </a:t>
            </a:r>
            <a:r>
              <a:rPr lang="en-US" dirty="0" err="1"/>
              <a:t>Simonoff</a:t>
            </a:r>
            <a:r>
              <a:rPr lang="en-US" dirty="0"/>
              <a:t>. "Prevalence of anxiety in autism spectrum disorders." Anxiety in children and adolescents with autism spectrum disorder (2017): 5-32.</a:t>
            </a:r>
          </a:p>
          <a:p>
            <a:endParaRPr lang="en-US" dirty="0"/>
          </a:p>
        </p:txBody>
      </p:sp>
    </p:spTree>
    <p:extLst>
      <p:ext uri="{BB962C8B-B14F-4D97-AF65-F5344CB8AC3E}">
        <p14:creationId xmlns:p14="http://schemas.microsoft.com/office/powerpoint/2010/main" val="1568271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35C7-45D3-0074-DB66-58EB6CF125D1}"/>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05C36A4C-A7E3-25DB-CA8E-CB5E257F5BCE}"/>
              </a:ext>
            </a:extLst>
          </p:cNvPr>
          <p:cNvSpPr>
            <a:spLocks noGrp="1"/>
          </p:cNvSpPr>
          <p:nvPr>
            <p:ph idx="1"/>
          </p:nvPr>
        </p:nvSpPr>
        <p:spPr/>
        <p:txBody>
          <a:bodyPr>
            <a:normAutofit fontScale="32500" lnSpcReduction="20000"/>
          </a:bodyPr>
          <a:lstStyle/>
          <a:p>
            <a:r>
              <a:rPr lang="en-US" dirty="0"/>
              <a:t>Kinnaird, Emma, Catherine Stewart, and Kate </a:t>
            </a:r>
            <a:r>
              <a:rPr lang="en-US" dirty="0" err="1"/>
              <a:t>Tchanturia</a:t>
            </a:r>
            <a:r>
              <a:rPr lang="en-US" dirty="0"/>
              <a:t>. "Investigating alexithymia in autism: A systematic review and meta-analysis." European Psychiatry 55 (2019): 80-89.</a:t>
            </a:r>
          </a:p>
          <a:p>
            <a:r>
              <a:rPr lang="en-US" dirty="0"/>
              <a:t>Lau, Bonnie K., et al. "The prevalence and developmental course of auditory processing differences in autistic children." Autism Research 16.7 (2023): 1413-1424.</a:t>
            </a:r>
          </a:p>
          <a:p>
            <a:r>
              <a:rPr lang="en-US" dirty="0"/>
              <a:t>Mahler, Kelly, et al. "Impact of an </a:t>
            </a:r>
            <a:r>
              <a:rPr lang="en-US" dirty="0" err="1"/>
              <a:t>interoception</a:t>
            </a:r>
            <a:r>
              <a:rPr lang="en-US" dirty="0"/>
              <a:t>-based program on emotion regulation in autistic children." Occupational therapy international 2022 (2022).</a:t>
            </a:r>
          </a:p>
          <a:p>
            <a:r>
              <a:rPr lang="en-US" dirty="0"/>
              <a:t>Mayes, Susan Dickerson, et al. "Suicide ideation and attempts in children with autism." Research in Autism Spectrum Disorders 7.1 (2013): 109-119.</a:t>
            </a:r>
          </a:p>
          <a:p>
            <a:r>
              <a:rPr lang="en-US" dirty="0" err="1"/>
              <a:t>Minio-Paluello</a:t>
            </a:r>
            <a:r>
              <a:rPr lang="en-US" dirty="0"/>
              <a:t>, Ilaria, et al. "Face individual identity recognition: a potential endophenotype in autism." Molecular Autism 11.1 (2020): 1-16.</a:t>
            </a:r>
          </a:p>
          <a:p>
            <a:r>
              <a:rPr lang="en-US" dirty="0" err="1"/>
              <a:t>Ollendick</a:t>
            </a:r>
            <a:r>
              <a:rPr lang="en-US" dirty="0"/>
              <a:t>, T. H., Greene, R. W., Austin, K. E., </a:t>
            </a:r>
            <a:r>
              <a:rPr lang="en-US" dirty="0" err="1"/>
              <a:t>Fraire</a:t>
            </a:r>
            <a:r>
              <a:rPr lang="en-US" dirty="0"/>
              <a:t>, M. G., </a:t>
            </a:r>
            <a:r>
              <a:rPr lang="en-US" dirty="0" err="1"/>
              <a:t>Halldorsdottir</a:t>
            </a:r>
            <a:r>
              <a:rPr lang="en-US" dirty="0"/>
              <a:t>, T., Allen, K. B., ... &amp; Wolff, J. C. (2016). Parent management training and collaborative &amp; proactive solutions: A randomized control trial for oppositional youth. Journal of Clinical Child &amp; Adolescent Psychology, 45(5), 591-604</a:t>
            </a:r>
          </a:p>
          <a:p>
            <a:r>
              <a:rPr lang="en-US" dirty="0" err="1"/>
              <a:t>Pilunthanakul</a:t>
            </a:r>
            <a:r>
              <a:rPr lang="en-US" dirty="0"/>
              <a:t>, </a:t>
            </a:r>
            <a:r>
              <a:rPr lang="en-US" dirty="0" err="1"/>
              <a:t>Thanita</a:t>
            </a:r>
            <a:r>
              <a:rPr lang="en-US" dirty="0"/>
              <a:t>, et al. "Validity of the patient health questionnaire 9-item in autistic youths: a pilot study." BMC psychiatry 21.1 (2021): 1-11.</a:t>
            </a:r>
          </a:p>
          <a:p>
            <a:r>
              <a:rPr lang="en-US" dirty="0"/>
              <a:t>Rates of Autism Increase, but Numbers Don’t Paint the Full Picture | </a:t>
            </a:r>
            <a:r>
              <a:rPr lang="en-US" dirty="0" err="1"/>
              <a:t>PolicyLab</a:t>
            </a:r>
            <a:r>
              <a:rPr lang="en-US" dirty="0"/>
              <a:t> (chop.edu)</a:t>
            </a:r>
          </a:p>
          <a:p>
            <a:r>
              <a:rPr lang="en-US" dirty="0"/>
              <a:t>Riccio, A., Kapp, S. K., Jordan, A., </a:t>
            </a:r>
            <a:r>
              <a:rPr lang="en-US" dirty="0" err="1"/>
              <a:t>Dorelien</a:t>
            </a:r>
            <a:r>
              <a:rPr lang="en-US" dirty="0"/>
              <a:t>, A. M., &amp; Gillespie-Lynch, K. (2020). How is autistic identity in adolescence influenced by parental disclosure decisions and perceptions of autism?. Autism, 1362361320958214.</a:t>
            </a:r>
          </a:p>
          <a:p>
            <a:r>
              <a:rPr lang="en-US" dirty="0"/>
              <a:t>Rock, A. J. (2017). A mixed methods approach to using Collaborative and Proactive Solutions™ with students with emotional and behavioral disorders while applying the self-determination theory (Paper 314) [Doctoral dissertation]</a:t>
            </a:r>
          </a:p>
          <a:p>
            <a:r>
              <a:rPr lang="en-US" dirty="0" err="1"/>
              <a:t>Segers</a:t>
            </a:r>
            <a:r>
              <a:rPr lang="en-US" dirty="0"/>
              <a:t>, Magali, and Jennine </a:t>
            </a:r>
            <a:r>
              <a:rPr lang="en-US" dirty="0" err="1"/>
              <a:t>Rawana</a:t>
            </a:r>
            <a:r>
              <a:rPr lang="en-US" dirty="0"/>
              <a:t>. "What do we know about suicidality in autism spectrum disorders? A systematic review." Autism Research 7.4 (2014): 507-521.</a:t>
            </a:r>
          </a:p>
          <a:p>
            <a:r>
              <a:rPr lang="en-US" dirty="0" err="1"/>
              <a:t>Shkedy</a:t>
            </a:r>
            <a:r>
              <a:rPr lang="en-US" dirty="0"/>
              <a:t>, Gary, Dalia </a:t>
            </a:r>
            <a:r>
              <a:rPr lang="en-US" dirty="0" err="1"/>
              <a:t>Shkedy</a:t>
            </a:r>
            <a:r>
              <a:rPr lang="en-US" dirty="0"/>
              <a:t>, and Aileen H. Sandoval-Norton. "Treating self-injurious behaviors in autism spectrum disorder." Cogent Psychology 6.1 (2019): 1682766.</a:t>
            </a:r>
          </a:p>
          <a:p>
            <a:r>
              <a:rPr lang="en-US" dirty="0" err="1"/>
              <a:t>Tshida</a:t>
            </a:r>
            <a:r>
              <a:rPr lang="en-US" dirty="0"/>
              <a:t>, J.E., Maddox, B.B., </a:t>
            </a:r>
            <a:r>
              <a:rPr lang="en-US" dirty="0" err="1"/>
              <a:t>Bertollo</a:t>
            </a:r>
            <a:r>
              <a:rPr lang="en-US" dirty="0"/>
              <a:t>, J.R., </a:t>
            </a:r>
            <a:r>
              <a:rPr lang="en-US" dirty="0" err="1"/>
              <a:t>Kuschner</a:t>
            </a:r>
            <a:r>
              <a:rPr lang="en-US" dirty="0"/>
              <a:t>, J.S., Miller, J.S., </a:t>
            </a:r>
            <a:r>
              <a:rPr lang="en-US" dirty="0" err="1"/>
              <a:t>Ollendick</a:t>
            </a:r>
            <a:r>
              <a:rPr lang="en-US" dirty="0"/>
              <a:t>, T.H., Greene, R.W. &amp;</a:t>
            </a:r>
            <a:r>
              <a:rPr lang="en-US" dirty="0" err="1"/>
              <a:t>Yerys</a:t>
            </a:r>
            <a:r>
              <a:rPr lang="en-US" dirty="0"/>
              <a:t>, B.E. (2021). Caregiver perspectives on interventions for behavior challenges in autistic children. Research in Autism Spectrum Disorders, 81.</a:t>
            </a:r>
          </a:p>
          <a:p>
            <a:r>
              <a:rPr lang="en-US" dirty="0"/>
              <a:t>Wang, X., Zhao, J., Huang, S., Chen, S., Zhou, T., Li, Q., Luo, X. &amp; Hao, Y. (2021). Cognitive behavioral therapy for autism spectrum disorders: A Systematic review. Pediatrics, 147(5).</a:t>
            </a:r>
          </a:p>
          <a:p>
            <a:r>
              <a:rPr lang="en-US" dirty="0" err="1"/>
              <a:t>Wijnhoven</a:t>
            </a:r>
            <a:r>
              <a:rPr lang="en-US" dirty="0"/>
              <a:t>, </a:t>
            </a:r>
            <a:r>
              <a:rPr lang="en-US" dirty="0" err="1"/>
              <a:t>Lieke</a:t>
            </a:r>
            <a:r>
              <a:rPr lang="en-US" dirty="0"/>
              <a:t> AMW, et al. "Prevalence of comorbid depressive symptoms and suicidal ideation in children with autism spectrum disorder and elevated anxiety symptoms." Journal of Child &amp; Adolescent Mental Health 31.1 (2019): 77-84.</a:t>
            </a:r>
          </a:p>
          <a:p>
            <a:r>
              <a:rPr lang="en-US" dirty="0"/>
              <a:t>Wood, J., Kendall, P., Wood, K., Kerns, C., Seltzer, M., Small, B., Lewin, A. &amp; Storch, E. (2019). Cognitive behavioral treatments for anxiety in children with autism spectrum disorder: A randomized clinical trial. Journal of the American Medical Association – Psychiatry, 77, 1-10.</a:t>
            </a:r>
          </a:p>
          <a:p>
            <a:endParaRPr lang="en-US" dirty="0"/>
          </a:p>
        </p:txBody>
      </p:sp>
    </p:spTree>
    <p:extLst>
      <p:ext uri="{BB962C8B-B14F-4D97-AF65-F5344CB8AC3E}">
        <p14:creationId xmlns:p14="http://schemas.microsoft.com/office/powerpoint/2010/main" val="135175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E865-D335-3D41-A3DE-40AD949CBE53}"/>
              </a:ext>
            </a:extLst>
          </p:cNvPr>
          <p:cNvSpPr>
            <a:spLocks noGrp="1"/>
          </p:cNvSpPr>
          <p:nvPr>
            <p:ph type="title"/>
          </p:nvPr>
        </p:nvSpPr>
        <p:spPr>
          <a:xfrm>
            <a:off x="328613" y="365125"/>
            <a:ext cx="11472862" cy="1325563"/>
          </a:xfrm>
        </p:spPr>
        <p:txBody>
          <a:bodyPr>
            <a:normAutofit/>
          </a:bodyPr>
          <a:lstStyle/>
          <a:p>
            <a:r>
              <a:rPr lang="en-US" sz="4000" dirty="0"/>
              <a:t>Why do I say “autistic”?  Because it may be lifesaving</a:t>
            </a:r>
          </a:p>
        </p:txBody>
      </p:sp>
      <p:sp>
        <p:nvSpPr>
          <p:cNvPr id="3" name="Content Placeholder 2">
            <a:extLst>
              <a:ext uri="{FF2B5EF4-FFF2-40B4-BE49-F238E27FC236}">
                <a16:creationId xmlns:a16="http://schemas.microsoft.com/office/drawing/2014/main" id="{9462BECF-52A0-7927-A7E9-FA3DB0C698CE}"/>
              </a:ext>
            </a:extLst>
          </p:cNvPr>
          <p:cNvSpPr>
            <a:spLocks noGrp="1"/>
          </p:cNvSpPr>
          <p:nvPr>
            <p:ph idx="1"/>
          </p:nvPr>
        </p:nvSpPr>
        <p:spPr/>
        <p:txBody>
          <a:bodyPr>
            <a:normAutofit fontScale="85000" lnSpcReduction="20000"/>
          </a:bodyPr>
          <a:lstStyle/>
          <a:p>
            <a:r>
              <a:rPr lang="en-US" dirty="0"/>
              <a:t>2023 study of 225 autistic doctors worldwide found that self-identification as “autistic” was linked to a lower likelihood of suicidal thinking than self-identification as “person with autism”</a:t>
            </a:r>
          </a:p>
          <a:p>
            <a:endParaRPr lang="en-US" dirty="0"/>
          </a:p>
          <a:p>
            <a:r>
              <a:rPr lang="en-US" dirty="0"/>
              <a:t>Use the language that a specific person or groups use.  Certainly say “with autism” if your student prefers.</a:t>
            </a:r>
          </a:p>
          <a:p>
            <a:endParaRPr lang="en-US" dirty="0"/>
          </a:p>
          <a:p>
            <a:r>
              <a:rPr lang="en-US" dirty="0"/>
              <a:t>Thoughts to return to: </a:t>
            </a:r>
          </a:p>
          <a:p>
            <a:endParaRPr lang="en-US" dirty="0"/>
          </a:p>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all your students prefer “with autism” – have they ever been exposed to a positive or neutral view of being autistic?</a:t>
            </a:r>
          </a:p>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 person experiences therapies with an aim to reduce autistic traits, can they even develop a positive or neutral view of themselves as autistic?</a:t>
            </a:r>
          </a:p>
          <a:p>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47549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wo stick figure drawings&#10;One with head colored in rainbow labeled &quot;autistic person&quot;&#10;One carrying a rainbow colored box labeled &quot;person with autism&quot;&#10;">
            <a:extLst>
              <a:ext uri="{FF2B5EF4-FFF2-40B4-BE49-F238E27FC236}">
                <a16:creationId xmlns:a16="http://schemas.microsoft.com/office/drawing/2014/main" id="{FC7CC9BD-B758-40DE-AA0B-A820C8B96BF6}"/>
              </a:ext>
            </a:extLst>
          </p:cNvPr>
          <p:cNvPicPr>
            <a:picLocks noGrp="1" noChangeAspect="1"/>
          </p:cNvPicPr>
          <p:nvPr>
            <p:ph idx="1"/>
          </p:nvPr>
        </p:nvPicPr>
        <p:blipFill>
          <a:blip r:embed="rId2"/>
          <a:stretch>
            <a:fillRect/>
          </a:stretch>
        </p:blipFill>
        <p:spPr>
          <a:xfrm>
            <a:off x="3608614" y="1629005"/>
            <a:ext cx="4816929" cy="4594037"/>
          </a:xfrm>
          <a:prstGeom prst="rect">
            <a:avLst/>
          </a:prstGeom>
        </p:spPr>
      </p:pic>
    </p:spTree>
    <p:extLst>
      <p:ext uri="{BB962C8B-B14F-4D97-AF65-F5344CB8AC3E}">
        <p14:creationId xmlns:p14="http://schemas.microsoft.com/office/powerpoint/2010/main" val="173911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3A9F-1204-4DA2-A175-8AD1B5D039A5}"/>
              </a:ext>
            </a:extLst>
          </p:cNvPr>
          <p:cNvSpPr>
            <a:spLocks noGrp="1"/>
          </p:cNvSpPr>
          <p:nvPr>
            <p:ph type="title"/>
          </p:nvPr>
        </p:nvSpPr>
        <p:spPr/>
        <p:txBody>
          <a:bodyPr/>
          <a:lstStyle/>
          <a:p>
            <a:pPr algn="ctr"/>
            <a:r>
              <a:rPr lang="en-US" dirty="0"/>
              <a:t>Some neurodiversity terminology many very well-meaning people often get wrong</a:t>
            </a:r>
          </a:p>
        </p:txBody>
      </p:sp>
      <p:sp>
        <p:nvSpPr>
          <p:cNvPr id="3" name="Text Placeholder 2">
            <a:extLst>
              <a:ext uri="{FF2B5EF4-FFF2-40B4-BE49-F238E27FC236}">
                <a16:creationId xmlns:a16="http://schemas.microsoft.com/office/drawing/2014/main" id="{DF5EA32F-3AB3-4650-981D-FB4A956115EB}"/>
              </a:ext>
            </a:extLst>
          </p:cNvPr>
          <p:cNvSpPr>
            <a:spLocks noGrp="1"/>
          </p:cNvSpPr>
          <p:nvPr>
            <p:ph type="body" idx="1"/>
          </p:nvPr>
        </p:nvSpPr>
        <p:spPr>
          <a:xfrm>
            <a:off x="838200" y="1825625"/>
            <a:ext cx="10515600" cy="4667250"/>
          </a:xfrm>
        </p:spPr>
        <p:txBody>
          <a:bodyPr/>
          <a:lstStyle/>
          <a:p>
            <a:r>
              <a:rPr lang="en-US" dirty="0">
                <a:latin typeface="Calibri" panose="020F0502020204030204" pitchFamily="34" charset="0"/>
                <a:cs typeface="Calibri" panose="020F0502020204030204" pitchFamily="34" charset="0"/>
              </a:rPr>
              <a:t>Neurodivergent – “</a:t>
            </a:r>
            <a:r>
              <a:rPr lang="en-US" i="0" dirty="0">
                <a:solidFill>
                  <a:srgbClr val="202124"/>
                </a:solidFill>
                <a:effectLst/>
                <a:latin typeface="Calibri" panose="020F0502020204030204" pitchFamily="34" charset="0"/>
                <a:cs typeface="Calibri" panose="020F0502020204030204" pitchFamily="34" charset="0"/>
              </a:rPr>
              <a:t>neurologically divergent from typical”</a:t>
            </a:r>
            <a:r>
              <a:rPr lang="en-US" dirty="0">
                <a:latin typeface="Calibri" panose="020F0502020204030204" pitchFamily="34" charset="0"/>
                <a:cs typeface="Calibri" panose="020F0502020204030204" pitchFamily="34" charset="0"/>
              </a:rPr>
              <a:t>  	*</a:t>
            </a:r>
            <a:r>
              <a:rPr lang="en-US" b="0" i="0" dirty="0" err="1">
                <a:solidFill>
                  <a:srgbClr val="202124"/>
                </a:solidFill>
                <a:effectLst/>
                <a:latin typeface="Calibri" panose="020F0502020204030204" pitchFamily="34" charset="0"/>
                <a:cs typeface="Calibri" panose="020F0502020204030204" pitchFamily="34" charset="0"/>
              </a:rPr>
              <a:t>Kassiane</a:t>
            </a:r>
            <a:r>
              <a:rPr lang="en-US" b="0" i="0" dirty="0">
                <a:solidFill>
                  <a:srgbClr val="202124"/>
                </a:solidFill>
                <a:effectLst/>
                <a:latin typeface="Calibri" panose="020F0502020204030204" pitchFamily="34" charset="0"/>
                <a:cs typeface="Calibri" panose="020F0502020204030204" pitchFamily="34" charset="0"/>
              </a:rPr>
              <a:t> </a:t>
            </a:r>
            <a:r>
              <a:rPr lang="en-US" b="0" i="0" dirty="0" err="1">
                <a:solidFill>
                  <a:srgbClr val="202124"/>
                </a:solidFill>
                <a:effectLst/>
                <a:latin typeface="Calibri" panose="020F0502020204030204" pitchFamily="34" charset="0"/>
                <a:cs typeface="Calibri" panose="020F0502020204030204" pitchFamily="34" charset="0"/>
              </a:rPr>
              <a:t>Asasumasu</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Neurotypical – having a typical neurotype</a:t>
            </a:r>
          </a:p>
          <a:p>
            <a:r>
              <a:rPr lang="en-US" dirty="0">
                <a:latin typeface="Calibri" panose="020F0502020204030204" pitchFamily="34" charset="0"/>
                <a:cs typeface="Calibri" panose="020F0502020204030204" pitchFamily="34" charset="0"/>
              </a:rPr>
              <a:t>Neurodiverse refers to groups, not individuals (</a:t>
            </a:r>
            <a:r>
              <a:rPr lang="en-US" sz="2000" dirty="0">
                <a:latin typeface="Calibri" panose="020F0502020204030204" pitchFamily="34" charset="0"/>
                <a:cs typeface="Calibri" panose="020F0502020204030204" pitchFamily="34" charset="0"/>
              </a:rPr>
              <a:t>image from *Giraffe Party)</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Allistic – “not autistic” </a:t>
            </a:r>
          </a:p>
          <a:p>
            <a:pPr lvl="1"/>
            <a:r>
              <a:rPr lang="en-US" dirty="0">
                <a:latin typeface="Calibri" panose="020F0502020204030204" pitchFamily="34" charset="0"/>
                <a:cs typeface="Calibri" panose="020F0502020204030204" pitchFamily="34" charset="0"/>
              </a:rPr>
              <a:t>from </a:t>
            </a:r>
            <a:r>
              <a:rPr lang="en-US" dirty="0" err="1">
                <a:latin typeface="Calibri" panose="020F0502020204030204" pitchFamily="34" charset="0"/>
                <a:cs typeface="Calibri" panose="020F0502020204030204" pitchFamily="34" charset="0"/>
              </a:rPr>
              <a:t>allos</a:t>
            </a:r>
            <a:r>
              <a:rPr lang="en-US" dirty="0">
                <a:latin typeface="Calibri" panose="020F0502020204030204" pitchFamily="34" charset="0"/>
                <a:cs typeface="Calibri" panose="020F0502020204030204" pitchFamily="34" charset="0"/>
              </a:rPr>
              <a:t>, other (contrasted with autism, from auto, self)</a:t>
            </a:r>
          </a:p>
          <a:p>
            <a:pPr lvl="1"/>
            <a:r>
              <a:rPr lang="en-US" dirty="0">
                <a:latin typeface="Calibri" panose="020F0502020204030204" pitchFamily="34" charset="0"/>
                <a:cs typeface="Calibri" panose="020F0502020204030204" pitchFamily="34" charset="0"/>
              </a:rPr>
              <a:t>Many people are neurodivergent and allistic</a:t>
            </a:r>
          </a:p>
          <a:p>
            <a:pPr marL="11430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3" descr="A picture of three circles.  Text reads &quot;this group is comprised of three neurotypical people. It is NOT neurodiverse because there is only one neurotype represented.&#10;A picture of two triangles and a circle.  Text reads &quot;this group is comprised of two autistic people and a neurotypical person.  This group IS neurodiverse because more than one neurotype is represented.&#10;A picture of three squares&#10;Text reads &quot;this group is comprised of three people with ADHD.  This group is NOT neurodiverse but it IS a group of neurodivergent people&quot;">
            <a:extLst>
              <a:ext uri="{FF2B5EF4-FFF2-40B4-BE49-F238E27FC236}">
                <a16:creationId xmlns:a16="http://schemas.microsoft.com/office/drawing/2014/main" id="{335DEA39-0B75-D1AD-937D-08EE13E32953}"/>
              </a:ext>
            </a:extLst>
          </p:cNvPr>
          <p:cNvPicPr>
            <a:picLocks noChangeAspect="1"/>
          </p:cNvPicPr>
          <p:nvPr/>
        </p:nvPicPr>
        <p:blipFill>
          <a:blip r:embed="rId2"/>
          <a:stretch>
            <a:fillRect/>
          </a:stretch>
        </p:blipFill>
        <p:spPr>
          <a:xfrm>
            <a:off x="1331685" y="3727716"/>
            <a:ext cx="6094329" cy="1650734"/>
          </a:xfrm>
          <a:prstGeom prst="rect">
            <a:avLst/>
          </a:prstGeom>
        </p:spPr>
      </p:pic>
    </p:spTree>
    <p:extLst>
      <p:ext uri="{BB962C8B-B14F-4D97-AF65-F5344CB8AC3E}">
        <p14:creationId xmlns:p14="http://schemas.microsoft.com/office/powerpoint/2010/main" val="3623292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20359</TotalTime>
  <Words>5016</Words>
  <Application>Microsoft Office PowerPoint</Application>
  <PresentationFormat>Widescreen</PresentationFormat>
  <Paragraphs>546</Paragraphs>
  <Slides>62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62</vt:i4>
      </vt:variant>
    </vt:vector>
  </HeadingPairs>
  <TitlesOfParts>
    <vt:vector size="70" baseType="lpstr">
      <vt:lpstr>Arial</vt:lpstr>
      <vt:lpstr>Calibri</vt:lpstr>
      <vt:lpstr>Calibri Light</vt:lpstr>
      <vt:lpstr>Google Sans</vt:lpstr>
      <vt:lpstr>Merriweather</vt:lpstr>
      <vt:lpstr>Tahoma</vt:lpstr>
      <vt:lpstr>Office Theme</vt:lpstr>
      <vt:lpstr>5_Office Theme</vt:lpstr>
      <vt:lpstr>Suicide risk in autistic students: supporting relational safety at school so students can thrive</vt:lpstr>
      <vt:lpstr>The scope of the problem</vt:lpstr>
      <vt:lpstr>Objectives</vt:lpstr>
      <vt:lpstr>Who am I?</vt:lpstr>
      <vt:lpstr>Assumptions</vt:lpstr>
      <vt:lpstr>Why do I say “autistic”?</vt:lpstr>
      <vt:lpstr>Why do I say “autistic”?  Because it may be lifesaving</vt:lpstr>
      <vt:lpstr>PowerPoint Presentation</vt:lpstr>
      <vt:lpstr>Some neurodiversity terminology many very well-meaning people often get wrong</vt:lpstr>
      <vt:lpstr>Neurodivergencies might include</vt:lpstr>
      <vt:lpstr>Models of Disability</vt:lpstr>
      <vt:lpstr>Neurodiversity</vt:lpstr>
      <vt:lpstr>Why are autistic people at increased risk for depression and suicidal thinking?</vt:lpstr>
      <vt:lpstr>Biology</vt:lpstr>
      <vt:lpstr>PowerPoint Presentation</vt:lpstr>
      <vt:lpstr>Every known “autism gene”</vt:lpstr>
      <vt:lpstr>Minority Stress Model</vt:lpstr>
      <vt:lpstr>My absolute bare bones, paraphrased cliff-notes version of the DSM 5 autism criteria</vt:lpstr>
      <vt:lpstr>Schools designed by neurotypicals,  for neurotypicals</vt:lpstr>
      <vt:lpstr>Schools designed by neurotypicals,  for neurotypicals</vt:lpstr>
      <vt:lpstr>Schools designed by neurotypicals,  for neurotypicals</vt:lpstr>
      <vt:lpstr>Schools designed by neurotypicals,  for neurotypicals</vt:lpstr>
      <vt:lpstr>Cultural clash: the double empathy problem</vt:lpstr>
      <vt:lpstr> The scope of the problem: autistic children</vt:lpstr>
      <vt:lpstr>Intersectionality: race</vt:lpstr>
      <vt:lpstr>Intersectionality: race</vt:lpstr>
      <vt:lpstr>Intersectionality: gender</vt:lpstr>
      <vt:lpstr>Intersectionality: LGBTQIA+ identities</vt:lpstr>
      <vt:lpstr>Intersectionality: LGBTQIA+ identities</vt:lpstr>
      <vt:lpstr>Trans rights and autistic rights: interlinked</vt:lpstr>
      <vt:lpstr>Risk Factors</vt:lpstr>
      <vt:lpstr>Things to watch for</vt:lpstr>
      <vt:lpstr>Things maybe not to watch for</vt:lpstr>
      <vt:lpstr>“I WISH I WERE DEAD!!!!!”</vt:lpstr>
      <vt:lpstr>Where have I heard that before?</vt:lpstr>
      <vt:lpstr>Is self-injurious behavior suicidal?</vt:lpstr>
      <vt:lpstr>Is self-injurious behavior suicidal?</vt:lpstr>
      <vt:lpstr>Formal assessment measures</vt:lpstr>
      <vt:lpstr>Masking or camouflaging autistic traits</vt:lpstr>
      <vt:lpstr>Masking or camouflaging autistic traits</vt:lpstr>
      <vt:lpstr>So what do we do?</vt:lpstr>
      <vt:lpstr>CBT</vt:lpstr>
      <vt:lpstr>Autistic concerns about CBT</vt:lpstr>
      <vt:lpstr>Alexithymia</vt:lpstr>
      <vt:lpstr>The Incredible 5 Point Scale</vt:lpstr>
      <vt:lpstr>What else?</vt:lpstr>
      <vt:lpstr>What else?</vt:lpstr>
      <vt:lpstr>What else?</vt:lpstr>
      <vt:lpstr>Collaborative and Proactive Solutions</vt:lpstr>
      <vt:lpstr>Collaborative and Proactive Solutions</vt:lpstr>
      <vt:lpstr>Child plays alone at recess</vt:lpstr>
      <vt:lpstr>What if the kid isn’t diagnosed?</vt:lpstr>
      <vt:lpstr>What if the kid doesn’t know their diagnosis?</vt:lpstr>
      <vt:lpstr>Even more scope of the problem</vt:lpstr>
      <vt:lpstr>In a crisis</vt:lpstr>
      <vt:lpstr>Relational Safety</vt:lpstr>
      <vt:lpstr>*Resources: neurodiversity toolkit</vt:lpstr>
      <vt:lpstr>Resources: books for kids</vt:lpstr>
      <vt:lpstr>*Resources: disclosure</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Ziss</dc:creator>
  <cp:lastModifiedBy>Nymick, Emily (AHN)</cp:lastModifiedBy>
  <cp:revision>3</cp:revision>
  <dcterms:created xsi:type="dcterms:W3CDTF">2023-09-09T00:57:08Z</dcterms:created>
  <dcterms:modified xsi:type="dcterms:W3CDTF">2023-10-06T14:27:24Z</dcterms:modified>
</cp:coreProperties>
</file>