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notesMasterIdLst>
    <p:notesMasterId r:id="rId30"/>
  </p:notesMasterIdLst>
  <p:sldIdLst>
    <p:sldId id="256" r:id="rId2"/>
    <p:sldId id="266" r:id="rId3"/>
    <p:sldId id="282" r:id="rId4"/>
    <p:sldId id="283" r:id="rId5"/>
    <p:sldId id="281" r:id="rId6"/>
    <p:sldId id="264" r:id="rId7"/>
    <p:sldId id="292" r:id="rId8"/>
    <p:sldId id="293" r:id="rId9"/>
    <p:sldId id="290" r:id="rId10"/>
    <p:sldId id="267" r:id="rId11"/>
    <p:sldId id="287" r:id="rId12"/>
    <p:sldId id="272" r:id="rId13"/>
    <p:sldId id="271" r:id="rId14"/>
    <p:sldId id="291" r:id="rId15"/>
    <p:sldId id="279" r:id="rId16"/>
    <p:sldId id="270" r:id="rId17"/>
    <p:sldId id="285" r:id="rId18"/>
    <p:sldId id="260" r:id="rId19"/>
    <p:sldId id="273" r:id="rId20"/>
    <p:sldId id="265" r:id="rId21"/>
    <p:sldId id="274" r:id="rId22"/>
    <p:sldId id="280" r:id="rId23"/>
    <p:sldId id="284" r:id="rId24"/>
    <p:sldId id="289" r:id="rId25"/>
    <p:sldId id="294" r:id="rId26"/>
    <p:sldId id="258" r:id="rId27"/>
    <p:sldId id="286" r:id="rId28"/>
    <p:sldId id="26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356" autoAdjust="0"/>
  </p:normalViewPr>
  <p:slideViewPr>
    <p:cSldViewPr snapToGrid="0">
      <p:cViewPr varScale="1">
        <p:scale>
          <a:sx n="49" d="100"/>
          <a:sy n="49" d="100"/>
        </p:scale>
        <p:origin x="13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8A2FB-36F3-418F-AAAC-566C755F37CC}" type="doc">
      <dgm:prSet loTypeId="urn:microsoft.com/office/officeart/2005/8/layout/pyramid2" loCatId="pyramid" qsTypeId="urn:microsoft.com/office/officeart/2005/8/quickstyle/3d2" qsCatId="3D" csTypeId="urn:microsoft.com/office/officeart/2005/8/colors/accent1_2" csCatId="accent1" phldr="1"/>
      <dgm:spPr/>
    </dgm:pt>
    <dgm:pt modelId="{D23B1E7F-0948-4E60-8EEA-CB87FB37B4B5}">
      <dgm:prSet/>
      <dgm:spPr/>
      <dgm:t>
        <a:bodyPr/>
        <a:lstStyle/>
        <a:p>
          <a:r>
            <a:rPr lang="en-US" dirty="0"/>
            <a:t>Less likely to initiate consultations with therapists (Israel, 2003) </a:t>
          </a:r>
        </a:p>
      </dgm:t>
    </dgm:pt>
    <dgm:pt modelId="{A93746FB-8FC5-4A90-82A3-B57B632398F9}" type="parTrans" cxnId="{486626E2-8F88-4584-903F-9AC9A85FB64F}">
      <dgm:prSet/>
      <dgm:spPr/>
      <dgm:t>
        <a:bodyPr/>
        <a:lstStyle/>
        <a:p>
          <a:endParaRPr lang="en-US"/>
        </a:p>
      </dgm:t>
    </dgm:pt>
    <dgm:pt modelId="{6258AF90-1AB9-448C-AF29-85132050B7CE}" type="sibTrans" cxnId="{486626E2-8F88-4584-903F-9AC9A85FB64F}">
      <dgm:prSet/>
      <dgm:spPr/>
      <dgm:t>
        <a:bodyPr/>
        <a:lstStyle/>
        <a:p>
          <a:endParaRPr lang="en-US"/>
        </a:p>
      </dgm:t>
    </dgm:pt>
    <dgm:pt modelId="{FF49579B-D696-4989-BB69-569F5F1091FD}">
      <dgm:prSet/>
      <dgm:spPr/>
      <dgm:t>
        <a:bodyPr/>
        <a:lstStyle/>
        <a:p>
          <a:r>
            <a:rPr lang="en-US" dirty="0"/>
            <a:t>More likely to influence no shows and cancellations (Hawley &amp; Weisz, 2010) </a:t>
          </a:r>
        </a:p>
      </dgm:t>
    </dgm:pt>
    <dgm:pt modelId="{8FB35A87-99CA-4FAA-B894-70633561F1B0}" type="parTrans" cxnId="{09FA7698-E3C8-4629-902C-5D2847F1BEEC}">
      <dgm:prSet/>
      <dgm:spPr/>
      <dgm:t>
        <a:bodyPr/>
        <a:lstStyle/>
        <a:p>
          <a:endParaRPr lang="en-US"/>
        </a:p>
      </dgm:t>
    </dgm:pt>
    <dgm:pt modelId="{CCF69FAA-DD2F-411C-A85A-E5A052D69A47}" type="sibTrans" cxnId="{09FA7698-E3C8-4629-902C-5D2847F1BEEC}">
      <dgm:prSet/>
      <dgm:spPr/>
      <dgm:t>
        <a:bodyPr/>
        <a:lstStyle/>
        <a:p>
          <a:endParaRPr lang="en-US"/>
        </a:p>
      </dgm:t>
    </dgm:pt>
    <dgm:pt modelId="{6BA606F3-AC35-4EFF-892D-6AC58143DCA1}">
      <dgm:prSet/>
      <dgm:spPr/>
      <dgm:t>
        <a:bodyPr/>
        <a:lstStyle/>
        <a:p>
          <a:r>
            <a:rPr lang="en-US" dirty="0"/>
            <a:t>More likely to influence termination decisions positively when alliance is good (Hawley &amp; Weisz, 2010) </a:t>
          </a:r>
        </a:p>
      </dgm:t>
    </dgm:pt>
    <dgm:pt modelId="{292582F9-D1E2-47B2-A706-D040F718E76B}" type="parTrans" cxnId="{91BFD25A-4F11-4B29-B884-B0D398E6E657}">
      <dgm:prSet/>
      <dgm:spPr/>
      <dgm:t>
        <a:bodyPr/>
        <a:lstStyle/>
        <a:p>
          <a:endParaRPr lang="en-US"/>
        </a:p>
      </dgm:t>
    </dgm:pt>
    <dgm:pt modelId="{C5A74F22-B251-47AB-B680-1702C34F6155}" type="sibTrans" cxnId="{91BFD25A-4F11-4B29-B884-B0D398E6E657}">
      <dgm:prSet/>
      <dgm:spPr/>
      <dgm:t>
        <a:bodyPr/>
        <a:lstStyle/>
        <a:p>
          <a:endParaRPr lang="en-US"/>
        </a:p>
      </dgm:t>
    </dgm:pt>
    <dgm:pt modelId="{95B1783D-9E34-44E5-B67A-35DCC76D8E2D}" type="pres">
      <dgm:prSet presAssocID="{1B08A2FB-36F3-418F-AAAC-566C755F37CC}" presName="compositeShape" presStyleCnt="0">
        <dgm:presLayoutVars>
          <dgm:dir/>
          <dgm:resizeHandles/>
        </dgm:presLayoutVars>
      </dgm:prSet>
      <dgm:spPr/>
    </dgm:pt>
    <dgm:pt modelId="{F0DA04A0-4E67-4B5B-B684-C3AB3F3F4B79}" type="pres">
      <dgm:prSet presAssocID="{1B08A2FB-36F3-418F-AAAC-566C755F37CC}" presName="pyramid" presStyleLbl="node1" presStyleIdx="0" presStyleCnt="1" custLinFactNeighborX="-5173" custLinFactNeighborY="1776"/>
      <dgm:spPr/>
    </dgm:pt>
    <dgm:pt modelId="{0C9519E0-298B-4869-ACE9-48C6D9467AF1}" type="pres">
      <dgm:prSet presAssocID="{1B08A2FB-36F3-418F-AAAC-566C755F37CC}" presName="theList" presStyleCnt="0"/>
      <dgm:spPr/>
    </dgm:pt>
    <dgm:pt modelId="{108D9287-A308-4525-A71F-E1A0FFED60E8}" type="pres">
      <dgm:prSet presAssocID="{D23B1E7F-0948-4E60-8EEA-CB87FB37B4B5}" presName="aNode" presStyleLbl="fgAcc1" presStyleIdx="0" presStyleCnt="3">
        <dgm:presLayoutVars>
          <dgm:bulletEnabled val="1"/>
        </dgm:presLayoutVars>
      </dgm:prSet>
      <dgm:spPr/>
    </dgm:pt>
    <dgm:pt modelId="{3133FFB5-970B-46B0-89E7-5614D2B10CC3}" type="pres">
      <dgm:prSet presAssocID="{D23B1E7F-0948-4E60-8EEA-CB87FB37B4B5}" presName="aSpace" presStyleCnt="0"/>
      <dgm:spPr/>
    </dgm:pt>
    <dgm:pt modelId="{27F5F6F5-6695-491A-9E4E-B0B289B6F2CE}" type="pres">
      <dgm:prSet presAssocID="{FF49579B-D696-4989-BB69-569F5F1091FD}" presName="aNode" presStyleLbl="fgAcc1" presStyleIdx="1" presStyleCnt="3">
        <dgm:presLayoutVars>
          <dgm:bulletEnabled val="1"/>
        </dgm:presLayoutVars>
      </dgm:prSet>
      <dgm:spPr/>
    </dgm:pt>
    <dgm:pt modelId="{FB46C241-E44D-43D9-9889-FDC8D5C87F30}" type="pres">
      <dgm:prSet presAssocID="{FF49579B-D696-4989-BB69-569F5F1091FD}" presName="aSpace" presStyleCnt="0"/>
      <dgm:spPr/>
    </dgm:pt>
    <dgm:pt modelId="{09228C58-2F3D-47AB-AEAE-5BAC9FF76216}" type="pres">
      <dgm:prSet presAssocID="{6BA606F3-AC35-4EFF-892D-6AC58143DCA1}" presName="aNode" presStyleLbl="fgAcc1" presStyleIdx="2" presStyleCnt="3">
        <dgm:presLayoutVars>
          <dgm:bulletEnabled val="1"/>
        </dgm:presLayoutVars>
      </dgm:prSet>
      <dgm:spPr/>
    </dgm:pt>
    <dgm:pt modelId="{3B570155-55AA-45A4-97BE-D985B67E6ACF}" type="pres">
      <dgm:prSet presAssocID="{6BA606F3-AC35-4EFF-892D-6AC58143DCA1}" presName="aSpace" presStyleCnt="0"/>
      <dgm:spPr/>
    </dgm:pt>
  </dgm:ptLst>
  <dgm:cxnLst>
    <dgm:cxn modelId="{146AC707-4CA1-4F57-B6FC-FC4E84DB9C89}" type="presOf" srcId="{6BA606F3-AC35-4EFF-892D-6AC58143DCA1}" destId="{09228C58-2F3D-47AB-AEAE-5BAC9FF76216}" srcOrd="0" destOrd="0" presId="urn:microsoft.com/office/officeart/2005/8/layout/pyramid2"/>
    <dgm:cxn modelId="{1D1DF81D-D220-4F83-A656-B5A45AD836BE}" type="presOf" srcId="{D23B1E7F-0948-4E60-8EEA-CB87FB37B4B5}" destId="{108D9287-A308-4525-A71F-E1A0FFED60E8}" srcOrd="0" destOrd="0" presId="urn:microsoft.com/office/officeart/2005/8/layout/pyramid2"/>
    <dgm:cxn modelId="{91BFD25A-4F11-4B29-B884-B0D398E6E657}" srcId="{1B08A2FB-36F3-418F-AAAC-566C755F37CC}" destId="{6BA606F3-AC35-4EFF-892D-6AC58143DCA1}" srcOrd="2" destOrd="0" parTransId="{292582F9-D1E2-47B2-A706-D040F718E76B}" sibTransId="{C5A74F22-B251-47AB-B680-1702C34F6155}"/>
    <dgm:cxn modelId="{09FA7698-E3C8-4629-902C-5D2847F1BEEC}" srcId="{1B08A2FB-36F3-418F-AAAC-566C755F37CC}" destId="{FF49579B-D696-4989-BB69-569F5F1091FD}" srcOrd="1" destOrd="0" parTransId="{8FB35A87-99CA-4FAA-B894-70633561F1B0}" sibTransId="{CCF69FAA-DD2F-411C-A85A-E5A052D69A47}"/>
    <dgm:cxn modelId="{A312D4B0-38E7-4221-8F95-64A2C29CD2EF}" type="presOf" srcId="{1B08A2FB-36F3-418F-AAAC-566C755F37CC}" destId="{95B1783D-9E34-44E5-B67A-35DCC76D8E2D}" srcOrd="0" destOrd="0" presId="urn:microsoft.com/office/officeart/2005/8/layout/pyramid2"/>
    <dgm:cxn modelId="{A04230D9-F211-4CD3-8890-D36D9229531B}" type="presOf" srcId="{FF49579B-D696-4989-BB69-569F5F1091FD}" destId="{27F5F6F5-6695-491A-9E4E-B0B289B6F2CE}" srcOrd="0" destOrd="0" presId="urn:microsoft.com/office/officeart/2005/8/layout/pyramid2"/>
    <dgm:cxn modelId="{486626E2-8F88-4584-903F-9AC9A85FB64F}" srcId="{1B08A2FB-36F3-418F-AAAC-566C755F37CC}" destId="{D23B1E7F-0948-4E60-8EEA-CB87FB37B4B5}" srcOrd="0" destOrd="0" parTransId="{A93746FB-8FC5-4A90-82A3-B57B632398F9}" sibTransId="{6258AF90-1AB9-448C-AF29-85132050B7CE}"/>
    <dgm:cxn modelId="{1CAC4E8E-2CD5-4B06-B128-CD3BA017E363}" type="presParOf" srcId="{95B1783D-9E34-44E5-B67A-35DCC76D8E2D}" destId="{F0DA04A0-4E67-4B5B-B684-C3AB3F3F4B79}" srcOrd="0" destOrd="0" presId="urn:microsoft.com/office/officeart/2005/8/layout/pyramid2"/>
    <dgm:cxn modelId="{263D8A27-BC63-4023-9772-9825278610C7}" type="presParOf" srcId="{95B1783D-9E34-44E5-B67A-35DCC76D8E2D}" destId="{0C9519E0-298B-4869-ACE9-48C6D9467AF1}" srcOrd="1" destOrd="0" presId="urn:microsoft.com/office/officeart/2005/8/layout/pyramid2"/>
    <dgm:cxn modelId="{48831308-305F-44ED-8186-422A56C46BD8}" type="presParOf" srcId="{0C9519E0-298B-4869-ACE9-48C6D9467AF1}" destId="{108D9287-A308-4525-A71F-E1A0FFED60E8}" srcOrd="0" destOrd="0" presId="urn:microsoft.com/office/officeart/2005/8/layout/pyramid2"/>
    <dgm:cxn modelId="{849D857F-F55D-48A3-8BDD-8AD0B840910C}" type="presParOf" srcId="{0C9519E0-298B-4869-ACE9-48C6D9467AF1}" destId="{3133FFB5-970B-46B0-89E7-5614D2B10CC3}" srcOrd="1" destOrd="0" presId="urn:microsoft.com/office/officeart/2005/8/layout/pyramid2"/>
    <dgm:cxn modelId="{AA38A961-74FA-45DF-8648-F26DA78C998E}" type="presParOf" srcId="{0C9519E0-298B-4869-ACE9-48C6D9467AF1}" destId="{27F5F6F5-6695-491A-9E4E-B0B289B6F2CE}" srcOrd="2" destOrd="0" presId="urn:microsoft.com/office/officeart/2005/8/layout/pyramid2"/>
    <dgm:cxn modelId="{532C0B18-A16A-40F7-9D47-77AB22B586A8}" type="presParOf" srcId="{0C9519E0-298B-4869-ACE9-48C6D9467AF1}" destId="{FB46C241-E44D-43D9-9889-FDC8D5C87F30}" srcOrd="3" destOrd="0" presId="urn:microsoft.com/office/officeart/2005/8/layout/pyramid2"/>
    <dgm:cxn modelId="{78BE590C-5B5B-4E49-B1F6-BDF833BD6EA3}" type="presParOf" srcId="{0C9519E0-298B-4869-ACE9-48C6D9467AF1}" destId="{09228C58-2F3D-47AB-AEAE-5BAC9FF76216}" srcOrd="4" destOrd="0" presId="urn:microsoft.com/office/officeart/2005/8/layout/pyramid2"/>
    <dgm:cxn modelId="{615A56B9-4AAA-489E-8811-1A64C5DEDD1B}" type="presParOf" srcId="{0C9519E0-298B-4869-ACE9-48C6D9467AF1}" destId="{3B570155-55AA-45A4-97BE-D985B67E6ACF}"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FEC19C-336C-4409-A602-463A732EA7A0}" type="doc">
      <dgm:prSet loTypeId="urn:microsoft.com/office/officeart/2005/8/layout/hProcess3" loCatId="process" qsTypeId="urn:microsoft.com/office/officeart/2005/8/quickstyle/3d2" qsCatId="3D" csTypeId="urn:microsoft.com/office/officeart/2005/8/colors/accent1_2" csCatId="accent1" phldr="1"/>
      <dgm:spPr/>
    </dgm:pt>
    <dgm:pt modelId="{1A8EC118-E497-4F1B-9953-8E472AECA27A}">
      <dgm:prSet phldrT="[Text]"/>
      <dgm:spPr/>
      <dgm:t>
        <a:bodyPr/>
        <a:lstStyle/>
        <a:p>
          <a:r>
            <a:rPr lang="en-US" dirty="0"/>
            <a:t>Before we discuss which solution to choose, let’s discuss the research regarding parent involvement in treatment to assist with making an informed and evidence-based decision</a:t>
          </a:r>
        </a:p>
      </dgm:t>
    </dgm:pt>
    <dgm:pt modelId="{8BBDBC61-9EF6-4F0E-AAFD-96AB5395BB48}" type="parTrans" cxnId="{4D5DB51C-3235-42C4-BDA3-189DF6D61B47}">
      <dgm:prSet/>
      <dgm:spPr/>
      <dgm:t>
        <a:bodyPr/>
        <a:lstStyle/>
        <a:p>
          <a:endParaRPr lang="en-US"/>
        </a:p>
      </dgm:t>
    </dgm:pt>
    <dgm:pt modelId="{3BEC01F1-EC3F-47C9-99B3-64A15AC42260}" type="sibTrans" cxnId="{4D5DB51C-3235-42C4-BDA3-189DF6D61B47}">
      <dgm:prSet/>
      <dgm:spPr/>
      <dgm:t>
        <a:bodyPr/>
        <a:lstStyle/>
        <a:p>
          <a:endParaRPr lang="en-US"/>
        </a:p>
      </dgm:t>
    </dgm:pt>
    <dgm:pt modelId="{65C9D27F-B4B7-42CD-A7D2-02DA1EF59562}" type="pres">
      <dgm:prSet presAssocID="{BBFEC19C-336C-4409-A602-463A732EA7A0}" presName="Name0" presStyleCnt="0">
        <dgm:presLayoutVars>
          <dgm:dir/>
          <dgm:animLvl val="lvl"/>
          <dgm:resizeHandles val="exact"/>
        </dgm:presLayoutVars>
      </dgm:prSet>
      <dgm:spPr/>
    </dgm:pt>
    <dgm:pt modelId="{84D93C17-0049-4F0A-9A5F-EE9A115288B5}" type="pres">
      <dgm:prSet presAssocID="{BBFEC19C-336C-4409-A602-463A732EA7A0}" presName="dummy" presStyleCnt="0"/>
      <dgm:spPr/>
    </dgm:pt>
    <dgm:pt modelId="{BCED82C4-EF71-47CA-978C-9FE1DDB797C4}" type="pres">
      <dgm:prSet presAssocID="{BBFEC19C-336C-4409-A602-463A732EA7A0}" presName="linH" presStyleCnt="0"/>
      <dgm:spPr/>
    </dgm:pt>
    <dgm:pt modelId="{B6BE189E-08D6-4408-AAA6-B16FC1E6F620}" type="pres">
      <dgm:prSet presAssocID="{BBFEC19C-336C-4409-A602-463A732EA7A0}" presName="padding1" presStyleCnt="0"/>
      <dgm:spPr/>
    </dgm:pt>
    <dgm:pt modelId="{C88248F0-F713-4AC7-8DEC-5BEE711C6407}" type="pres">
      <dgm:prSet presAssocID="{1A8EC118-E497-4F1B-9953-8E472AECA27A}" presName="linV" presStyleCnt="0"/>
      <dgm:spPr/>
    </dgm:pt>
    <dgm:pt modelId="{57B9B258-255E-4DA4-873A-59781C498092}" type="pres">
      <dgm:prSet presAssocID="{1A8EC118-E497-4F1B-9953-8E472AECA27A}" presName="spVertical1" presStyleCnt="0"/>
      <dgm:spPr/>
    </dgm:pt>
    <dgm:pt modelId="{4723B8ED-9FE7-4719-ADE1-40D59DB04F41}" type="pres">
      <dgm:prSet presAssocID="{1A8EC118-E497-4F1B-9953-8E472AECA27A}" presName="parTx" presStyleLbl="revTx" presStyleIdx="0" presStyleCnt="1">
        <dgm:presLayoutVars>
          <dgm:chMax val="0"/>
          <dgm:chPref val="0"/>
          <dgm:bulletEnabled val="1"/>
        </dgm:presLayoutVars>
      </dgm:prSet>
      <dgm:spPr/>
    </dgm:pt>
    <dgm:pt modelId="{A461C352-E438-44B9-977A-910C6A548061}" type="pres">
      <dgm:prSet presAssocID="{1A8EC118-E497-4F1B-9953-8E472AECA27A}" presName="spVertical2" presStyleCnt="0"/>
      <dgm:spPr/>
    </dgm:pt>
    <dgm:pt modelId="{7574ABB5-8ED8-4A52-AF64-57E63C0C525A}" type="pres">
      <dgm:prSet presAssocID="{1A8EC118-E497-4F1B-9953-8E472AECA27A}" presName="spVertical3" presStyleCnt="0"/>
      <dgm:spPr/>
    </dgm:pt>
    <dgm:pt modelId="{F8C73DD3-D519-4931-ABF6-F366C9BB1FE7}" type="pres">
      <dgm:prSet presAssocID="{BBFEC19C-336C-4409-A602-463A732EA7A0}" presName="padding2" presStyleCnt="0"/>
      <dgm:spPr/>
    </dgm:pt>
    <dgm:pt modelId="{7F3CCE2C-91B3-42FF-8F09-FF70BC45825D}" type="pres">
      <dgm:prSet presAssocID="{BBFEC19C-336C-4409-A602-463A732EA7A0}" presName="negArrow" presStyleCnt="0"/>
      <dgm:spPr/>
    </dgm:pt>
    <dgm:pt modelId="{56DFAA3A-68D0-456A-8D37-E81C3E614A12}" type="pres">
      <dgm:prSet presAssocID="{BBFEC19C-336C-4409-A602-463A732EA7A0}" presName="backgroundArrow" presStyleLbl="node1" presStyleIdx="0" presStyleCnt="1"/>
      <dgm:spPr/>
    </dgm:pt>
  </dgm:ptLst>
  <dgm:cxnLst>
    <dgm:cxn modelId="{4D5DB51C-3235-42C4-BDA3-189DF6D61B47}" srcId="{BBFEC19C-336C-4409-A602-463A732EA7A0}" destId="{1A8EC118-E497-4F1B-9953-8E472AECA27A}" srcOrd="0" destOrd="0" parTransId="{8BBDBC61-9EF6-4F0E-AAFD-96AB5395BB48}" sibTransId="{3BEC01F1-EC3F-47C9-99B3-64A15AC42260}"/>
    <dgm:cxn modelId="{E9B2E264-0092-4EE6-91FD-C9132B184A86}" type="presOf" srcId="{1A8EC118-E497-4F1B-9953-8E472AECA27A}" destId="{4723B8ED-9FE7-4719-ADE1-40D59DB04F41}" srcOrd="0" destOrd="0" presId="urn:microsoft.com/office/officeart/2005/8/layout/hProcess3"/>
    <dgm:cxn modelId="{75118498-53A3-42EE-BE7B-A0B2344F83A4}" type="presOf" srcId="{BBFEC19C-336C-4409-A602-463A732EA7A0}" destId="{65C9D27F-B4B7-42CD-A7D2-02DA1EF59562}" srcOrd="0" destOrd="0" presId="urn:microsoft.com/office/officeart/2005/8/layout/hProcess3"/>
    <dgm:cxn modelId="{150703A8-C949-4B99-A87E-6FEF895A54DC}" type="presParOf" srcId="{65C9D27F-B4B7-42CD-A7D2-02DA1EF59562}" destId="{84D93C17-0049-4F0A-9A5F-EE9A115288B5}" srcOrd="0" destOrd="0" presId="urn:microsoft.com/office/officeart/2005/8/layout/hProcess3"/>
    <dgm:cxn modelId="{87AD8A0D-26C0-43A1-B99F-5E5DF6B5C521}" type="presParOf" srcId="{65C9D27F-B4B7-42CD-A7D2-02DA1EF59562}" destId="{BCED82C4-EF71-47CA-978C-9FE1DDB797C4}" srcOrd="1" destOrd="0" presId="urn:microsoft.com/office/officeart/2005/8/layout/hProcess3"/>
    <dgm:cxn modelId="{F2B24F3A-DC8B-421D-8C34-72837FC3726D}" type="presParOf" srcId="{BCED82C4-EF71-47CA-978C-9FE1DDB797C4}" destId="{B6BE189E-08D6-4408-AAA6-B16FC1E6F620}" srcOrd="0" destOrd="0" presId="urn:microsoft.com/office/officeart/2005/8/layout/hProcess3"/>
    <dgm:cxn modelId="{69406E90-FC5D-4363-A9AD-D51664CBCAC2}" type="presParOf" srcId="{BCED82C4-EF71-47CA-978C-9FE1DDB797C4}" destId="{C88248F0-F713-4AC7-8DEC-5BEE711C6407}" srcOrd="1" destOrd="0" presId="urn:microsoft.com/office/officeart/2005/8/layout/hProcess3"/>
    <dgm:cxn modelId="{F851EC27-FC4D-48FD-B4B2-1A271321C9A7}" type="presParOf" srcId="{C88248F0-F713-4AC7-8DEC-5BEE711C6407}" destId="{57B9B258-255E-4DA4-873A-59781C498092}" srcOrd="0" destOrd="0" presId="urn:microsoft.com/office/officeart/2005/8/layout/hProcess3"/>
    <dgm:cxn modelId="{C9543E42-C58A-4985-A386-DBE86C11A3C1}" type="presParOf" srcId="{C88248F0-F713-4AC7-8DEC-5BEE711C6407}" destId="{4723B8ED-9FE7-4719-ADE1-40D59DB04F41}" srcOrd="1" destOrd="0" presId="urn:microsoft.com/office/officeart/2005/8/layout/hProcess3"/>
    <dgm:cxn modelId="{DE6ED284-8F79-4022-B917-7FAA87698CF3}" type="presParOf" srcId="{C88248F0-F713-4AC7-8DEC-5BEE711C6407}" destId="{A461C352-E438-44B9-977A-910C6A548061}" srcOrd="2" destOrd="0" presId="urn:microsoft.com/office/officeart/2005/8/layout/hProcess3"/>
    <dgm:cxn modelId="{A17F95D2-CD94-4B4E-8B5F-A3DF9D1322B7}" type="presParOf" srcId="{C88248F0-F713-4AC7-8DEC-5BEE711C6407}" destId="{7574ABB5-8ED8-4A52-AF64-57E63C0C525A}" srcOrd="3" destOrd="0" presId="urn:microsoft.com/office/officeart/2005/8/layout/hProcess3"/>
    <dgm:cxn modelId="{E876DF6F-6F95-411C-B2E0-29F303DD2655}" type="presParOf" srcId="{BCED82C4-EF71-47CA-978C-9FE1DDB797C4}" destId="{F8C73DD3-D519-4931-ABF6-F366C9BB1FE7}" srcOrd="2" destOrd="0" presId="urn:microsoft.com/office/officeart/2005/8/layout/hProcess3"/>
    <dgm:cxn modelId="{04FE58B1-3D1E-43DD-8869-33F6AC98EB81}" type="presParOf" srcId="{BCED82C4-EF71-47CA-978C-9FE1DDB797C4}" destId="{7F3CCE2C-91B3-42FF-8F09-FF70BC45825D}" srcOrd="3" destOrd="0" presId="urn:microsoft.com/office/officeart/2005/8/layout/hProcess3"/>
    <dgm:cxn modelId="{10E52FD5-90AB-404E-BC45-A7431956C8B9}" type="presParOf" srcId="{BCED82C4-EF71-47CA-978C-9FE1DDB797C4}" destId="{56DFAA3A-68D0-456A-8D37-E81C3E614A12}" srcOrd="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E833F0-B3C3-4F8C-9743-A3B477A693E9}" type="doc">
      <dgm:prSet loTypeId="urn:microsoft.com/office/officeart/2005/8/layout/vList5" loCatId="list" qsTypeId="urn:microsoft.com/office/officeart/2005/8/quickstyle/3d7" qsCatId="3D" csTypeId="urn:microsoft.com/office/officeart/2005/8/colors/colorful4" csCatId="colorful" phldr="1"/>
      <dgm:spPr/>
      <dgm:t>
        <a:bodyPr/>
        <a:lstStyle/>
        <a:p>
          <a:endParaRPr lang="en-US"/>
        </a:p>
      </dgm:t>
    </dgm:pt>
    <dgm:pt modelId="{2A4BAFA8-7B29-4BFF-B81F-5E6D55800293}">
      <dgm:prSet phldrT="[Text]"/>
      <dgm:spPr/>
      <dgm:t>
        <a:bodyPr/>
        <a:lstStyle/>
        <a:p>
          <a:r>
            <a:rPr lang="en-US" dirty="0"/>
            <a:t>When the therapist initiates parent contact… </a:t>
          </a:r>
        </a:p>
      </dgm:t>
    </dgm:pt>
    <dgm:pt modelId="{1646789A-57B9-4D45-B2A2-B0ACB9131C3D}" type="parTrans" cxnId="{50C4B8DD-94D0-450B-BFAF-556D09BC03D4}">
      <dgm:prSet/>
      <dgm:spPr/>
      <dgm:t>
        <a:bodyPr/>
        <a:lstStyle/>
        <a:p>
          <a:endParaRPr lang="en-US"/>
        </a:p>
      </dgm:t>
    </dgm:pt>
    <dgm:pt modelId="{697EFEA9-CE7D-4BA7-8E45-E8D56C9733D1}" type="sibTrans" cxnId="{50C4B8DD-94D0-450B-BFAF-556D09BC03D4}">
      <dgm:prSet/>
      <dgm:spPr/>
      <dgm:t>
        <a:bodyPr/>
        <a:lstStyle/>
        <a:p>
          <a:endParaRPr lang="en-US"/>
        </a:p>
      </dgm:t>
    </dgm:pt>
    <dgm:pt modelId="{2F2F796F-BA81-412E-8257-5A7B9FE26F8E}">
      <dgm:prSet phldrT="[Text]"/>
      <dgm:spPr/>
      <dgm:t>
        <a:bodyPr/>
        <a:lstStyle/>
        <a:p>
          <a:r>
            <a:rPr lang="en-US" dirty="0"/>
            <a:t>Good parent alliance (Hawley &amp; Weisz, 2010)</a:t>
          </a:r>
        </a:p>
      </dgm:t>
    </dgm:pt>
    <dgm:pt modelId="{740B0761-84EE-4121-A30A-30AE2BCCE87D}" type="parTrans" cxnId="{65A7D5D9-9F1F-4D8C-A63C-5FBDE519F852}">
      <dgm:prSet/>
      <dgm:spPr/>
      <dgm:t>
        <a:bodyPr/>
        <a:lstStyle/>
        <a:p>
          <a:endParaRPr lang="en-US"/>
        </a:p>
      </dgm:t>
    </dgm:pt>
    <dgm:pt modelId="{F17463D7-A6DF-4F31-9106-F7B4F7EEDA1F}" type="sibTrans" cxnId="{65A7D5D9-9F1F-4D8C-A63C-5FBDE519F852}">
      <dgm:prSet/>
      <dgm:spPr/>
      <dgm:t>
        <a:bodyPr/>
        <a:lstStyle/>
        <a:p>
          <a:endParaRPr lang="en-US"/>
        </a:p>
      </dgm:t>
    </dgm:pt>
    <dgm:pt modelId="{2870FECF-24D4-412A-9879-4801C17884EC}">
      <dgm:prSet phldrT="[Text]"/>
      <dgm:spPr/>
      <dgm:t>
        <a:bodyPr/>
        <a:lstStyle/>
        <a:p>
          <a:r>
            <a:rPr lang="en-US" dirty="0"/>
            <a:t>Therapy homework </a:t>
          </a:r>
          <a:r>
            <a:rPr lang="en-US" dirty="0" err="1"/>
            <a:t>completion</a:t>
          </a:r>
          <a:r>
            <a:rPr lang="en-US" dirty="0" err="1">
              <a:sym typeface="Wingdings" panose="05000000000000000000" pitchFamily="2" charset="2"/>
            </a:rPr>
            <a:t>Better</a:t>
          </a:r>
          <a:r>
            <a:rPr lang="en-US" dirty="0">
              <a:sym typeface="Wingdings" panose="05000000000000000000" pitchFamily="2" charset="2"/>
            </a:rPr>
            <a:t> outcomes</a:t>
          </a:r>
          <a:endParaRPr lang="en-US" dirty="0"/>
        </a:p>
      </dgm:t>
    </dgm:pt>
    <dgm:pt modelId="{8C6F8155-548F-4885-908E-CAC556E90585}" type="parTrans" cxnId="{9C2DAA7F-939A-4245-A003-A9EAC6E758AA}">
      <dgm:prSet/>
      <dgm:spPr/>
      <dgm:t>
        <a:bodyPr/>
        <a:lstStyle/>
        <a:p>
          <a:endParaRPr lang="en-US"/>
        </a:p>
      </dgm:t>
    </dgm:pt>
    <dgm:pt modelId="{B5E95276-13EA-40EA-AF3B-5316F38FB10B}" type="sibTrans" cxnId="{9C2DAA7F-939A-4245-A003-A9EAC6E758AA}">
      <dgm:prSet/>
      <dgm:spPr/>
      <dgm:t>
        <a:bodyPr/>
        <a:lstStyle/>
        <a:p>
          <a:endParaRPr lang="en-US"/>
        </a:p>
      </dgm:t>
    </dgm:pt>
    <dgm:pt modelId="{FF9D796E-D0C2-4781-995A-C54F3C3FBEBB}">
      <dgm:prSet phldrT="[Text]"/>
      <dgm:spPr/>
      <dgm:t>
        <a:bodyPr/>
        <a:lstStyle/>
        <a:p>
          <a:r>
            <a:rPr lang="en-US" dirty="0"/>
            <a:t>Parent involvement to assist with homework completion </a:t>
          </a:r>
        </a:p>
      </dgm:t>
    </dgm:pt>
    <dgm:pt modelId="{EA763102-2236-4F75-A7D7-D8E91F17757C}" type="parTrans" cxnId="{EC24CF5A-A702-41F5-9E1A-637E385B6024}">
      <dgm:prSet/>
      <dgm:spPr/>
      <dgm:t>
        <a:bodyPr/>
        <a:lstStyle/>
        <a:p>
          <a:endParaRPr lang="en-US"/>
        </a:p>
      </dgm:t>
    </dgm:pt>
    <dgm:pt modelId="{BF9ECEAF-59DD-4ED6-A2E0-E3A76DF04D6D}" type="sibTrans" cxnId="{EC24CF5A-A702-41F5-9E1A-637E385B6024}">
      <dgm:prSet/>
      <dgm:spPr/>
      <dgm:t>
        <a:bodyPr/>
        <a:lstStyle/>
        <a:p>
          <a:endParaRPr lang="en-US"/>
        </a:p>
      </dgm:t>
    </dgm:pt>
    <dgm:pt modelId="{5214A2F6-5D79-4061-BC45-04C76B0F19AF}">
      <dgm:prSet phldrT="[Text]"/>
      <dgm:spPr/>
      <dgm:t>
        <a:bodyPr/>
        <a:lstStyle/>
        <a:p>
          <a:r>
            <a:rPr lang="en-US" dirty="0"/>
            <a:t>Reward systems for therapy homework </a:t>
          </a:r>
        </a:p>
      </dgm:t>
    </dgm:pt>
    <dgm:pt modelId="{D253F07C-B33F-4C21-9DCA-4B67C6D30A46}" type="parTrans" cxnId="{E6348326-35DD-4C7B-8C18-0B3C882E71D1}">
      <dgm:prSet/>
      <dgm:spPr/>
      <dgm:t>
        <a:bodyPr/>
        <a:lstStyle/>
        <a:p>
          <a:endParaRPr lang="en-US"/>
        </a:p>
      </dgm:t>
    </dgm:pt>
    <dgm:pt modelId="{99970331-0F73-409B-9823-8C386769371B}" type="sibTrans" cxnId="{E6348326-35DD-4C7B-8C18-0B3C882E71D1}">
      <dgm:prSet/>
      <dgm:spPr/>
      <dgm:t>
        <a:bodyPr/>
        <a:lstStyle/>
        <a:p>
          <a:endParaRPr lang="en-US"/>
        </a:p>
      </dgm:t>
    </dgm:pt>
    <dgm:pt modelId="{E9BC97AC-1317-40C3-8CAE-B159D9F5DCF3}">
      <dgm:prSet/>
      <dgm:spPr/>
      <dgm:t>
        <a:bodyPr/>
        <a:lstStyle/>
        <a:p>
          <a:r>
            <a:rPr lang="en-US"/>
            <a:t>Contact with a parent tends to equate contact with the child (Israel, 2003)</a:t>
          </a:r>
          <a:endParaRPr lang="en-US" dirty="0"/>
        </a:p>
      </dgm:t>
    </dgm:pt>
    <dgm:pt modelId="{3A293363-E0ED-4B0A-9A95-9552C1FBF1C1}" type="parTrans" cxnId="{15211C53-B786-4A5D-8E37-A4234E0196E4}">
      <dgm:prSet/>
      <dgm:spPr/>
      <dgm:t>
        <a:bodyPr/>
        <a:lstStyle/>
        <a:p>
          <a:endParaRPr lang="en-US"/>
        </a:p>
      </dgm:t>
    </dgm:pt>
    <dgm:pt modelId="{A30DE700-8308-41F0-920B-47B6F3DAB304}" type="sibTrans" cxnId="{15211C53-B786-4A5D-8E37-A4234E0196E4}">
      <dgm:prSet/>
      <dgm:spPr/>
      <dgm:t>
        <a:bodyPr/>
        <a:lstStyle/>
        <a:p>
          <a:endParaRPr lang="en-US"/>
        </a:p>
      </dgm:t>
    </dgm:pt>
    <dgm:pt modelId="{26B8FE30-A1D5-4A3F-874C-9285E36A2258}">
      <dgm:prSet/>
      <dgm:spPr/>
      <dgm:t>
        <a:bodyPr/>
        <a:lstStyle/>
        <a:p>
          <a:r>
            <a:rPr lang="en-US"/>
            <a:t>Less cancellations and no shows </a:t>
          </a:r>
          <a:endParaRPr lang="en-US" dirty="0"/>
        </a:p>
      </dgm:t>
    </dgm:pt>
    <dgm:pt modelId="{C31A6ACE-BF32-4C21-AA72-A32CB6126219}" type="parTrans" cxnId="{A65A3275-2E4D-4C76-9B70-A7D44131F34B}">
      <dgm:prSet/>
      <dgm:spPr/>
      <dgm:t>
        <a:bodyPr/>
        <a:lstStyle/>
        <a:p>
          <a:endParaRPr lang="en-US"/>
        </a:p>
      </dgm:t>
    </dgm:pt>
    <dgm:pt modelId="{82E959B1-A9C2-43DF-8835-6956ED9F9317}" type="sibTrans" cxnId="{A65A3275-2E4D-4C76-9B70-A7D44131F34B}">
      <dgm:prSet/>
      <dgm:spPr/>
      <dgm:t>
        <a:bodyPr/>
        <a:lstStyle/>
        <a:p>
          <a:endParaRPr lang="en-US"/>
        </a:p>
      </dgm:t>
    </dgm:pt>
    <dgm:pt modelId="{74EB2D3D-56AB-487D-A3AC-B3E519E65ED1}">
      <dgm:prSet/>
      <dgm:spPr/>
      <dgm:t>
        <a:bodyPr/>
        <a:lstStyle/>
        <a:p>
          <a:r>
            <a:rPr lang="en-US"/>
            <a:t>More therapist agreement with termination decisions </a:t>
          </a:r>
          <a:endParaRPr lang="en-US" dirty="0"/>
        </a:p>
      </dgm:t>
    </dgm:pt>
    <dgm:pt modelId="{46D07407-D06A-462C-9142-61D925B46979}" type="parTrans" cxnId="{51C45E9F-3BC8-4E5F-9DED-A1ACE714DDC6}">
      <dgm:prSet/>
      <dgm:spPr/>
      <dgm:t>
        <a:bodyPr/>
        <a:lstStyle/>
        <a:p>
          <a:endParaRPr lang="en-US"/>
        </a:p>
      </dgm:t>
    </dgm:pt>
    <dgm:pt modelId="{27FC90B3-D003-4C7D-9B5D-0E3A43285DD4}" type="sibTrans" cxnId="{51C45E9F-3BC8-4E5F-9DED-A1ACE714DDC6}">
      <dgm:prSet/>
      <dgm:spPr/>
      <dgm:t>
        <a:bodyPr/>
        <a:lstStyle/>
        <a:p>
          <a:endParaRPr lang="en-US"/>
        </a:p>
      </dgm:t>
    </dgm:pt>
    <dgm:pt modelId="{CDC0050E-F046-4D09-8AAE-B9E0A9ACC509}">
      <dgm:prSet phldrT="[Text]"/>
      <dgm:spPr/>
      <dgm:t>
        <a:bodyPr/>
        <a:lstStyle/>
        <a:p>
          <a:r>
            <a:rPr lang="en-US" dirty="0"/>
            <a:t>Practicing skills together</a:t>
          </a:r>
        </a:p>
      </dgm:t>
    </dgm:pt>
    <dgm:pt modelId="{5B79856E-7959-417F-9672-0F3E17909C51}" type="parTrans" cxnId="{08783FCF-C0C6-4C32-B233-8F352450F0DC}">
      <dgm:prSet/>
      <dgm:spPr/>
      <dgm:t>
        <a:bodyPr/>
        <a:lstStyle/>
        <a:p>
          <a:endParaRPr lang="en-US"/>
        </a:p>
      </dgm:t>
    </dgm:pt>
    <dgm:pt modelId="{BAD9D899-8EF1-46F2-86A3-0767D5493B6A}" type="sibTrans" cxnId="{08783FCF-C0C6-4C32-B233-8F352450F0DC}">
      <dgm:prSet/>
      <dgm:spPr/>
      <dgm:t>
        <a:bodyPr/>
        <a:lstStyle/>
        <a:p>
          <a:endParaRPr lang="en-US"/>
        </a:p>
      </dgm:t>
    </dgm:pt>
    <dgm:pt modelId="{E0C613CC-ADAB-4A82-B729-9542E749D7D0}" type="pres">
      <dgm:prSet presAssocID="{75E833F0-B3C3-4F8C-9743-A3B477A693E9}" presName="Name0" presStyleCnt="0">
        <dgm:presLayoutVars>
          <dgm:dir/>
          <dgm:animLvl val="lvl"/>
          <dgm:resizeHandles val="exact"/>
        </dgm:presLayoutVars>
      </dgm:prSet>
      <dgm:spPr/>
    </dgm:pt>
    <dgm:pt modelId="{28E83096-46FC-4C49-823F-72F83875920A}" type="pres">
      <dgm:prSet presAssocID="{2A4BAFA8-7B29-4BFF-B81F-5E6D55800293}" presName="linNode" presStyleCnt="0"/>
      <dgm:spPr/>
    </dgm:pt>
    <dgm:pt modelId="{EDAB57A1-0D97-428E-81F9-86DC5E693941}" type="pres">
      <dgm:prSet presAssocID="{2A4BAFA8-7B29-4BFF-B81F-5E6D55800293}" presName="parentText" presStyleLbl="node1" presStyleIdx="0" presStyleCnt="3">
        <dgm:presLayoutVars>
          <dgm:chMax val="1"/>
          <dgm:bulletEnabled val="1"/>
        </dgm:presLayoutVars>
      </dgm:prSet>
      <dgm:spPr/>
    </dgm:pt>
    <dgm:pt modelId="{50F732AB-F47C-40D4-AFA6-C68E1E35EECA}" type="pres">
      <dgm:prSet presAssocID="{2A4BAFA8-7B29-4BFF-B81F-5E6D55800293}" presName="descendantText" presStyleLbl="alignAccFollowNode1" presStyleIdx="0" presStyleCnt="3">
        <dgm:presLayoutVars>
          <dgm:bulletEnabled val="1"/>
        </dgm:presLayoutVars>
      </dgm:prSet>
      <dgm:spPr/>
    </dgm:pt>
    <dgm:pt modelId="{AD9EB5BB-3524-4B0B-9C02-1622910FE45F}" type="pres">
      <dgm:prSet presAssocID="{697EFEA9-CE7D-4BA7-8E45-E8D56C9733D1}" presName="sp" presStyleCnt="0"/>
      <dgm:spPr/>
    </dgm:pt>
    <dgm:pt modelId="{7EF6685C-BF1F-44AB-971D-07FDC6739683}" type="pres">
      <dgm:prSet presAssocID="{2F2F796F-BA81-412E-8257-5A7B9FE26F8E}" presName="linNode" presStyleCnt="0"/>
      <dgm:spPr/>
    </dgm:pt>
    <dgm:pt modelId="{1BED0557-AECA-4DF1-8CBC-A1697F7B7F80}" type="pres">
      <dgm:prSet presAssocID="{2F2F796F-BA81-412E-8257-5A7B9FE26F8E}" presName="parentText" presStyleLbl="node1" presStyleIdx="1" presStyleCnt="3">
        <dgm:presLayoutVars>
          <dgm:chMax val="1"/>
          <dgm:bulletEnabled val="1"/>
        </dgm:presLayoutVars>
      </dgm:prSet>
      <dgm:spPr/>
    </dgm:pt>
    <dgm:pt modelId="{75FBE35D-0D9F-4D83-938C-B4377188B99F}" type="pres">
      <dgm:prSet presAssocID="{2F2F796F-BA81-412E-8257-5A7B9FE26F8E}" presName="descendantText" presStyleLbl="alignAccFollowNode1" presStyleIdx="1" presStyleCnt="3">
        <dgm:presLayoutVars>
          <dgm:bulletEnabled val="1"/>
        </dgm:presLayoutVars>
      </dgm:prSet>
      <dgm:spPr/>
    </dgm:pt>
    <dgm:pt modelId="{A732C456-3D29-4EB3-B7CC-E2AD83680B81}" type="pres">
      <dgm:prSet presAssocID="{F17463D7-A6DF-4F31-9106-F7B4F7EEDA1F}" presName="sp" presStyleCnt="0"/>
      <dgm:spPr/>
    </dgm:pt>
    <dgm:pt modelId="{8D293EB2-7442-471A-8ECA-5CEF602181E2}" type="pres">
      <dgm:prSet presAssocID="{2870FECF-24D4-412A-9879-4801C17884EC}" presName="linNode" presStyleCnt="0"/>
      <dgm:spPr/>
    </dgm:pt>
    <dgm:pt modelId="{A18AB4CF-7C2B-4D74-8230-75777A99BF5A}" type="pres">
      <dgm:prSet presAssocID="{2870FECF-24D4-412A-9879-4801C17884EC}" presName="parentText" presStyleLbl="node1" presStyleIdx="2" presStyleCnt="3">
        <dgm:presLayoutVars>
          <dgm:chMax val="1"/>
          <dgm:bulletEnabled val="1"/>
        </dgm:presLayoutVars>
      </dgm:prSet>
      <dgm:spPr/>
    </dgm:pt>
    <dgm:pt modelId="{01BA7A88-D14C-4429-87E9-2B6B9F02F281}" type="pres">
      <dgm:prSet presAssocID="{2870FECF-24D4-412A-9879-4801C17884EC}" presName="descendantText" presStyleLbl="alignAccFollowNode1" presStyleIdx="2" presStyleCnt="3">
        <dgm:presLayoutVars>
          <dgm:bulletEnabled val="1"/>
        </dgm:presLayoutVars>
      </dgm:prSet>
      <dgm:spPr/>
    </dgm:pt>
  </dgm:ptLst>
  <dgm:cxnLst>
    <dgm:cxn modelId="{F7DDF811-94F1-44D7-8012-A9B945B19744}" type="presOf" srcId="{2A4BAFA8-7B29-4BFF-B81F-5E6D55800293}" destId="{EDAB57A1-0D97-428E-81F9-86DC5E693941}" srcOrd="0" destOrd="0" presId="urn:microsoft.com/office/officeart/2005/8/layout/vList5"/>
    <dgm:cxn modelId="{E6348326-35DD-4C7B-8C18-0B3C882E71D1}" srcId="{2870FECF-24D4-412A-9879-4801C17884EC}" destId="{5214A2F6-5D79-4061-BC45-04C76B0F19AF}" srcOrd="1" destOrd="0" parTransId="{D253F07C-B33F-4C21-9DCA-4B67C6D30A46}" sibTransId="{99970331-0F73-409B-9823-8C386769371B}"/>
    <dgm:cxn modelId="{BBFBE26A-CF67-498D-98F9-69C65D9C1379}" type="presOf" srcId="{26B8FE30-A1D5-4A3F-874C-9285E36A2258}" destId="{75FBE35D-0D9F-4D83-938C-B4377188B99F}" srcOrd="0" destOrd="0" presId="urn:microsoft.com/office/officeart/2005/8/layout/vList5"/>
    <dgm:cxn modelId="{15211C53-B786-4A5D-8E37-A4234E0196E4}" srcId="{2A4BAFA8-7B29-4BFF-B81F-5E6D55800293}" destId="{E9BC97AC-1317-40C3-8CAE-B159D9F5DCF3}" srcOrd="0" destOrd="0" parTransId="{3A293363-E0ED-4B0A-9A95-9552C1FBF1C1}" sibTransId="{A30DE700-8308-41F0-920B-47B6F3DAB304}"/>
    <dgm:cxn modelId="{A65A3275-2E4D-4C76-9B70-A7D44131F34B}" srcId="{2F2F796F-BA81-412E-8257-5A7B9FE26F8E}" destId="{26B8FE30-A1D5-4A3F-874C-9285E36A2258}" srcOrd="0" destOrd="0" parTransId="{C31A6ACE-BF32-4C21-AA72-A32CB6126219}" sibTransId="{82E959B1-A9C2-43DF-8835-6956ED9F9317}"/>
    <dgm:cxn modelId="{91F78476-AE32-46FF-AEFC-A8FA3B1B4D9E}" type="presOf" srcId="{5214A2F6-5D79-4061-BC45-04C76B0F19AF}" destId="{01BA7A88-D14C-4429-87E9-2B6B9F02F281}" srcOrd="0" destOrd="1" presId="urn:microsoft.com/office/officeart/2005/8/layout/vList5"/>
    <dgm:cxn modelId="{C9F5C27A-16A6-4D76-85B0-36C725D12649}" type="presOf" srcId="{E9BC97AC-1317-40C3-8CAE-B159D9F5DCF3}" destId="{50F732AB-F47C-40D4-AFA6-C68E1E35EECA}" srcOrd="0" destOrd="0" presId="urn:microsoft.com/office/officeart/2005/8/layout/vList5"/>
    <dgm:cxn modelId="{EC24CF5A-A702-41F5-9E1A-637E385B6024}" srcId="{2870FECF-24D4-412A-9879-4801C17884EC}" destId="{FF9D796E-D0C2-4781-995A-C54F3C3FBEBB}" srcOrd="0" destOrd="0" parTransId="{EA763102-2236-4F75-A7D7-D8E91F17757C}" sibTransId="{BF9ECEAF-59DD-4ED6-A2E0-E3A76DF04D6D}"/>
    <dgm:cxn modelId="{9C2DAA7F-939A-4245-A003-A9EAC6E758AA}" srcId="{75E833F0-B3C3-4F8C-9743-A3B477A693E9}" destId="{2870FECF-24D4-412A-9879-4801C17884EC}" srcOrd="2" destOrd="0" parTransId="{8C6F8155-548F-4885-908E-CAC556E90585}" sibTransId="{B5E95276-13EA-40EA-AF3B-5316F38FB10B}"/>
    <dgm:cxn modelId="{199C9C84-CBBF-4522-AF1D-0A85CAF05F3E}" type="presOf" srcId="{2870FECF-24D4-412A-9879-4801C17884EC}" destId="{A18AB4CF-7C2B-4D74-8230-75777A99BF5A}" srcOrd="0" destOrd="0" presId="urn:microsoft.com/office/officeart/2005/8/layout/vList5"/>
    <dgm:cxn modelId="{294F1B90-54D1-425F-AE7B-D827CCE2859B}" type="presOf" srcId="{74EB2D3D-56AB-487D-A3AC-B3E519E65ED1}" destId="{75FBE35D-0D9F-4D83-938C-B4377188B99F}" srcOrd="0" destOrd="1" presId="urn:microsoft.com/office/officeart/2005/8/layout/vList5"/>
    <dgm:cxn modelId="{51C45E9F-3BC8-4E5F-9DED-A1ACE714DDC6}" srcId="{2F2F796F-BA81-412E-8257-5A7B9FE26F8E}" destId="{74EB2D3D-56AB-487D-A3AC-B3E519E65ED1}" srcOrd="1" destOrd="0" parTransId="{46D07407-D06A-462C-9142-61D925B46979}" sibTransId="{27FC90B3-D003-4C7D-9B5D-0E3A43285DD4}"/>
    <dgm:cxn modelId="{CA2988AC-38D4-40B0-ACA6-AD27FE9498C9}" type="presOf" srcId="{2F2F796F-BA81-412E-8257-5A7B9FE26F8E}" destId="{1BED0557-AECA-4DF1-8CBC-A1697F7B7F80}" srcOrd="0" destOrd="0" presId="urn:microsoft.com/office/officeart/2005/8/layout/vList5"/>
    <dgm:cxn modelId="{8570D6BC-F2CC-4B6D-BE69-B6990B347B51}" type="presOf" srcId="{FF9D796E-D0C2-4781-995A-C54F3C3FBEBB}" destId="{01BA7A88-D14C-4429-87E9-2B6B9F02F281}" srcOrd="0" destOrd="0" presId="urn:microsoft.com/office/officeart/2005/8/layout/vList5"/>
    <dgm:cxn modelId="{AFFABEC0-9FB2-41BC-99F7-A9D0EFA758F8}" type="presOf" srcId="{75E833F0-B3C3-4F8C-9743-A3B477A693E9}" destId="{E0C613CC-ADAB-4A82-B729-9542E749D7D0}" srcOrd="0" destOrd="0" presId="urn:microsoft.com/office/officeart/2005/8/layout/vList5"/>
    <dgm:cxn modelId="{08783FCF-C0C6-4C32-B233-8F352450F0DC}" srcId="{2870FECF-24D4-412A-9879-4801C17884EC}" destId="{CDC0050E-F046-4D09-8AAE-B9E0A9ACC509}" srcOrd="2" destOrd="0" parTransId="{5B79856E-7959-417F-9672-0F3E17909C51}" sibTransId="{BAD9D899-8EF1-46F2-86A3-0767D5493B6A}"/>
    <dgm:cxn modelId="{65A7D5D9-9F1F-4D8C-A63C-5FBDE519F852}" srcId="{75E833F0-B3C3-4F8C-9743-A3B477A693E9}" destId="{2F2F796F-BA81-412E-8257-5A7B9FE26F8E}" srcOrd="1" destOrd="0" parTransId="{740B0761-84EE-4121-A30A-30AE2BCCE87D}" sibTransId="{F17463D7-A6DF-4F31-9106-F7B4F7EEDA1F}"/>
    <dgm:cxn modelId="{50C4B8DD-94D0-450B-BFAF-556D09BC03D4}" srcId="{75E833F0-B3C3-4F8C-9743-A3B477A693E9}" destId="{2A4BAFA8-7B29-4BFF-B81F-5E6D55800293}" srcOrd="0" destOrd="0" parTransId="{1646789A-57B9-4D45-B2A2-B0ACB9131C3D}" sibTransId="{697EFEA9-CE7D-4BA7-8E45-E8D56C9733D1}"/>
    <dgm:cxn modelId="{615D9CE8-485B-43AB-85D0-D134E609B536}" type="presOf" srcId="{CDC0050E-F046-4D09-8AAE-B9E0A9ACC509}" destId="{01BA7A88-D14C-4429-87E9-2B6B9F02F281}" srcOrd="0" destOrd="2" presId="urn:microsoft.com/office/officeart/2005/8/layout/vList5"/>
    <dgm:cxn modelId="{1CDDD3C2-3CB9-47BF-9158-3FE3FA750A9F}" type="presParOf" srcId="{E0C613CC-ADAB-4A82-B729-9542E749D7D0}" destId="{28E83096-46FC-4C49-823F-72F83875920A}" srcOrd="0" destOrd="0" presId="urn:microsoft.com/office/officeart/2005/8/layout/vList5"/>
    <dgm:cxn modelId="{37652D4D-8751-49D8-A639-8CEE7DAD6D2E}" type="presParOf" srcId="{28E83096-46FC-4C49-823F-72F83875920A}" destId="{EDAB57A1-0D97-428E-81F9-86DC5E693941}" srcOrd="0" destOrd="0" presId="urn:microsoft.com/office/officeart/2005/8/layout/vList5"/>
    <dgm:cxn modelId="{3E375A74-A5BB-485C-A7D2-25EDEE08830B}" type="presParOf" srcId="{28E83096-46FC-4C49-823F-72F83875920A}" destId="{50F732AB-F47C-40D4-AFA6-C68E1E35EECA}" srcOrd="1" destOrd="0" presId="urn:microsoft.com/office/officeart/2005/8/layout/vList5"/>
    <dgm:cxn modelId="{6F753595-C95C-4E08-896E-5D0AC4F9B5C5}" type="presParOf" srcId="{E0C613CC-ADAB-4A82-B729-9542E749D7D0}" destId="{AD9EB5BB-3524-4B0B-9C02-1622910FE45F}" srcOrd="1" destOrd="0" presId="urn:microsoft.com/office/officeart/2005/8/layout/vList5"/>
    <dgm:cxn modelId="{A0A0BD65-3C16-472E-9286-5F6E92E3CD6F}" type="presParOf" srcId="{E0C613CC-ADAB-4A82-B729-9542E749D7D0}" destId="{7EF6685C-BF1F-44AB-971D-07FDC6739683}" srcOrd="2" destOrd="0" presId="urn:microsoft.com/office/officeart/2005/8/layout/vList5"/>
    <dgm:cxn modelId="{BF5758EF-35D3-435B-95D1-BF942F40A21C}" type="presParOf" srcId="{7EF6685C-BF1F-44AB-971D-07FDC6739683}" destId="{1BED0557-AECA-4DF1-8CBC-A1697F7B7F80}" srcOrd="0" destOrd="0" presId="urn:microsoft.com/office/officeart/2005/8/layout/vList5"/>
    <dgm:cxn modelId="{026763E7-2E3C-4D3B-B31A-A7BBF1DCA4D8}" type="presParOf" srcId="{7EF6685C-BF1F-44AB-971D-07FDC6739683}" destId="{75FBE35D-0D9F-4D83-938C-B4377188B99F}" srcOrd="1" destOrd="0" presId="urn:microsoft.com/office/officeart/2005/8/layout/vList5"/>
    <dgm:cxn modelId="{6587B673-8418-4E4A-979F-5651C5ABA660}" type="presParOf" srcId="{E0C613CC-ADAB-4A82-B729-9542E749D7D0}" destId="{A732C456-3D29-4EB3-B7CC-E2AD83680B81}" srcOrd="3" destOrd="0" presId="urn:microsoft.com/office/officeart/2005/8/layout/vList5"/>
    <dgm:cxn modelId="{0369C5B0-DAF8-43BA-9437-FBE89F181797}" type="presParOf" srcId="{E0C613CC-ADAB-4A82-B729-9542E749D7D0}" destId="{8D293EB2-7442-471A-8ECA-5CEF602181E2}" srcOrd="4" destOrd="0" presId="urn:microsoft.com/office/officeart/2005/8/layout/vList5"/>
    <dgm:cxn modelId="{1819C0AF-244F-4F5D-805D-54AFE53343FE}" type="presParOf" srcId="{8D293EB2-7442-471A-8ECA-5CEF602181E2}" destId="{A18AB4CF-7C2B-4D74-8230-75777A99BF5A}" srcOrd="0" destOrd="0" presId="urn:microsoft.com/office/officeart/2005/8/layout/vList5"/>
    <dgm:cxn modelId="{4DCDEC8D-5195-4B73-BA18-64DFFF8210CB}" type="presParOf" srcId="{8D293EB2-7442-471A-8ECA-5CEF602181E2}" destId="{01BA7A88-D14C-4429-87E9-2B6B9F02F28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8B9E69-1C8F-4403-8F40-60C939E05FA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E49A7831-BE5F-46F6-9A1D-7858B95B113A}">
      <dgm:prSet phldrT="[Text]"/>
      <dgm:spPr/>
      <dgm:t>
        <a:bodyPr/>
        <a:lstStyle/>
        <a:p>
          <a:r>
            <a:rPr lang="en-US" dirty="0"/>
            <a:t>Evidence-based treatment for ADHD (well-established) (Evans, Owens, &amp; Bunford, 2013): </a:t>
          </a:r>
        </a:p>
      </dgm:t>
    </dgm:pt>
    <dgm:pt modelId="{5AC52635-FCD9-421E-A0C4-F5285447D52C}" type="parTrans" cxnId="{E7C99C58-A062-496A-A661-7DA7DBA225D9}">
      <dgm:prSet/>
      <dgm:spPr/>
      <dgm:t>
        <a:bodyPr/>
        <a:lstStyle/>
        <a:p>
          <a:endParaRPr lang="en-US"/>
        </a:p>
      </dgm:t>
    </dgm:pt>
    <dgm:pt modelId="{E8018991-EECA-4465-84D6-330675D17FAF}" type="sibTrans" cxnId="{E7C99C58-A062-496A-A661-7DA7DBA225D9}">
      <dgm:prSet/>
      <dgm:spPr/>
      <dgm:t>
        <a:bodyPr/>
        <a:lstStyle/>
        <a:p>
          <a:endParaRPr lang="en-US"/>
        </a:p>
      </dgm:t>
    </dgm:pt>
    <dgm:pt modelId="{C30995F0-F3EB-4556-AC0E-61726BA7D5F0}">
      <dgm:prSet phldrT="[Text]"/>
      <dgm:spPr/>
      <dgm:t>
        <a:bodyPr/>
        <a:lstStyle/>
        <a:p>
          <a:r>
            <a:rPr lang="en-US" dirty="0"/>
            <a:t>Behavior parent training </a:t>
          </a:r>
        </a:p>
      </dgm:t>
    </dgm:pt>
    <dgm:pt modelId="{EE9840A8-7EE6-494F-9267-E150DC3D88E0}" type="parTrans" cxnId="{1C69CAEE-0AD3-4993-B865-17FEA4DAB219}">
      <dgm:prSet/>
      <dgm:spPr/>
      <dgm:t>
        <a:bodyPr/>
        <a:lstStyle/>
        <a:p>
          <a:endParaRPr lang="en-US"/>
        </a:p>
      </dgm:t>
    </dgm:pt>
    <dgm:pt modelId="{75382506-D181-4393-8963-4367EA1C0D88}" type="sibTrans" cxnId="{1C69CAEE-0AD3-4993-B865-17FEA4DAB219}">
      <dgm:prSet/>
      <dgm:spPr/>
      <dgm:t>
        <a:bodyPr/>
        <a:lstStyle/>
        <a:p>
          <a:endParaRPr lang="en-US"/>
        </a:p>
      </dgm:t>
    </dgm:pt>
    <dgm:pt modelId="{2C74D300-8A95-47FF-9A19-1BD5FA762DE9}">
      <dgm:prSet phldrT="[Text]"/>
      <dgm:spPr/>
      <dgm:t>
        <a:bodyPr/>
        <a:lstStyle/>
        <a:p>
          <a:r>
            <a:rPr lang="en-US" dirty="0"/>
            <a:t>Behavior classroom management </a:t>
          </a:r>
        </a:p>
      </dgm:t>
    </dgm:pt>
    <dgm:pt modelId="{C2385806-0BDC-40E6-94D8-F3943844A98E}" type="parTrans" cxnId="{F53EBC82-DAD2-49C3-A512-4C8BDD690F73}">
      <dgm:prSet/>
      <dgm:spPr/>
      <dgm:t>
        <a:bodyPr/>
        <a:lstStyle/>
        <a:p>
          <a:endParaRPr lang="en-US"/>
        </a:p>
      </dgm:t>
    </dgm:pt>
    <dgm:pt modelId="{80921D97-51DF-4F14-B9D1-A4CC01966A86}" type="sibTrans" cxnId="{F53EBC82-DAD2-49C3-A512-4C8BDD690F73}">
      <dgm:prSet/>
      <dgm:spPr/>
      <dgm:t>
        <a:bodyPr/>
        <a:lstStyle/>
        <a:p>
          <a:endParaRPr lang="en-US"/>
        </a:p>
      </dgm:t>
    </dgm:pt>
    <dgm:pt modelId="{BD86022E-BF6F-4876-AA54-B524B78A7564}">
      <dgm:prSet phldrT="[Text]"/>
      <dgm:spPr/>
      <dgm:t>
        <a:bodyPr/>
        <a:lstStyle/>
        <a:p>
          <a:r>
            <a:rPr lang="en-US" dirty="0"/>
            <a:t>Behavior peer interventions </a:t>
          </a:r>
        </a:p>
      </dgm:t>
    </dgm:pt>
    <dgm:pt modelId="{D9A90A05-6F86-43DD-9A44-B38C517F0EBD}" type="parTrans" cxnId="{0FF742F3-E428-4C33-B5BF-0BD749E4AB8E}">
      <dgm:prSet/>
      <dgm:spPr/>
      <dgm:t>
        <a:bodyPr/>
        <a:lstStyle/>
        <a:p>
          <a:endParaRPr lang="en-US"/>
        </a:p>
      </dgm:t>
    </dgm:pt>
    <dgm:pt modelId="{221F2155-801B-49C2-BFBF-12BCC68DB3F4}" type="sibTrans" cxnId="{0FF742F3-E428-4C33-B5BF-0BD749E4AB8E}">
      <dgm:prSet/>
      <dgm:spPr/>
      <dgm:t>
        <a:bodyPr/>
        <a:lstStyle/>
        <a:p>
          <a:endParaRPr lang="en-US"/>
        </a:p>
      </dgm:t>
    </dgm:pt>
    <dgm:pt modelId="{5782BCBC-8060-41DB-AF27-201F9098269F}" type="pres">
      <dgm:prSet presAssocID="{1C8B9E69-1C8F-4403-8F40-60C939E05FA6}" presName="composite" presStyleCnt="0">
        <dgm:presLayoutVars>
          <dgm:chMax val="1"/>
          <dgm:dir/>
          <dgm:resizeHandles val="exact"/>
        </dgm:presLayoutVars>
      </dgm:prSet>
      <dgm:spPr/>
    </dgm:pt>
    <dgm:pt modelId="{25428730-5327-4D4A-8F12-4FB3211781D2}" type="pres">
      <dgm:prSet presAssocID="{E49A7831-BE5F-46F6-9A1D-7858B95B113A}" presName="roof" presStyleLbl="dkBgShp" presStyleIdx="0" presStyleCnt="2"/>
      <dgm:spPr/>
    </dgm:pt>
    <dgm:pt modelId="{C709B666-7B7B-4BB7-AB12-3F174DF3915D}" type="pres">
      <dgm:prSet presAssocID="{E49A7831-BE5F-46F6-9A1D-7858B95B113A}" presName="pillars" presStyleCnt="0"/>
      <dgm:spPr/>
    </dgm:pt>
    <dgm:pt modelId="{3294BFBD-56AF-4E04-B7BE-DC1B1CB00D79}" type="pres">
      <dgm:prSet presAssocID="{E49A7831-BE5F-46F6-9A1D-7858B95B113A}" presName="pillar1" presStyleLbl="node1" presStyleIdx="0" presStyleCnt="3">
        <dgm:presLayoutVars>
          <dgm:bulletEnabled val="1"/>
        </dgm:presLayoutVars>
      </dgm:prSet>
      <dgm:spPr/>
    </dgm:pt>
    <dgm:pt modelId="{9C846815-ED32-4497-B158-C4F90D84DF8D}" type="pres">
      <dgm:prSet presAssocID="{2C74D300-8A95-47FF-9A19-1BD5FA762DE9}" presName="pillarX" presStyleLbl="node1" presStyleIdx="1" presStyleCnt="3">
        <dgm:presLayoutVars>
          <dgm:bulletEnabled val="1"/>
        </dgm:presLayoutVars>
      </dgm:prSet>
      <dgm:spPr/>
    </dgm:pt>
    <dgm:pt modelId="{D0E4CB16-79F5-407B-87E5-384529FE9011}" type="pres">
      <dgm:prSet presAssocID="{BD86022E-BF6F-4876-AA54-B524B78A7564}" presName="pillarX" presStyleLbl="node1" presStyleIdx="2" presStyleCnt="3">
        <dgm:presLayoutVars>
          <dgm:bulletEnabled val="1"/>
        </dgm:presLayoutVars>
      </dgm:prSet>
      <dgm:spPr/>
    </dgm:pt>
    <dgm:pt modelId="{6F9EEC3D-BD4A-4E06-BDFD-92EA6D77DAF8}" type="pres">
      <dgm:prSet presAssocID="{E49A7831-BE5F-46F6-9A1D-7858B95B113A}" presName="base" presStyleLbl="dkBgShp" presStyleIdx="1" presStyleCnt="2"/>
      <dgm:spPr/>
    </dgm:pt>
  </dgm:ptLst>
  <dgm:cxnLst>
    <dgm:cxn modelId="{FCC19747-BF7C-4E87-8C1A-E10FA00B194C}" type="presOf" srcId="{C30995F0-F3EB-4556-AC0E-61726BA7D5F0}" destId="{3294BFBD-56AF-4E04-B7BE-DC1B1CB00D79}" srcOrd="0" destOrd="0" presId="urn:microsoft.com/office/officeart/2005/8/layout/hList3"/>
    <dgm:cxn modelId="{E7C99C58-A062-496A-A661-7DA7DBA225D9}" srcId="{1C8B9E69-1C8F-4403-8F40-60C939E05FA6}" destId="{E49A7831-BE5F-46F6-9A1D-7858B95B113A}" srcOrd="0" destOrd="0" parTransId="{5AC52635-FCD9-421E-A0C4-F5285447D52C}" sibTransId="{E8018991-EECA-4465-84D6-330675D17FAF}"/>
    <dgm:cxn modelId="{F53EBC82-DAD2-49C3-A512-4C8BDD690F73}" srcId="{E49A7831-BE5F-46F6-9A1D-7858B95B113A}" destId="{2C74D300-8A95-47FF-9A19-1BD5FA762DE9}" srcOrd="1" destOrd="0" parTransId="{C2385806-0BDC-40E6-94D8-F3943844A98E}" sibTransId="{80921D97-51DF-4F14-B9D1-A4CC01966A86}"/>
    <dgm:cxn modelId="{1E5E1590-21A0-411C-839E-6A3309D87B13}" type="presOf" srcId="{E49A7831-BE5F-46F6-9A1D-7858B95B113A}" destId="{25428730-5327-4D4A-8F12-4FB3211781D2}" srcOrd="0" destOrd="0" presId="urn:microsoft.com/office/officeart/2005/8/layout/hList3"/>
    <dgm:cxn modelId="{D28DBAA3-EBEF-4717-BC8E-9B81C8C82827}" type="presOf" srcId="{2C74D300-8A95-47FF-9A19-1BD5FA762DE9}" destId="{9C846815-ED32-4497-B158-C4F90D84DF8D}" srcOrd="0" destOrd="0" presId="urn:microsoft.com/office/officeart/2005/8/layout/hList3"/>
    <dgm:cxn modelId="{91B9EDB9-C637-4BEE-9D6D-934BEEA5A257}" type="presOf" srcId="{BD86022E-BF6F-4876-AA54-B524B78A7564}" destId="{D0E4CB16-79F5-407B-87E5-384529FE9011}" srcOrd="0" destOrd="0" presId="urn:microsoft.com/office/officeart/2005/8/layout/hList3"/>
    <dgm:cxn modelId="{318DE9E9-CEE7-4006-B4D0-EFB0F9DFB188}" type="presOf" srcId="{1C8B9E69-1C8F-4403-8F40-60C939E05FA6}" destId="{5782BCBC-8060-41DB-AF27-201F9098269F}" srcOrd="0" destOrd="0" presId="urn:microsoft.com/office/officeart/2005/8/layout/hList3"/>
    <dgm:cxn modelId="{1C69CAEE-0AD3-4993-B865-17FEA4DAB219}" srcId="{E49A7831-BE5F-46F6-9A1D-7858B95B113A}" destId="{C30995F0-F3EB-4556-AC0E-61726BA7D5F0}" srcOrd="0" destOrd="0" parTransId="{EE9840A8-7EE6-494F-9267-E150DC3D88E0}" sibTransId="{75382506-D181-4393-8963-4367EA1C0D88}"/>
    <dgm:cxn modelId="{0FF742F3-E428-4C33-B5BF-0BD749E4AB8E}" srcId="{E49A7831-BE5F-46F6-9A1D-7858B95B113A}" destId="{BD86022E-BF6F-4876-AA54-B524B78A7564}" srcOrd="2" destOrd="0" parTransId="{D9A90A05-6F86-43DD-9A44-B38C517F0EBD}" sibTransId="{221F2155-801B-49C2-BFBF-12BCC68DB3F4}"/>
    <dgm:cxn modelId="{18133D91-90DB-45A7-9D7C-644C511302D8}" type="presParOf" srcId="{5782BCBC-8060-41DB-AF27-201F9098269F}" destId="{25428730-5327-4D4A-8F12-4FB3211781D2}" srcOrd="0" destOrd="0" presId="urn:microsoft.com/office/officeart/2005/8/layout/hList3"/>
    <dgm:cxn modelId="{509D40D1-0D2C-4FC1-B1B1-8DD0DA863BC5}" type="presParOf" srcId="{5782BCBC-8060-41DB-AF27-201F9098269F}" destId="{C709B666-7B7B-4BB7-AB12-3F174DF3915D}" srcOrd="1" destOrd="0" presId="urn:microsoft.com/office/officeart/2005/8/layout/hList3"/>
    <dgm:cxn modelId="{4F0AD0A9-55EB-4ABB-BE95-9A0F6D6BB54F}" type="presParOf" srcId="{C709B666-7B7B-4BB7-AB12-3F174DF3915D}" destId="{3294BFBD-56AF-4E04-B7BE-DC1B1CB00D79}" srcOrd="0" destOrd="0" presId="urn:microsoft.com/office/officeart/2005/8/layout/hList3"/>
    <dgm:cxn modelId="{87975F2E-F359-439C-AD61-2264537A7049}" type="presParOf" srcId="{C709B666-7B7B-4BB7-AB12-3F174DF3915D}" destId="{9C846815-ED32-4497-B158-C4F90D84DF8D}" srcOrd="1" destOrd="0" presId="urn:microsoft.com/office/officeart/2005/8/layout/hList3"/>
    <dgm:cxn modelId="{FFCE2380-12B6-48EB-ACB9-0FADA658B5CB}" type="presParOf" srcId="{C709B666-7B7B-4BB7-AB12-3F174DF3915D}" destId="{D0E4CB16-79F5-407B-87E5-384529FE9011}" srcOrd="2" destOrd="0" presId="urn:microsoft.com/office/officeart/2005/8/layout/hList3"/>
    <dgm:cxn modelId="{164F4C20-5622-4D19-B0D5-1CCF3A931A8D}" type="presParOf" srcId="{5782BCBC-8060-41DB-AF27-201F9098269F}" destId="{6F9EEC3D-BD4A-4E06-BDFD-92EA6D77DAF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361B20-CAFD-46E4-B71F-D184D41D650F}" type="doc">
      <dgm:prSet loTypeId="urn:microsoft.com/office/officeart/2005/8/layout/hList1" loCatId="list" qsTypeId="urn:microsoft.com/office/officeart/2005/8/quickstyle/3d3" qsCatId="3D" csTypeId="urn:microsoft.com/office/officeart/2005/8/colors/accent1_2" csCatId="accent1" phldr="1"/>
      <dgm:spPr/>
      <dgm:t>
        <a:bodyPr/>
        <a:lstStyle/>
        <a:p>
          <a:endParaRPr lang="en-US"/>
        </a:p>
      </dgm:t>
    </dgm:pt>
    <dgm:pt modelId="{65BFBC8E-6B2E-47F6-A991-CB4A91E6CC3D}">
      <dgm:prSet phldrT="[Text]"/>
      <dgm:spPr/>
      <dgm:t>
        <a:bodyPr/>
        <a:lstStyle/>
        <a:p>
          <a:r>
            <a:rPr lang="en-US" dirty="0"/>
            <a:t>Theory and development of anxiety </a:t>
          </a:r>
        </a:p>
      </dgm:t>
    </dgm:pt>
    <dgm:pt modelId="{091E625E-840F-4F80-BDCE-F085E2C4BEB3}" type="parTrans" cxnId="{86C07FD7-BB1F-49ED-9F01-1E3AF844445A}">
      <dgm:prSet/>
      <dgm:spPr/>
      <dgm:t>
        <a:bodyPr/>
        <a:lstStyle/>
        <a:p>
          <a:endParaRPr lang="en-US"/>
        </a:p>
      </dgm:t>
    </dgm:pt>
    <dgm:pt modelId="{D0F3A3CC-7919-4030-AD5F-CE7BA0AA2787}" type="sibTrans" cxnId="{86C07FD7-BB1F-49ED-9F01-1E3AF844445A}">
      <dgm:prSet/>
      <dgm:spPr/>
      <dgm:t>
        <a:bodyPr/>
        <a:lstStyle/>
        <a:p>
          <a:endParaRPr lang="en-US"/>
        </a:p>
      </dgm:t>
    </dgm:pt>
    <dgm:pt modelId="{560AC5A4-F1E4-4FD8-AD42-099FD025B740}">
      <dgm:prSet/>
      <dgm:spPr/>
      <dgm:t>
        <a:bodyPr/>
        <a:lstStyle/>
        <a:p>
          <a:r>
            <a:rPr lang="en-US" dirty="0"/>
            <a:t>Intrusiveness, negativity, and the distorted cognitions of parents </a:t>
          </a:r>
          <a:r>
            <a:rPr lang="en-US" dirty="0">
              <a:sym typeface="Wingdings" panose="05000000000000000000" pitchFamily="2" charset="2"/>
            </a:rPr>
            <a:t> D</a:t>
          </a:r>
          <a:r>
            <a:rPr lang="en-US" dirty="0"/>
            <a:t>evelopment of child anxiety (</a:t>
          </a:r>
          <a:r>
            <a:rPr lang="en-US" dirty="0" err="1"/>
            <a:t>Breinholst</a:t>
          </a:r>
          <a:r>
            <a:rPr lang="en-US" dirty="0"/>
            <a:t> et al., 2012)</a:t>
          </a:r>
        </a:p>
      </dgm:t>
    </dgm:pt>
    <dgm:pt modelId="{3FDB51CB-535C-4AE3-911D-86F6A5649CD2}" type="parTrans" cxnId="{6D78FAEB-6146-403E-8941-657A64C6403C}">
      <dgm:prSet/>
      <dgm:spPr/>
      <dgm:t>
        <a:bodyPr/>
        <a:lstStyle/>
        <a:p>
          <a:endParaRPr lang="en-US"/>
        </a:p>
      </dgm:t>
    </dgm:pt>
    <dgm:pt modelId="{2853E546-7DB6-484C-981B-8553E2659F14}" type="sibTrans" cxnId="{6D78FAEB-6146-403E-8941-657A64C6403C}">
      <dgm:prSet/>
      <dgm:spPr/>
      <dgm:t>
        <a:bodyPr/>
        <a:lstStyle/>
        <a:p>
          <a:endParaRPr lang="en-US"/>
        </a:p>
      </dgm:t>
    </dgm:pt>
    <dgm:pt modelId="{56D82A31-3D1A-40EC-B445-A99BEE436380}">
      <dgm:prSet/>
      <dgm:spPr/>
      <dgm:t>
        <a:bodyPr/>
        <a:lstStyle/>
        <a:p>
          <a:r>
            <a:rPr lang="en-US"/>
            <a:t>Inconsistent results (Breinholst et al., 2012)</a:t>
          </a:r>
          <a:endParaRPr lang="en-US" dirty="0"/>
        </a:p>
      </dgm:t>
    </dgm:pt>
    <dgm:pt modelId="{15B3FC2B-0610-4DD6-8C54-B986BEBC16A0}" type="parTrans" cxnId="{32A84C5B-CCC2-430B-8B7E-2F4DE22D2AC3}">
      <dgm:prSet/>
      <dgm:spPr/>
      <dgm:t>
        <a:bodyPr/>
        <a:lstStyle/>
        <a:p>
          <a:endParaRPr lang="en-US"/>
        </a:p>
      </dgm:t>
    </dgm:pt>
    <dgm:pt modelId="{71C684F7-1C21-4EF6-BB0D-C068D4DB6741}" type="sibTrans" cxnId="{32A84C5B-CCC2-430B-8B7E-2F4DE22D2AC3}">
      <dgm:prSet/>
      <dgm:spPr/>
      <dgm:t>
        <a:bodyPr/>
        <a:lstStyle/>
        <a:p>
          <a:endParaRPr lang="en-US"/>
        </a:p>
      </dgm:t>
    </dgm:pt>
    <dgm:pt modelId="{14F9AA9D-29CA-4DCD-BB61-00C23C78AE05}">
      <dgm:prSet/>
      <dgm:spPr/>
      <dgm:t>
        <a:bodyPr/>
        <a:lstStyle/>
        <a:p>
          <a:r>
            <a:rPr lang="en-US"/>
            <a:t>Broad definitions of anxiety </a:t>
          </a:r>
          <a:endParaRPr lang="en-US" dirty="0"/>
        </a:p>
      </dgm:t>
    </dgm:pt>
    <dgm:pt modelId="{E59F252D-A8C5-41CC-ADED-032D3BB8F1C8}" type="parTrans" cxnId="{ED390636-B810-4022-A065-1A2B80460FEA}">
      <dgm:prSet/>
      <dgm:spPr/>
      <dgm:t>
        <a:bodyPr/>
        <a:lstStyle/>
        <a:p>
          <a:endParaRPr lang="en-US"/>
        </a:p>
      </dgm:t>
    </dgm:pt>
    <dgm:pt modelId="{96A077A3-CD38-4F9B-AF93-209986AFC2A3}" type="sibTrans" cxnId="{ED390636-B810-4022-A065-1A2B80460FEA}">
      <dgm:prSet/>
      <dgm:spPr/>
      <dgm:t>
        <a:bodyPr/>
        <a:lstStyle/>
        <a:p>
          <a:endParaRPr lang="en-US"/>
        </a:p>
      </dgm:t>
    </dgm:pt>
    <dgm:pt modelId="{3F745F16-8D6A-4F1A-ACC6-C5CF94A6A8C0}">
      <dgm:prSet/>
      <dgm:spPr/>
      <dgm:t>
        <a:bodyPr/>
        <a:lstStyle/>
        <a:p>
          <a:r>
            <a:rPr lang="en-US"/>
            <a:t>Large age ranges</a:t>
          </a:r>
          <a:endParaRPr lang="en-US" dirty="0"/>
        </a:p>
      </dgm:t>
    </dgm:pt>
    <dgm:pt modelId="{DCF9B886-9D08-4A06-B636-9FB22CEBDCFA}" type="parTrans" cxnId="{36A2D8A0-CDC8-4E46-AB03-34582FB2BA82}">
      <dgm:prSet/>
      <dgm:spPr/>
      <dgm:t>
        <a:bodyPr/>
        <a:lstStyle/>
        <a:p>
          <a:endParaRPr lang="en-US"/>
        </a:p>
      </dgm:t>
    </dgm:pt>
    <dgm:pt modelId="{EA7D4BC9-74F5-4720-AC2E-2B41A05E6A5F}" type="sibTrans" cxnId="{36A2D8A0-CDC8-4E46-AB03-34582FB2BA82}">
      <dgm:prSet/>
      <dgm:spPr/>
      <dgm:t>
        <a:bodyPr/>
        <a:lstStyle/>
        <a:p>
          <a:endParaRPr lang="en-US"/>
        </a:p>
      </dgm:t>
    </dgm:pt>
    <dgm:pt modelId="{11570108-C19C-49BB-83B0-DB1A7047940D}">
      <dgm:prSet/>
      <dgm:spPr/>
      <dgm:t>
        <a:bodyPr/>
        <a:lstStyle/>
        <a:p>
          <a:r>
            <a:rPr lang="en-US"/>
            <a:t>Diagnostic status as the outcome measure rather than changes in parent or family functioning</a:t>
          </a:r>
          <a:endParaRPr lang="en-US" dirty="0"/>
        </a:p>
      </dgm:t>
    </dgm:pt>
    <dgm:pt modelId="{4E9311C5-16CA-431A-A2C6-8BE9B75491B6}" type="parTrans" cxnId="{A618F965-1408-405D-90CB-4FC9DE5AFA61}">
      <dgm:prSet/>
      <dgm:spPr/>
      <dgm:t>
        <a:bodyPr/>
        <a:lstStyle/>
        <a:p>
          <a:endParaRPr lang="en-US"/>
        </a:p>
      </dgm:t>
    </dgm:pt>
    <dgm:pt modelId="{7D3AD6DB-2C67-4317-AB83-50FA35C553CB}" type="sibTrans" cxnId="{A618F965-1408-405D-90CB-4FC9DE5AFA61}">
      <dgm:prSet/>
      <dgm:spPr/>
      <dgm:t>
        <a:bodyPr/>
        <a:lstStyle/>
        <a:p>
          <a:endParaRPr lang="en-US"/>
        </a:p>
      </dgm:t>
    </dgm:pt>
    <dgm:pt modelId="{6DA71636-24D3-4F0F-B2E9-3820F59C5397}" type="pres">
      <dgm:prSet presAssocID="{C8361B20-CAFD-46E4-B71F-D184D41D650F}" presName="Name0" presStyleCnt="0">
        <dgm:presLayoutVars>
          <dgm:dir/>
          <dgm:animLvl val="lvl"/>
          <dgm:resizeHandles val="exact"/>
        </dgm:presLayoutVars>
      </dgm:prSet>
      <dgm:spPr/>
    </dgm:pt>
    <dgm:pt modelId="{CDA5AB95-DAEC-42B1-B483-28376943F978}" type="pres">
      <dgm:prSet presAssocID="{65BFBC8E-6B2E-47F6-A991-CB4A91E6CC3D}" presName="composite" presStyleCnt="0"/>
      <dgm:spPr/>
    </dgm:pt>
    <dgm:pt modelId="{43C30787-EA9B-4BD8-AE29-DB3A3B34F893}" type="pres">
      <dgm:prSet presAssocID="{65BFBC8E-6B2E-47F6-A991-CB4A91E6CC3D}" presName="parTx" presStyleLbl="alignNode1" presStyleIdx="0" presStyleCnt="2">
        <dgm:presLayoutVars>
          <dgm:chMax val="0"/>
          <dgm:chPref val="0"/>
          <dgm:bulletEnabled val="1"/>
        </dgm:presLayoutVars>
      </dgm:prSet>
      <dgm:spPr/>
    </dgm:pt>
    <dgm:pt modelId="{50F8AB42-B3AF-49CB-81B3-B5A4C92D76CC}" type="pres">
      <dgm:prSet presAssocID="{65BFBC8E-6B2E-47F6-A991-CB4A91E6CC3D}" presName="desTx" presStyleLbl="alignAccFollowNode1" presStyleIdx="0" presStyleCnt="2">
        <dgm:presLayoutVars>
          <dgm:bulletEnabled val="1"/>
        </dgm:presLayoutVars>
      </dgm:prSet>
      <dgm:spPr/>
    </dgm:pt>
    <dgm:pt modelId="{22C2F462-E814-40D7-BDC2-2F35535B88C9}" type="pres">
      <dgm:prSet presAssocID="{D0F3A3CC-7919-4030-AD5F-CE7BA0AA2787}" presName="space" presStyleCnt="0"/>
      <dgm:spPr/>
    </dgm:pt>
    <dgm:pt modelId="{7C48946D-1205-4BCC-99A9-701C4EB3FFD7}" type="pres">
      <dgm:prSet presAssocID="{56D82A31-3D1A-40EC-B445-A99BEE436380}" presName="composite" presStyleCnt="0"/>
      <dgm:spPr/>
    </dgm:pt>
    <dgm:pt modelId="{AAFB3075-8124-4CD4-9856-8A9EE62D95C9}" type="pres">
      <dgm:prSet presAssocID="{56D82A31-3D1A-40EC-B445-A99BEE436380}" presName="parTx" presStyleLbl="alignNode1" presStyleIdx="1" presStyleCnt="2">
        <dgm:presLayoutVars>
          <dgm:chMax val="0"/>
          <dgm:chPref val="0"/>
          <dgm:bulletEnabled val="1"/>
        </dgm:presLayoutVars>
      </dgm:prSet>
      <dgm:spPr/>
    </dgm:pt>
    <dgm:pt modelId="{399DC305-2E12-45E2-900F-9FAACD3F9BCC}" type="pres">
      <dgm:prSet presAssocID="{56D82A31-3D1A-40EC-B445-A99BEE436380}" presName="desTx" presStyleLbl="alignAccFollowNode1" presStyleIdx="1" presStyleCnt="2">
        <dgm:presLayoutVars>
          <dgm:bulletEnabled val="1"/>
        </dgm:presLayoutVars>
      </dgm:prSet>
      <dgm:spPr/>
    </dgm:pt>
  </dgm:ptLst>
  <dgm:cxnLst>
    <dgm:cxn modelId="{BB43E20D-E69F-4C36-8DF9-2A454E4B123B}" type="presOf" srcId="{560AC5A4-F1E4-4FD8-AD42-099FD025B740}" destId="{50F8AB42-B3AF-49CB-81B3-B5A4C92D76CC}" srcOrd="0" destOrd="0" presId="urn:microsoft.com/office/officeart/2005/8/layout/hList1"/>
    <dgm:cxn modelId="{96A9B12A-2D3E-4E8D-9166-A011D630EDF5}" type="presOf" srcId="{14F9AA9D-29CA-4DCD-BB61-00C23C78AE05}" destId="{399DC305-2E12-45E2-900F-9FAACD3F9BCC}" srcOrd="0" destOrd="0" presId="urn:microsoft.com/office/officeart/2005/8/layout/hList1"/>
    <dgm:cxn modelId="{ED390636-B810-4022-A065-1A2B80460FEA}" srcId="{56D82A31-3D1A-40EC-B445-A99BEE436380}" destId="{14F9AA9D-29CA-4DCD-BB61-00C23C78AE05}" srcOrd="0" destOrd="0" parTransId="{E59F252D-A8C5-41CC-ADED-032D3BB8F1C8}" sibTransId="{96A077A3-CD38-4F9B-AF93-209986AFC2A3}"/>
    <dgm:cxn modelId="{32A84C5B-CCC2-430B-8B7E-2F4DE22D2AC3}" srcId="{C8361B20-CAFD-46E4-B71F-D184D41D650F}" destId="{56D82A31-3D1A-40EC-B445-A99BEE436380}" srcOrd="1" destOrd="0" parTransId="{15B3FC2B-0610-4DD6-8C54-B986BEBC16A0}" sibTransId="{71C684F7-1C21-4EF6-BB0D-C068D4DB6741}"/>
    <dgm:cxn modelId="{4296C05D-ABF4-44CD-9E65-D0B17086CC15}" type="presOf" srcId="{65BFBC8E-6B2E-47F6-A991-CB4A91E6CC3D}" destId="{43C30787-EA9B-4BD8-AE29-DB3A3B34F893}" srcOrd="0" destOrd="0" presId="urn:microsoft.com/office/officeart/2005/8/layout/hList1"/>
    <dgm:cxn modelId="{A618F965-1408-405D-90CB-4FC9DE5AFA61}" srcId="{56D82A31-3D1A-40EC-B445-A99BEE436380}" destId="{11570108-C19C-49BB-83B0-DB1A7047940D}" srcOrd="2" destOrd="0" parTransId="{4E9311C5-16CA-431A-A2C6-8BE9B75491B6}" sibTransId="{7D3AD6DB-2C67-4317-AB83-50FA35C553CB}"/>
    <dgm:cxn modelId="{173AC379-5D8D-4A33-A882-71CEE1F77148}" type="presOf" srcId="{11570108-C19C-49BB-83B0-DB1A7047940D}" destId="{399DC305-2E12-45E2-900F-9FAACD3F9BCC}" srcOrd="0" destOrd="2" presId="urn:microsoft.com/office/officeart/2005/8/layout/hList1"/>
    <dgm:cxn modelId="{36A2D8A0-CDC8-4E46-AB03-34582FB2BA82}" srcId="{56D82A31-3D1A-40EC-B445-A99BEE436380}" destId="{3F745F16-8D6A-4F1A-ACC6-C5CF94A6A8C0}" srcOrd="1" destOrd="0" parTransId="{DCF9B886-9D08-4A06-B636-9FB22CEBDCFA}" sibTransId="{EA7D4BC9-74F5-4720-AC2E-2B41A05E6A5F}"/>
    <dgm:cxn modelId="{492713C5-FB3A-47C9-91A5-459906FED56D}" type="presOf" srcId="{56D82A31-3D1A-40EC-B445-A99BEE436380}" destId="{AAFB3075-8124-4CD4-9856-8A9EE62D95C9}" srcOrd="0" destOrd="0" presId="urn:microsoft.com/office/officeart/2005/8/layout/hList1"/>
    <dgm:cxn modelId="{8072C9D1-0A0F-4EF2-9D68-BF091A24F73A}" type="presOf" srcId="{3F745F16-8D6A-4F1A-ACC6-C5CF94A6A8C0}" destId="{399DC305-2E12-45E2-900F-9FAACD3F9BCC}" srcOrd="0" destOrd="1" presId="urn:microsoft.com/office/officeart/2005/8/layout/hList1"/>
    <dgm:cxn modelId="{86C07FD7-BB1F-49ED-9F01-1E3AF844445A}" srcId="{C8361B20-CAFD-46E4-B71F-D184D41D650F}" destId="{65BFBC8E-6B2E-47F6-A991-CB4A91E6CC3D}" srcOrd="0" destOrd="0" parTransId="{091E625E-840F-4F80-BDCE-F085E2C4BEB3}" sibTransId="{D0F3A3CC-7919-4030-AD5F-CE7BA0AA2787}"/>
    <dgm:cxn modelId="{CDDA4EEA-DD96-42C1-8253-52491C90DDF0}" type="presOf" srcId="{C8361B20-CAFD-46E4-B71F-D184D41D650F}" destId="{6DA71636-24D3-4F0F-B2E9-3820F59C5397}" srcOrd="0" destOrd="0" presId="urn:microsoft.com/office/officeart/2005/8/layout/hList1"/>
    <dgm:cxn modelId="{6D78FAEB-6146-403E-8941-657A64C6403C}" srcId="{65BFBC8E-6B2E-47F6-A991-CB4A91E6CC3D}" destId="{560AC5A4-F1E4-4FD8-AD42-099FD025B740}" srcOrd="0" destOrd="0" parTransId="{3FDB51CB-535C-4AE3-911D-86F6A5649CD2}" sibTransId="{2853E546-7DB6-484C-981B-8553E2659F14}"/>
    <dgm:cxn modelId="{709474F9-43A8-4AE7-BF00-DB0B5F4A9DA0}" type="presParOf" srcId="{6DA71636-24D3-4F0F-B2E9-3820F59C5397}" destId="{CDA5AB95-DAEC-42B1-B483-28376943F978}" srcOrd="0" destOrd="0" presId="urn:microsoft.com/office/officeart/2005/8/layout/hList1"/>
    <dgm:cxn modelId="{B27EF3A0-C2D1-4793-9ED0-BABC1D6C1A68}" type="presParOf" srcId="{CDA5AB95-DAEC-42B1-B483-28376943F978}" destId="{43C30787-EA9B-4BD8-AE29-DB3A3B34F893}" srcOrd="0" destOrd="0" presId="urn:microsoft.com/office/officeart/2005/8/layout/hList1"/>
    <dgm:cxn modelId="{4E51F40D-CCD3-4859-AA90-B8799C2B740A}" type="presParOf" srcId="{CDA5AB95-DAEC-42B1-B483-28376943F978}" destId="{50F8AB42-B3AF-49CB-81B3-B5A4C92D76CC}" srcOrd="1" destOrd="0" presId="urn:microsoft.com/office/officeart/2005/8/layout/hList1"/>
    <dgm:cxn modelId="{EA2FF74F-A2AD-4A80-9198-7F1D3B9992C6}" type="presParOf" srcId="{6DA71636-24D3-4F0F-B2E9-3820F59C5397}" destId="{22C2F462-E814-40D7-BDC2-2F35535B88C9}" srcOrd="1" destOrd="0" presId="urn:microsoft.com/office/officeart/2005/8/layout/hList1"/>
    <dgm:cxn modelId="{D1E60B42-FDEB-4B5A-ACB2-C77F40EACEE6}" type="presParOf" srcId="{6DA71636-24D3-4F0F-B2E9-3820F59C5397}" destId="{7C48946D-1205-4BCC-99A9-701C4EB3FFD7}" srcOrd="2" destOrd="0" presId="urn:microsoft.com/office/officeart/2005/8/layout/hList1"/>
    <dgm:cxn modelId="{E442A4E4-87EB-4F4D-997E-D219CC53F748}" type="presParOf" srcId="{7C48946D-1205-4BCC-99A9-701C4EB3FFD7}" destId="{AAFB3075-8124-4CD4-9856-8A9EE62D95C9}" srcOrd="0" destOrd="0" presId="urn:microsoft.com/office/officeart/2005/8/layout/hList1"/>
    <dgm:cxn modelId="{FB7495E3-E1EF-4DA7-A7E6-E8A561DB90EC}" type="presParOf" srcId="{7C48946D-1205-4BCC-99A9-701C4EB3FFD7}" destId="{399DC305-2E12-45E2-900F-9FAACD3F9BC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E3B463-E4C4-4F4C-8FE8-848F6B2D2203}" type="doc">
      <dgm:prSet loTypeId="urn:microsoft.com/office/officeart/2005/8/layout/equation2" loCatId="relationship" qsTypeId="urn:microsoft.com/office/officeart/2005/8/quickstyle/3d3" qsCatId="3D" csTypeId="urn:microsoft.com/office/officeart/2005/8/colors/accent1_2" csCatId="accent1" phldr="1"/>
      <dgm:spPr/>
      <dgm:t>
        <a:bodyPr/>
        <a:lstStyle/>
        <a:p>
          <a:endParaRPr lang="en-US"/>
        </a:p>
      </dgm:t>
    </dgm:pt>
    <dgm:pt modelId="{6DE42C8F-D3CE-48ED-AEAA-11289B0D8951}">
      <dgm:prSet phldrT="[Text]"/>
      <dgm:spPr/>
      <dgm:t>
        <a:bodyPr/>
        <a:lstStyle/>
        <a:p>
          <a:r>
            <a:rPr lang="en-US" dirty="0">
              <a:solidFill>
                <a:schemeClr val="tx1"/>
              </a:solidFill>
            </a:rPr>
            <a:t>Parents can help (</a:t>
          </a:r>
          <a:r>
            <a:rPr lang="en-US" dirty="0" err="1">
              <a:solidFill>
                <a:schemeClr val="tx1"/>
              </a:solidFill>
            </a:rPr>
            <a:t>Suveg</a:t>
          </a:r>
          <a:r>
            <a:rPr lang="en-US" dirty="0">
              <a:solidFill>
                <a:schemeClr val="tx1"/>
              </a:solidFill>
            </a:rPr>
            <a:t> et al., 2006):</a:t>
          </a:r>
        </a:p>
      </dgm:t>
    </dgm:pt>
    <dgm:pt modelId="{B11A6F1E-E9C8-4559-B9BF-F0DD499A2D86}" type="parTrans" cxnId="{CB139382-1612-403E-A01E-CE6C2E057322}">
      <dgm:prSet/>
      <dgm:spPr/>
      <dgm:t>
        <a:bodyPr/>
        <a:lstStyle/>
        <a:p>
          <a:endParaRPr lang="en-US"/>
        </a:p>
      </dgm:t>
    </dgm:pt>
    <dgm:pt modelId="{D9B1EC16-84BF-40AC-BCDD-B8E620C408B5}" type="sibTrans" cxnId="{CB139382-1612-403E-A01E-CE6C2E057322}">
      <dgm:prSet/>
      <dgm:spPr/>
      <dgm:t>
        <a:bodyPr/>
        <a:lstStyle/>
        <a:p>
          <a:endParaRPr lang="en-US"/>
        </a:p>
      </dgm:t>
    </dgm:pt>
    <dgm:pt modelId="{FDC0F350-9235-4785-ABA0-76BE935F0E5D}">
      <dgm:prSet/>
      <dgm:spPr/>
      <dgm:t>
        <a:bodyPr/>
        <a:lstStyle/>
        <a:p>
          <a:r>
            <a:rPr lang="en-US" dirty="0">
              <a:solidFill>
                <a:schemeClr val="tx1"/>
              </a:solidFill>
            </a:rPr>
            <a:t>Provide information regarding functioning</a:t>
          </a:r>
        </a:p>
      </dgm:t>
    </dgm:pt>
    <dgm:pt modelId="{F56F1200-798A-4E7E-A7F8-E63B234D40C9}" type="parTrans" cxnId="{4A4A5A14-6D3A-455B-AFB1-86D51924A0D6}">
      <dgm:prSet/>
      <dgm:spPr/>
      <dgm:t>
        <a:bodyPr/>
        <a:lstStyle/>
        <a:p>
          <a:endParaRPr lang="en-US"/>
        </a:p>
      </dgm:t>
    </dgm:pt>
    <dgm:pt modelId="{1ABE7005-0F36-4D75-AAE9-B8DA9CFC3DC5}" type="sibTrans" cxnId="{4A4A5A14-6D3A-455B-AFB1-86D51924A0D6}">
      <dgm:prSet/>
      <dgm:spPr/>
      <dgm:t>
        <a:bodyPr/>
        <a:lstStyle/>
        <a:p>
          <a:endParaRPr lang="en-US"/>
        </a:p>
      </dgm:t>
    </dgm:pt>
    <dgm:pt modelId="{544AECCB-C7AC-4837-90A3-3318B701CF4F}">
      <dgm:prSet/>
      <dgm:spPr/>
      <dgm:t>
        <a:bodyPr/>
        <a:lstStyle/>
        <a:p>
          <a:r>
            <a:rPr lang="en-US" dirty="0">
              <a:solidFill>
                <a:schemeClr val="tx1"/>
              </a:solidFill>
            </a:rPr>
            <a:t>Can help with exposures </a:t>
          </a:r>
        </a:p>
      </dgm:t>
    </dgm:pt>
    <dgm:pt modelId="{56FE0FE2-D59B-4189-B8FC-2058CDDD1697}" type="parTrans" cxnId="{C1AF12C7-FC50-4ED7-980D-C3DF1B64FE0F}">
      <dgm:prSet/>
      <dgm:spPr/>
      <dgm:t>
        <a:bodyPr/>
        <a:lstStyle/>
        <a:p>
          <a:endParaRPr lang="en-US"/>
        </a:p>
      </dgm:t>
    </dgm:pt>
    <dgm:pt modelId="{9DD1DFDD-46BA-4D4B-B33E-C49AA2035FD4}" type="sibTrans" cxnId="{C1AF12C7-FC50-4ED7-980D-C3DF1B64FE0F}">
      <dgm:prSet/>
      <dgm:spPr/>
      <dgm:t>
        <a:bodyPr/>
        <a:lstStyle/>
        <a:p>
          <a:endParaRPr lang="en-US"/>
        </a:p>
      </dgm:t>
    </dgm:pt>
    <dgm:pt modelId="{153E8DDC-5D0A-4C58-89C9-D7BB4BD09826}">
      <dgm:prSet/>
      <dgm:spPr/>
      <dgm:t>
        <a:bodyPr/>
        <a:lstStyle/>
        <a:p>
          <a:r>
            <a:rPr lang="en-US" dirty="0">
              <a:solidFill>
                <a:schemeClr val="tx1"/>
              </a:solidFill>
            </a:rPr>
            <a:t>Parents can be an obstacle (</a:t>
          </a:r>
          <a:r>
            <a:rPr lang="en-US" dirty="0" err="1">
              <a:solidFill>
                <a:schemeClr val="tx1"/>
              </a:solidFill>
            </a:rPr>
            <a:t>Suveg</a:t>
          </a:r>
          <a:r>
            <a:rPr lang="en-US" dirty="0">
              <a:solidFill>
                <a:schemeClr val="tx1"/>
              </a:solidFill>
            </a:rPr>
            <a:t> et al., 2006): </a:t>
          </a:r>
        </a:p>
      </dgm:t>
    </dgm:pt>
    <dgm:pt modelId="{029F0F91-0D9F-448E-B0B3-F696ECEA9BB3}" type="parTrans" cxnId="{7D55370E-6C3F-46F2-B332-8D607581B05D}">
      <dgm:prSet/>
      <dgm:spPr/>
      <dgm:t>
        <a:bodyPr/>
        <a:lstStyle/>
        <a:p>
          <a:endParaRPr lang="en-US"/>
        </a:p>
      </dgm:t>
    </dgm:pt>
    <dgm:pt modelId="{7AFE5C18-DFC9-46BC-AF14-C176E2574112}" type="sibTrans" cxnId="{7D55370E-6C3F-46F2-B332-8D607581B05D}">
      <dgm:prSet/>
      <dgm:spPr/>
      <dgm:t>
        <a:bodyPr/>
        <a:lstStyle/>
        <a:p>
          <a:endParaRPr lang="en-US"/>
        </a:p>
      </dgm:t>
    </dgm:pt>
    <dgm:pt modelId="{DA620AD3-B59B-485C-A7E7-AE9A709C0DCA}">
      <dgm:prSet/>
      <dgm:spPr/>
      <dgm:t>
        <a:bodyPr/>
        <a:lstStyle/>
        <a:p>
          <a:r>
            <a:rPr lang="en-US" dirty="0">
              <a:solidFill>
                <a:schemeClr val="tx1"/>
              </a:solidFill>
            </a:rPr>
            <a:t>Helping children avoid anxiety</a:t>
          </a:r>
        </a:p>
      </dgm:t>
    </dgm:pt>
    <dgm:pt modelId="{2CEEFEB7-93BA-4372-B08F-CFF1F292BD06}" type="parTrans" cxnId="{407A7479-6FB9-47B0-B453-87B0F330067E}">
      <dgm:prSet/>
      <dgm:spPr/>
      <dgm:t>
        <a:bodyPr/>
        <a:lstStyle/>
        <a:p>
          <a:endParaRPr lang="en-US"/>
        </a:p>
      </dgm:t>
    </dgm:pt>
    <dgm:pt modelId="{80926B48-BC4F-4BCC-8D86-3777FC8C9C3D}" type="sibTrans" cxnId="{407A7479-6FB9-47B0-B453-87B0F330067E}">
      <dgm:prSet/>
      <dgm:spPr/>
      <dgm:t>
        <a:bodyPr/>
        <a:lstStyle/>
        <a:p>
          <a:endParaRPr lang="en-US"/>
        </a:p>
      </dgm:t>
    </dgm:pt>
    <dgm:pt modelId="{290068A9-C222-4A38-A481-BD2CE9A4A5ED}">
      <dgm:prSet/>
      <dgm:spPr/>
      <dgm:t>
        <a:bodyPr/>
        <a:lstStyle/>
        <a:p>
          <a:r>
            <a:rPr lang="en-US" dirty="0">
              <a:solidFill>
                <a:schemeClr val="tx1"/>
              </a:solidFill>
            </a:rPr>
            <a:t>Under or over involved</a:t>
          </a:r>
        </a:p>
      </dgm:t>
    </dgm:pt>
    <dgm:pt modelId="{F60901DF-41F7-42BF-9690-3BFCA8777FBD}" type="parTrans" cxnId="{F0D0E8E2-867B-47CA-90DC-0A15A05D8A41}">
      <dgm:prSet/>
      <dgm:spPr/>
      <dgm:t>
        <a:bodyPr/>
        <a:lstStyle/>
        <a:p>
          <a:endParaRPr lang="en-US"/>
        </a:p>
      </dgm:t>
    </dgm:pt>
    <dgm:pt modelId="{BAE1F6CA-F17E-440E-BA00-01074718C4DB}" type="sibTrans" cxnId="{F0D0E8E2-867B-47CA-90DC-0A15A05D8A41}">
      <dgm:prSet/>
      <dgm:spPr/>
      <dgm:t>
        <a:bodyPr/>
        <a:lstStyle/>
        <a:p>
          <a:endParaRPr lang="en-US"/>
        </a:p>
      </dgm:t>
    </dgm:pt>
    <dgm:pt modelId="{A568413E-D769-4651-8406-F7CE0C415A99}">
      <dgm:prSet/>
      <dgm:spPr/>
      <dgm:t>
        <a:bodyPr/>
        <a:lstStyle/>
        <a:p>
          <a:r>
            <a:rPr lang="en-US" dirty="0">
              <a:solidFill>
                <a:schemeClr val="tx1"/>
              </a:solidFill>
            </a:rPr>
            <a:t>Limit setting difficulty </a:t>
          </a:r>
        </a:p>
      </dgm:t>
    </dgm:pt>
    <dgm:pt modelId="{677C4973-2545-46B8-9D36-74B010377FC3}" type="parTrans" cxnId="{F91D8E20-6FBA-453E-9D68-D828D84BE3A4}">
      <dgm:prSet/>
      <dgm:spPr/>
      <dgm:t>
        <a:bodyPr/>
        <a:lstStyle/>
        <a:p>
          <a:endParaRPr lang="en-US"/>
        </a:p>
      </dgm:t>
    </dgm:pt>
    <dgm:pt modelId="{8D7BDEC0-1E55-490C-97D0-4B9E1D448F50}" type="sibTrans" cxnId="{F91D8E20-6FBA-453E-9D68-D828D84BE3A4}">
      <dgm:prSet/>
      <dgm:spPr/>
      <dgm:t>
        <a:bodyPr/>
        <a:lstStyle/>
        <a:p>
          <a:endParaRPr lang="en-US"/>
        </a:p>
      </dgm:t>
    </dgm:pt>
    <dgm:pt modelId="{8C4414F2-8DA2-4891-AB88-A44EEA1D9035}" type="pres">
      <dgm:prSet presAssocID="{A8E3B463-E4C4-4F4C-8FE8-848F6B2D2203}" presName="Name0" presStyleCnt="0">
        <dgm:presLayoutVars>
          <dgm:dir/>
          <dgm:resizeHandles val="exact"/>
        </dgm:presLayoutVars>
      </dgm:prSet>
      <dgm:spPr/>
    </dgm:pt>
    <dgm:pt modelId="{9D577426-2491-4C5C-B602-DA4B0A459903}" type="pres">
      <dgm:prSet presAssocID="{A8E3B463-E4C4-4F4C-8FE8-848F6B2D2203}" presName="vNodes" presStyleCnt="0"/>
      <dgm:spPr/>
    </dgm:pt>
    <dgm:pt modelId="{13639596-8FA5-42B3-826D-3C133A4CAEBB}" type="pres">
      <dgm:prSet presAssocID="{6DE42C8F-D3CE-48ED-AEAA-11289B0D8951}" presName="node" presStyleLbl="node1" presStyleIdx="0" presStyleCnt="2">
        <dgm:presLayoutVars>
          <dgm:bulletEnabled val="1"/>
        </dgm:presLayoutVars>
      </dgm:prSet>
      <dgm:spPr/>
    </dgm:pt>
    <dgm:pt modelId="{50A1F0A6-7656-457D-BBF4-CF97D47FFB3D}" type="pres">
      <dgm:prSet presAssocID="{A8E3B463-E4C4-4F4C-8FE8-848F6B2D2203}" presName="sibTransLast" presStyleLbl="sibTrans2D1" presStyleIdx="0" presStyleCnt="1"/>
      <dgm:spPr/>
    </dgm:pt>
    <dgm:pt modelId="{8E0F0C95-0382-447F-A9D6-1E92C236EE1A}" type="pres">
      <dgm:prSet presAssocID="{A8E3B463-E4C4-4F4C-8FE8-848F6B2D2203}" presName="connectorText" presStyleLbl="sibTrans2D1" presStyleIdx="0" presStyleCnt="1"/>
      <dgm:spPr/>
    </dgm:pt>
    <dgm:pt modelId="{68D2D563-8C06-4212-820C-B07CD42D6DEE}" type="pres">
      <dgm:prSet presAssocID="{A8E3B463-E4C4-4F4C-8FE8-848F6B2D2203}" presName="lastNode" presStyleLbl="node1" presStyleIdx="1" presStyleCnt="2">
        <dgm:presLayoutVars>
          <dgm:bulletEnabled val="1"/>
        </dgm:presLayoutVars>
      </dgm:prSet>
      <dgm:spPr/>
    </dgm:pt>
  </dgm:ptLst>
  <dgm:cxnLst>
    <dgm:cxn modelId="{B7084308-B2C5-4CE7-8FC7-D70DAE5F991F}" type="presOf" srcId="{290068A9-C222-4A38-A481-BD2CE9A4A5ED}" destId="{68D2D563-8C06-4212-820C-B07CD42D6DEE}" srcOrd="0" destOrd="2" presId="urn:microsoft.com/office/officeart/2005/8/layout/equation2"/>
    <dgm:cxn modelId="{7D55370E-6C3F-46F2-B332-8D607581B05D}" srcId="{A8E3B463-E4C4-4F4C-8FE8-848F6B2D2203}" destId="{153E8DDC-5D0A-4C58-89C9-D7BB4BD09826}" srcOrd="1" destOrd="0" parTransId="{029F0F91-0D9F-448E-B0B3-F696ECEA9BB3}" sibTransId="{7AFE5C18-DFC9-46BC-AF14-C176E2574112}"/>
    <dgm:cxn modelId="{4A4A5A14-6D3A-455B-AFB1-86D51924A0D6}" srcId="{6DE42C8F-D3CE-48ED-AEAA-11289B0D8951}" destId="{FDC0F350-9235-4785-ABA0-76BE935F0E5D}" srcOrd="0" destOrd="0" parTransId="{F56F1200-798A-4E7E-A7F8-E63B234D40C9}" sibTransId="{1ABE7005-0F36-4D75-AAE9-B8DA9CFC3DC5}"/>
    <dgm:cxn modelId="{F91D8E20-6FBA-453E-9D68-D828D84BE3A4}" srcId="{153E8DDC-5D0A-4C58-89C9-D7BB4BD09826}" destId="{A568413E-D769-4651-8406-F7CE0C415A99}" srcOrd="2" destOrd="0" parTransId="{677C4973-2545-46B8-9D36-74B010377FC3}" sibTransId="{8D7BDEC0-1E55-490C-97D0-4B9E1D448F50}"/>
    <dgm:cxn modelId="{53C38361-2854-417E-8090-FEEA16EE84D3}" type="presOf" srcId="{A8E3B463-E4C4-4F4C-8FE8-848F6B2D2203}" destId="{8C4414F2-8DA2-4891-AB88-A44EEA1D9035}" srcOrd="0" destOrd="0" presId="urn:microsoft.com/office/officeart/2005/8/layout/equation2"/>
    <dgm:cxn modelId="{0BE65A63-D29C-4AF4-911A-4CEDC25906F2}" type="presOf" srcId="{A568413E-D769-4651-8406-F7CE0C415A99}" destId="{68D2D563-8C06-4212-820C-B07CD42D6DEE}" srcOrd="0" destOrd="3" presId="urn:microsoft.com/office/officeart/2005/8/layout/equation2"/>
    <dgm:cxn modelId="{72A3574F-2B4E-4D13-9D83-5DDA4A419269}" type="presOf" srcId="{6DE42C8F-D3CE-48ED-AEAA-11289B0D8951}" destId="{13639596-8FA5-42B3-826D-3C133A4CAEBB}" srcOrd="0" destOrd="0" presId="urn:microsoft.com/office/officeart/2005/8/layout/equation2"/>
    <dgm:cxn modelId="{12F56652-29E0-44B4-B329-D74F49FA2BE6}" type="presOf" srcId="{153E8DDC-5D0A-4C58-89C9-D7BB4BD09826}" destId="{68D2D563-8C06-4212-820C-B07CD42D6DEE}" srcOrd="0" destOrd="0" presId="urn:microsoft.com/office/officeart/2005/8/layout/equation2"/>
    <dgm:cxn modelId="{407A7479-6FB9-47B0-B453-87B0F330067E}" srcId="{153E8DDC-5D0A-4C58-89C9-D7BB4BD09826}" destId="{DA620AD3-B59B-485C-A7E7-AE9A709C0DCA}" srcOrd="0" destOrd="0" parTransId="{2CEEFEB7-93BA-4372-B08F-CFF1F292BD06}" sibTransId="{80926B48-BC4F-4BCC-8D86-3777FC8C9C3D}"/>
    <dgm:cxn modelId="{06EF7B7C-D0AD-42F7-A246-CAE839F42F40}" type="presOf" srcId="{544AECCB-C7AC-4837-90A3-3318B701CF4F}" destId="{13639596-8FA5-42B3-826D-3C133A4CAEBB}" srcOrd="0" destOrd="2" presId="urn:microsoft.com/office/officeart/2005/8/layout/equation2"/>
    <dgm:cxn modelId="{CB139382-1612-403E-A01E-CE6C2E057322}" srcId="{A8E3B463-E4C4-4F4C-8FE8-848F6B2D2203}" destId="{6DE42C8F-D3CE-48ED-AEAA-11289B0D8951}" srcOrd="0" destOrd="0" parTransId="{B11A6F1E-E9C8-4559-B9BF-F0DD499A2D86}" sibTransId="{D9B1EC16-84BF-40AC-BCDD-B8E620C408B5}"/>
    <dgm:cxn modelId="{245C7FA3-59BE-4D5B-816F-EF46CF137D04}" type="presOf" srcId="{D9B1EC16-84BF-40AC-BCDD-B8E620C408B5}" destId="{8E0F0C95-0382-447F-A9D6-1E92C236EE1A}" srcOrd="1" destOrd="0" presId="urn:microsoft.com/office/officeart/2005/8/layout/equation2"/>
    <dgm:cxn modelId="{093165BF-37BE-45BE-993A-F6818E17D484}" type="presOf" srcId="{FDC0F350-9235-4785-ABA0-76BE935F0E5D}" destId="{13639596-8FA5-42B3-826D-3C133A4CAEBB}" srcOrd="0" destOrd="1" presId="urn:microsoft.com/office/officeart/2005/8/layout/equation2"/>
    <dgm:cxn modelId="{C1AF12C7-FC50-4ED7-980D-C3DF1B64FE0F}" srcId="{6DE42C8F-D3CE-48ED-AEAA-11289B0D8951}" destId="{544AECCB-C7AC-4837-90A3-3318B701CF4F}" srcOrd="1" destOrd="0" parTransId="{56FE0FE2-D59B-4189-B8FC-2058CDDD1697}" sibTransId="{9DD1DFDD-46BA-4D4B-B33E-C49AA2035FD4}"/>
    <dgm:cxn modelId="{D38BFDD7-5477-4CDF-81FB-A01ED34FE5C9}" type="presOf" srcId="{DA620AD3-B59B-485C-A7E7-AE9A709C0DCA}" destId="{68D2D563-8C06-4212-820C-B07CD42D6DEE}" srcOrd="0" destOrd="1" presId="urn:microsoft.com/office/officeart/2005/8/layout/equation2"/>
    <dgm:cxn modelId="{F0D0E8E2-867B-47CA-90DC-0A15A05D8A41}" srcId="{153E8DDC-5D0A-4C58-89C9-D7BB4BD09826}" destId="{290068A9-C222-4A38-A481-BD2CE9A4A5ED}" srcOrd="1" destOrd="0" parTransId="{F60901DF-41F7-42BF-9690-3BFCA8777FBD}" sibTransId="{BAE1F6CA-F17E-440E-BA00-01074718C4DB}"/>
    <dgm:cxn modelId="{ECB898E3-C5E6-4A79-AC2D-2D5C556CE8D9}" type="presOf" srcId="{D9B1EC16-84BF-40AC-BCDD-B8E620C408B5}" destId="{50A1F0A6-7656-457D-BBF4-CF97D47FFB3D}" srcOrd="0" destOrd="0" presId="urn:microsoft.com/office/officeart/2005/8/layout/equation2"/>
    <dgm:cxn modelId="{6D70537E-C746-4590-A3E6-4A24EAC19BFE}" type="presParOf" srcId="{8C4414F2-8DA2-4891-AB88-A44EEA1D9035}" destId="{9D577426-2491-4C5C-B602-DA4B0A459903}" srcOrd="0" destOrd="0" presId="urn:microsoft.com/office/officeart/2005/8/layout/equation2"/>
    <dgm:cxn modelId="{AD301781-6DB7-4139-AB1B-BD82DB0B80EC}" type="presParOf" srcId="{9D577426-2491-4C5C-B602-DA4B0A459903}" destId="{13639596-8FA5-42B3-826D-3C133A4CAEBB}" srcOrd="0" destOrd="0" presId="urn:microsoft.com/office/officeart/2005/8/layout/equation2"/>
    <dgm:cxn modelId="{23194ADB-1DF2-4218-9847-12D309B921AA}" type="presParOf" srcId="{8C4414F2-8DA2-4891-AB88-A44EEA1D9035}" destId="{50A1F0A6-7656-457D-BBF4-CF97D47FFB3D}" srcOrd="1" destOrd="0" presId="urn:microsoft.com/office/officeart/2005/8/layout/equation2"/>
    <dgm:cxn modelId="{CA6576FB-FEC0-4B62-BFE4-784C6F0C67A2}" type="presParOf" srcId="{50A1F0A6-7656-457D-BBF4-CF97D47FFB3D}" destId="{8E0F0C95-0382-447F-A9D6-1E92C236EE1A}" srcOrd="0" destOrd="0" presId="urn:microsoft.com/office/officeart/2005/8/layout/equation2"/>
    <dgm:cxn modelId="{3CC5DC73-7C99-4E59-B19B-519F2E7574D7}" type="presParOf" srcId="{8C4414F2-8DA2-4891-AB88-A44EEA1D9035}" destId="{68D2D563-8C06-4212-820C-B07CD42D6DEE}"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548C8DB-9068-4498-8DB8-272DF82228D0}" type="doc">
      <dgm:prSet loTypeId="urn:microsoft.com/office/officeart/2005/8/layout/default" loCatId="list" qsTypeId="urn:microsoft.com/office/officeart/2005/8/quickstyle/3d3" qsCatId="3D" csTypeId="urn:microsoft.com/office/officeart/2005/8/colors/accent1_2" csCatId="accent1" phldr="1"/>
      <dgm:spPr/>
      <dgm:t>
        <a:bodyPr/>
        <a:lstStyle/>
        <a:p>
          <a:endParaRPr lang="en-US"/>
        </a:p>
      </dgm:t>
    </dgm:pt>
    <dgm:pt modelId="{DCE297B1-0A7B-444F-89AD-7C74DEB86DEC}">
      <dgm:prSet phldrT="[Text]"/>
      <dgm:spPr/>
      <dgm:t>
        <a:bodyPr/>
        <a:lstStyle/>
        <a:p>
          <a:r>
            <a:rPr lang="en-US" dirty="0"/>
            <a:t>Families that require more involvement: schedule 30 or 60-minute parent-only session via </a:t>
          </a:r>
          <a:r>
            <a:rPr lang="en-US" dirty="0" err="1"/>
            <a:t>televideo</a:t>
          </a:r>
          <a:r>
            <a:rPr lang="en-US" dirty="0"/>
            <a:t> and bill for 90846</a:t>
          </a:r>
        </a:p>
      </dgm:t>
    </dgm:pt>
    <dgm:pt modelId="{AD8C2175-FD92-4787-850E-A25AB8EB55EE}" type="parTrans" cxnId="{9A81D8A2-9EFA-4037-AD59-42E8F093C19D}">
      <dgm:prSet/>
      <dgm:spPr/>
      <dgm:t>
        <a:bodyPr/>
        <a:lstStyle/>
        <a:p>
          <a:endParaRPr lang="en-US"/>
        </a:p>
      </dgm:t>
    </dgm:pt>
    <dgm:pt modelId="{21961547-3352-43C7-9569-2415FADC793F}" type="sibTrans" cxnId="{9A81D8A2-9EFA-4037-AD59-42E8F093C19D}">
      <dgm:prSet/>
      <dgm:spPr/>
      <dgm:t>
        <a:bodyPr/>
        <a:lstStyle/>
        <a:p>
          <a:endParaRPr lang="en-US"/>
        </a:p>
      </dgm:t>
    </dgm:pt>
    <dgm:pt modelId="{7B3C309F-6CC8-47F4-AAA1-7EE887577BF8}">
      <dgm:prSet/>
      <dgm:spPr/>
      <dgm:t>
        <a:bodyPr/>
        <a:lstStyle/>
        <a:p>
          <a:r>
            <a:rPr lang="en-US" dirty="0"/>
            <a:t>Phone call or video session with parents (before, during, after the visit)</a:t>
          </a:r>
        </a:p>
      </dgm:t>
    </dgm:pt>
    <dgm:pt modelId="{89973A71-0846-451B-B5BF-B6842A358F74}" type="parTrans" cxnId="{FF0D181E-25B3-4363-A0CF-9BE82756AE13}">
      <dgm:prSet/>
      <dgm:spPr/>
      <dgm:t>
        <a:bodyPr/>
        <a:lstStyle/>
        <a:p>
          <a:endParaRPr lang="en-US"/>
        </a:p>
      </dgm:t>
    </dgm:pt>
    <dgm:pt modelId="{BD49EE92-56C0-4C15-98F4-2B15EA964C1D}" type="sibTrans" cxnId="{FF0D181E-25B3-4363-A0CF-9BE82756AE13}">
      <dgm:prSet/>
      <dgm:spPr/>
      <dgm:t>
        <a:bodyPr/>
        <a:lstStyle/>
        <a:p>
          <a:endParaRPr lang="en-US"/>
        </a:p>
      </dgm:t>
    </dgm:pt>
    <dgm:pt modelId="{9BA80897-889B-482E-AEE5-8DD6FE05069A}">
      <dgm:prSet/>
      <dgm:spPr/>
      <dgm:t>
        <a:bodyPr/>
        <a:lstStyle/>
        <a:p>
          <a:r>
            <a:rPr lang="en-US" dirty="0"/>
            <a:t>Gather updates through My Chart if helpful/necessary but avoid providing therapy or updates from the therapist through My Chart, email, or text message</a:t>
          </a:r>
        </a:p>
      </dgm:t>
    </dgm:pt>
    <dgm:pt modelId="{CBBFA2EE-7195-41D0-90D0-A0B388D02562}" type="parTrans" cxnId="{1D0694C4-546A-41CF-9492-8873ACFB447F}">
      <dgm:prSet/>
      <dgm:spPr/>
      <dgm:t>
        <a:bodyPr/>
        <a:lstStyle/>
        <a:p>
          <a:endParaRPr lang="en-US"/>
        </a:p>
      </dgm:t>
    </dgm:pt>
    <dgm:pt modelId="{37F1BCCA-24CA-4F27-BE0D-DF31374E3508}" type="sibTrans" cxnId="{1D0694C4-546A-41CF-9492-8873ACFB447F}">
      <dgm:prSet/>
      <dgm:spPr/>
      <dgm:t>
        <a:bodyPr/>
        <a:lstStyle/>
        <a:p>
          <a:endParaRPr lang="en-US"/>
        </a:p>
      </dgm:t>
    </dgm:pt>
    <dgm:pt modelId="{0CAAA20B-1295-41CA-8FB0-4C4B86B8EA80}">
      <dgm:prSet/>
      <dgm:spPr/>
      <dgm:t>
        <a:bodyPr/>
        <a:lstStyle/>
        <a:p>
          <a:r>
            <a:rPr lang="en-US" dirty="0"/>
            <a:t>Set expectations for parent involvement early in therapy. Based on the research discussed, it typically falls on the therapist to contact parents throughout treatment.</a:t>
          </a:r>
        </a:p>
      </dgm:t>
    </dgm:pt>
    <dgm:pt modelId="{A923C3F4-D50A-4291-8362-3F71E9891C42}" type="parTrans" cxnId="{AC817CA8-B0FB-45A7-9835-E45C39E488AF}">
      <dgm:prSet/>
      <dgm:spPr/>
      <dgm:t>
        <a:bodyPr/>
        <a:lstStyle/>
        <a:p>
          <a:endParaRPr lang="en-US"/>
        </a:p>
      </dgm:t>
    </dgm:pt>
    <dgm:pt modelId="{DC917512-3B18-4BA7-B50E-2442E5496214}" type="sibTrans" cxnId="{AC817CA8-B0FB-45A7-9835-E45C39E488AF}">
      <dgm:prSet/>
      <dgm:spPr/>
      <dgm:t>
        <a:bodyPr/>
        <a:lstStyle/>
        <a:p>
          <a:endParaRPr lang="en-US"/>
        </a:p>
      </dgm:t>
    </dgm:pt>
    <dgm:pt modelId="{1BA90B61-60AB-4FDB-BC5A-12E04F2EC084}">
      <dgm:prSet/>
      <dgm:spPr/>
      <dgm:t>
        <a:bodyPr/>
        <a:lstStyle/>
        <a:p>
          <a:r>
            <a:rPr lang="en-US" dirty="0"/>
            <a:t>Meet families where they are. Use terms that are consistent with the family culture (e.g., support instead of treatment)</a:t>
          </a:r>
        </a:p>
      </dgm:t>
    </dgm:pt>
    <dgm:pt modelId="{6FAD88FD-1436-4517-9605-288726C30067}" type="parTrans" cxnId="{227D4B31-3326-4C24-A3AE-39C884671D5C}">
      <dgm:prSet/>
      <dgm:spPr/>
      <dgm:t>
        <a:bodyPr/>
        <a:lstStyle/>
        <a:p>
          <a:endParaRPr lang="en-US"/>
        </a:p>
      </dgm:t>
    </dgm:pt>
    <dgm:pt modelId="{E4F66EA4-39E0-4805-A141-8B44B7426896}" type="sibTrans" cxnId="{227D4B31-3326-4C24-A3AE-39C884671D5C}">
      <dgm:prSet/>
      <dgm:spPr/>
      <dgm:t>
        <a:bodyPr/>
        <a:lstStyle/>
        <a:p>
          <a:endParaRPr lang="en-US"/>
        </a:p>
      </dgm:t>
    </dgm:pt>
    <dgm:pt modelId="{3EB84649-49E7-4A44-AEB2-6528A0553CB5}">
      <dgm:prSet/>
      <dgm:spPr/>
      <dgm:t>
        <a:bodyPr/>
        <a:lstStyle/>
        <a:p>
          <a:r>
            <a:rPr lang="en-US" dirty="0"/>
            <a:t>Validate parents, discuss their own barriers to using discussed strategies, listen to their concerns and ideas, provide resources (individual therapy, Chill Behavior Clinic, etc.)</a:t>
          </a:r>
        </a:p>
      </dgm:t>
    </dgm:pt>
    <dgm:pt modelId="{721F2C2B-66A9-4289-9E45-87C75B79587A}" type="parTrans" cxnId="{502A08EF-A93B-4187-BFF1-40E8EF58707B}">
      <dgm:prSet/>
      <dgm:spPr/>
      <dgm:t>
        <a:bodyPr/>
        <a:lstStyle/>
        <a:p>
          <a:endParaRPr lang="en-US"/>
        </a:p>
      </dgm:t>
    </dgm:pt>
    <dgm:pt modelId="{07846954-C23C-4B8F-BF5A-C7A16E246A4E}" type="sibTrans" cxnId="{502A08EF-A93B-4187-BFF1-40E8EF58707B}">
      <dgm:prSet/>
      <dgm:spPr/>
      <dgm:t>
        <a:bodyPr/>
        <a:lstStyle/>
        <a:p>
          <a:endParaRPr lang="en-US"/>
        </a:p>
      </dgm:t>
    </dgm:pt>
    <dgm:pt modelId="{961AE19C-0370-4A63-B413-6CB1BCB1827E}" type="pres">
      <dgm:prSet presAssocID="{7548C8DB-9068-4498-8DB8-272DF82228D0}" presName="diagram" presStyleCnt="0">
        <dgm:presLayoutVars>
          <dgm:dir/>
          <dgm:resizeHandles val="exact"/>
        </dgm:presLayoutVars>
      </dgm:prSet>
      <dgm:spPr/>
    </dgm:pt>
    <dgm:pt modelId="{33B8A8F5-0703-41C8-A3BC-66079E0D192C}" type="pres">
      <dgm:prSet presAssocID="{DCE297B1-0A7B-444F-89AD-7C74DEB86DEC}" presName="node" presStyleLbl="node1" presStyleIdx="0" presStyleCnt="6" custScaleX="79262">
        <dgm:presLayoutVars>
          <dgm:bulletEnabled val="1"/>
        </dgm:presLayoutVars>
      </dgm:prSet>
      <dgm:spPr/>
    </dgm:pt>
    <dgm:pt modelId="{CBE943F0-E7A8-4101-B7E5-50E4E060FB52}" type="pres">
      <dgm:prSet presAssocID="{21961547-3352-43C7-9569-2415FADC793F}" presName="sibTrans" presStyleCnt="0"/>
      <dgm:spPr/>
    </dgm:pt>
    <dgm:pt modelId="{11E09E4F-8768-4306-AFBE-4AA7D78696C9}" type="pres">
      <dgm:prSet presAssocID="{3EB84649-49E7-4A44-AEB2-6528A0553CB5}" presName="node" presStyleLbl="node1" presStyleIdx="1" presStyleCnt="6">
        <dgm:presLayoutVars>
          <dgm:bulletEnabled val="1"/>
        </dgm:presLayoutVars>
      </dgm:prSet>
      <dgm:spPr/>
    </dgm:pt>
    <dgm:pt modelId="{0B41FDB4-B61A-4AD1-AF29-C7E9C5AAE08C}" type="pres">
      <dgm:prSet presAssocID="{07846954-C23C-4B8F-BF5A-C7A16E246A4E}" presName="sibTrans" presStyleCnt="0"/>
      <dgm:spPr/>
    </dgm:pt>
    <dgm:pt modelId="{9277F3C0-BA6C-48C5-BC70-CE7D69014739}" type="pres">
      <dgm:prSet presAssocID="{7B3C309F-6CC8-47F4-AAA1-7EE887577BF8}" presName="node" presStyleLbl="node1" presStyleIdx="2" presStyleCnt="6" custScaleX="76620">
        <dgm:presLayoutVars>
          <dgm:bulletEnabled val="1"/>
        </dgm:presLayoutVars>
      </dgm:prSet>
      <dgm:spPr/>
    </dgm:pt>
    <dgm:pt modelId="{91D7BB95-29BF-466B-B11A-9507F4C57FC1}" type="pres">
      <dgm:prSet presAssocID="{BD49EE92-56C0-4C15-98F4-2B15EA964C1D}" presName="sibTrans" presStyleCnt="0"/>
      <dgm:spPr/>
    </dgm:pt>
    <dgm:pt modelId="{56D010D0-9B34-4961-8D56-6D95659C67A6}" type="pres">
      <dgm:prSet presAssocID="{9BA80897-889B-482E-AEE5-8DD6FE05069A}" presName="node" presStyleLbl="node1" presStyleIdx="3" presStyleCnt="6" custScaleX="78801">
        <dgm:presLayoutVars>
          <dgm:bulletEnabled val="1"/>
        </dgm:presLayoutVars>
      </dgm:prSet>
      <dgm:spPr/>
    </dgm:pt>
    <dgm:pt modelId="{163EF3BD-0043-4BBF-BED7-5495D903488E}" type="pres">
      <dgm:prSet presAssocID="{37F1BCCA-24CA-4F27-BE0D-DF31374E3508}" presName="sibTrans" presStyleCnt="0"/>
      <dgm:spPr/>
    </dgm:pt>
    <dgm:pt modelId="{CEA65559-8303-4C4B-99F8-E3A6B21BCF4E}" type="pres">
      <dgm:prSet presAssocID="{0CAAA20B-1295-41CA-8FB0-4C4B86B8EA80}" presName="node" presStyleLbl="node1" presStyleIdx="4" presStyleCnt="6" custScaleX="76046">
        <dgm:presLayoutVars>
          <dgm:bulletEnabled val="1"/>
        </dgm:presLayoutVars>
      </dgm:prSet>
      <dgm:spPr/>
    </dgm:pt>
    <dgm:pt modelId="{25FED694-94C1-4C2E-A40A-FC3567AB54E4}" type="pres">
      <dgm:prSet presAssocID="{DC917512-3B18-4BA7-B50E-2442E5496214}" presName="sibTrans" presStyleCnt="0"/>
      <dgm:spPr/>
    </dgm:pt>
    <dgm:pt modelId="{FE94756F-DF56-40E5-B8F3-601DED706F99}" type="pres">
      <dgm:prSet presAssocID="{1BA90B61-60AB-4FDB-BC5A-12E04F2EC084}" presName="node" presStyleLbl="node1" presStyleIdx="5" presStyleCnt="6">
        <dgm:presLayoutVars>
          <dgm:bulletEnabled val="1"/>
        </dgm:presLayoutVars>
      </dgm:prSet>
      <dgm:spPr/>
    </dgm:pt>
  </dgm:ptLst>
  <dgm:cxnLst>
    <dgm:cxn modelId="{FF0D181E-25B3-4363-A0CF-9BE82756AE13}" srcId="{7548C8DB-9068-4498-8DB8-272DF82228D0}" destId="{7B3C309F-6CC8-47F4-AAA1-7EE887577BF8}" srcOrd="2" destOrd="0" parTransId="{89973A71-0846-451B-B5BF-B6842A358F74}" sibTransId="{BD49EE92-56C0-4C15-98F4-2B15EA964C1D}"/>
    <dgm:cxn modelId="{227D4B31-3326-4C24-A3AE-39C884671D5C}" srcId="{7548C8DB-9068-4498-8DB8-272DF82228D0}" destId="{1BA90B61-60AB-4FDB-BC5A-12E04F2EC084}" srcOrd="5" destOrd="0" parTransId="{6FAD88FD-1436-4517-9605-288726C30067}" sibTransId="{E4F66EA4-39E0-4805-A141-8B44B7426896}"/>
    <dgm:cxn modelId="{378F7C34-6801-4EC0-A60E-3FCAA4740018}" type="presOf" srcId="{1BA90B61-60AB-4FDB-BC5A-12E04F2EC084}" destId="{FE94756F-DF56-40E5-B8F3-601DED706F99}" srcOrd="0" destOrd="0" presId="urn:microsoft.com/office/officeart/2005/8/layout/default"/>
    <dgm:cxn modelId="{D4E34065-7A33-4D1D-A2BA-7C65EC661D0E}" type="presOf" srcId="{9BA80897-889B-482E-AEE5-8DD6FE05069A}" destId="{56D010D0-9B34-4961-8D56-6D95659C67A6}" srcOrd="0" destOrd="0" presId="urn:microsoft.com/office/officeart/2005/8/layout/default"/>
    <dgm:cxn modelId="{9A81D8A2-9EFA-4037-AD59-42E8F093C19D}" srcId="{7548C8DB-9068-4498-8DB8-272DF82228D0}" destId="{DCE297B1-0A7B-444F-89AD-7C74DEB86DEC}" srcOrd="0" destOrd="0" parTransId="{AD8C2175-FD92-4787-850E-A25AB8EB55EE}" sibTransId="{21961547-3352-43C7-9569-2415FADC793F}"/>
    <dgm:cxn modelId="{AC817CA8-B0FB-45A7-9835-E45C39E488AF}" srcId="{7548C8DB-9068-4498-8DB8-272DF82228D0}" destId="{0CAAA20B-1295-41CA-8FB0-4C4B86B8EA80}" srcOrd="4" destOrd="0" parTransId="{A923C3F4-D50A-4291-8362-3F71E9891C42}" sibTransId="{DC917512-3B18-4BA7-B50E-2442E5496214}"/>
    <dgm:cxn modelId="{19BE86BD-0AAA-4B9F-938F-17409DDAA3EF}" type="presOf" srcId="{DCE297B1-0A7B-444F-89AD-7C74DEB86DEC}" destId="{33B8A8F5-0703-41C8-A3BC-66079E0D192C}" srcOrd="0" destOrd="0" presId="urn:microsoft.com/office/officeart/2005/8/layout/default"/>
    <dgm:cxn modelId="{08A015BE-6E72-4512-8210-E3996335524B}" type="presOf" srcId="{7548C8DB-9068-4498-8DB8-272DF82228D0}" destId="{961AE19C-0370-4A63-B413-6CB1BCB1827E}" srcOrd="0" destOrd="0" presId="urn:microsoft.com/office/officeart/2005/8/layout/default"/>
    <dgm:cxn modelId="{C91408C1-CC28-428F-B2B4-E45BAE2848E8}" type="presOf" srcId="{0CAAA20B-1295-41CA-8FB0-4C4B86B8EA80}" destId="{CEA65559-8303-4C4B-99F8-E3A6B21BCF4E}" srcOrd="0" destOrd="0" presId="urn:microsoft.com/office/officeart/2005/8/layout/default"/>
    <dgm:cxn modelId="{1D0694C4-546A-41CF-9492-8873ACFB447F}" srcId="{7548C8DB-9068-4498-8DB8-272DF82228D0}" destId="{9BA80897-889B-482E-AEE5-8DD6FE05069A}" srcOrd="3" destOrd="0" parTransId="{CBBFA2EE-7195-41D0-90D0-A0B388D02562}" sibTransId="{37F1BCCA-24CA-4F27-BE0D-DF31374E3508}"/>
    <dgm:cxn modelId="{45D490D2-6E90-49F3-BB17-02613800C585}" type="presOf" srcId="{7B3C309F-6CC8-47F4-AAA1-7EE887577BF8}" destId="{9277F3C0-BA6C-48C5-BC70-CE7D69014739}" srcOrd="0" destOrd="0" presId="urn:microsoft.com/office/officeart/2005/8/layout/default"/>
    <dgm:cxn modelId="{8BF445DC-55E8-4BAB-A34F-77004C3CE0AF}" type="presOf" srcId="{3EB84649-49E7-4A44-AEB2-6528A0553CB5}" destId="{11E09E4F-8768-4306-AFBE-4AA7D78696C9}" srcOrd="0" destOrd="0" presId="urn:microsoft.com/office/officeart/2005/8/layout/default"/>
    <dgm:cxn modelId="{502A08EF-A93B-4187-BFF1-40E8EF58707B}" srcId="{7548C8DB-9068-4498-8DB8-272DF82228D0}" destId="{3EB84649-49E7-4A44-AEB2-6528A0553CB5}" srcOrd="1" destOrd="0" parTransId="{721F2C2B-66A9-4289-9E45-87C75B79587A}" sibTransId="{07846954-C23C-4B8F-BF5A-C7A16E246A4E}"/>
    <dgm:cxn modelId="{EDFC436A-F5C1-436A-824A-B59DF721B8A9}" type="presParOf" srcId="{961AE19C-0370-4A63-B413-6CB1BCB1827E}" destId="{33B8A8F5-0703-41C8-A3BC-66079E0D192C}" srcOrd="0" destOrd="0" presId="urn:microsoft.com/office/officeart/2005/8/layout/default"/>
    <dgm:cxn modelId="{DD8EFFA6-0CC4-4C67-8FF6-9BEB564F0AE9}" type="presParOf" srcId="{961AE19C-0370-4A63-B413-6CB1BCB1827E}" destId="{CBE943F0-E7A8-4101-B7E5-50E4E060FB52}" srcOrd="1" destOrd="0" presId="urn:microsoft.com/office/officeart/2005/8/layout/default"/>
    <dgm:cxn modelId="{82E59125-5609-4CC7-831F-6FC71CFEDFCC}" type="presParOf" srcId="{961AE19C-0370-4A63-B413-6CB1BCB1827E}" destId="{11E09E4F-8768-4306-AFBE-4AA7D78696C9}" srcOrd="2" destOrd="0" presId="urn:microsoft.com/office/officeart/2005/8/layout/default"/>
    <dgm:cxn modelId="{965695C8-0C0B-4234-AE4D-758BC7E610A0}" type="presParOf" srcId="{961AE19C-0370-4A63-B413-6CB1BCB1827E}" destId="{0B41FDB4-B61A-4AD1-AF29-C7E9C5AAE08C}" srcOrd="3" destOrd="0" presId="urn:microsoft.com/office/officeart/2005/8/layout/default"/>
    <dgm:cxn modelId="{3C4799C9-7A86-4BDB-A591-128B2F7DC2E8}" type="presParOf" srcId="{961AE19C-0370-4A63-B413-6CB1BCB1827E}" destId="{9277F3C0-BA6C-48C5-BC70-CE7D69014739}" srcOrd="4" destOrd="0" presId="urn:microsoft.com/office/officeart/2005/8/layout/default"/>
    <dgm:cxn modelId="{CE8C21B6-A768-4E5F-A3FF-60FCBB31D2FB}" type="presParOf" srcId="{961AE19C-0370-4A63-B413-6CB1BCB1827E}" destId="{91D7BB95-29BF-466B-B11A-9507F4C57FC1}" srcOrd="5" destOrd="0" presId="urn:microsoft.com/office/officeart/2005/8/layout/default"/>
    <dgm:cxn modelId="{3DBA5F44-AB3F-40E9-BFC5-BDB982A9E2F9}" type="presParOf" srcId="{961AE19C-0370-4A63-B413-6CB1BCB1827E}" destId="{56D010D0-9B34-4961-8D56-6D95659C67A6}" srcOrd="6" destOrd="0" presId="urn:microsoft.com/office/officeart/2005/8/layout/default"/>
    <dgm:cxn modelId="{3E71FE2D-DC86-46B2-8C3C-08006BE326A6}" type="presParOf" srcId="{961AE19C-0370-4A63-B413-6CB1BCB1827E}" destId="{163EF3BD-0043-4BBF-BED7-5495D903488E}" srcOrd="7" destOrd="0" presId="urn:microsoft.com/office/officeart/2005/8/layout/default"/>
    <dgm:cxn modelId="{5710EEDE-FC64-4073-AD07-F6672066D081}" type="presParOf" srcId="{961AE19C-0370-4A63-B413-6CB1BCB1827E}" destId="{CEA65559-8303-4C4B-99F8-E3A6B21BCF4E}" srcOrd="8" destOrd="0" presId="urn:microsoft.com/office/officeart/2005/8/layout/default"/>
    <dgm:cxn modelId="{D846AD5C-F29F-4595-AFF7-2AC87EB1E329}" type="presParOf" srcId="{961AE19C-0370-4A63-B413-6CB1BCB1827E}" destId="{25FED694-94C1-4C2E-A40A-FC3567AB54E4}" srcOrd="9" destOrd="0" presId="urn:microsoft.com/office/officeart/2005/8/layout/default"/>
    <dgm:cxn modelId="{E1EB9988-8BF7-48DC-945F-88326A62EB77}" type="presParOf" srcId="{961AE19C-0370-4A63-B413-6CB1BCB1827E}" destId="{FE94756F-DF56-40E5-B8F3-601DED706F99}"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EA3F4C0-27D9-4A82-AACA-1D91845EF3AF}" type="doc">
      <dgm:prSet loTypeId="urn:microsoft.com/office/officeart/2005/8/layout/lProcess3" loCatId="process" qsTypeId="urn:microsoft.com/office/officeart/2005/8/quickstyle/3d1" qsCatId="3D" csTypeId="urn:microsoft.com/office/officeart/2005/8/colors/colorful4" csCatId="colorful" phldr="1"/>
      <dgm:spPr/>
      <dgm:t>
        <a:bodyPr/>
        <a:lstStyle/>
        <a:p>
          <a:endParaRPr lang="en-US"/>
        </a:p>
      </dgm:t>
    </dgm:pt>
    <dgm:pt modelId="{FF420BB1-3408-4EAD-940A-17D8A56E2A93}">
      <dgm:prSet phldrT="[Text]"/>
      <dgm:spPr/>
      <dgm:t>
        <a:bodyPr/>
        <a:lstStyle/>
        <a:p>
          <a:r>
            <a:rPr lang="en-US" dirty="0">
              <a:solidFill>
                <a:schemeClr val="tx1"/>
              </a:solidFill>
            </a:rPr>
            <a:t>Teen willingness</a:t>
          </a:r>
        </a:p>
      </dgm:t>
    </dgm:pt>
    <dgm:pt modelId="{8308747C-F5C6-461F-B889-5C9C9442EFF9}" type="parTrans" cxnId="{2318830C-FC9F-4EB1-8772-BE1D8592C789}">
      <dgm:prSet/>
      <dgm:spPr/>
      <dgm:t>
        <a:bodyPr/>
        <a:lstStyle/>
        <a:p>
          <a:endParaRPr lang="en-US"/>
        </a:p>
      </dgm:t>
    </dgm:pt>
    <dgm:pt modelId="{6B671E5C-C5D3-492A-89C9-0EA82862FFA6}" type="sibTrans" cxnId="{2318830C-FC9F-4EB1-8772-BE1D8592C789}">
      <dgm:prSet/>
      <dgm:spPr/>
      <dgm:t>
        <a:bodyPr/>
        <a:lstStyle/>
        <a:p>
          <a:endParaRPr lang="en-US"/>
        </a:p>
      </dgm:t>
    </dgm:pt>
    <dgm:pt modelId="{ED8FCE81-0797-453A-AD82-6DC7DC8E4928}">
      <dgm:prSet phldrT="[Text]"/>
      <dgm:spPr/>
      <dgm:t>
        <a:bodyPr/>
        <a:lstStyle/>
        <a:p>
          <a:r>
            <a:rPr lang="en-US" dirty="0"/>
            <a:t>Discussion of confidentiality and expectations</a:t>
          </a:r>
        </a:p>
      </dgm:t>
    </dgm:pt>
    <dgm:pt modelId="{EBC602B5-7894-41FF-B34D-34AE4FCFB696}" type="parTrans" cxnId="{A84720D2-A4B4-4079-8806-FC6BFE7D14B3}">
      <dgm:prSet/>
      <dgm:spPr/>
      <dgm:t>
        <a:bodyPr/>
        <a:lstStyle/>
        <a:p>
          <a:endParaRPr lang="en-US"/>
        </a:p>
      </dgm:t>
    </dgm:pt>
    <dgm:pt modelId="{DDC3BF68-6F18-47CC-A7A3-59AE3F11DD3F}" type="sibTrans" cxnId="{A84720D2-A4B4-4079-8806-FC6BFE7D14B3}">
      <dgm:prSet/>
      <dgm:spPr/>
      <dgm:t>
        <a:bodyPr/>
        <a:lstStyle/>
        <a:p>
          <a:endParaRPr lang="en-US"/>
        </a:p>
      </dgm:t>
    </dgm:pt>
    <dgm:pt modelId="{9D9A3BC5-BC98-486A-A807-9A542A63FAD8}">
      <dgm:prSet phldrT="[Text]"/>
      <dgm:spPr/>
      <dgm:t>
        <a:bodyPr/>
        <a:lstStyle/>
        <a:p>
          <a:r>
            <a:rPr lang="en-US" dirty="0"/>
            <a:t>Explore the patient’s fears with them</a:t>
          </a:r>
        </a:p>
      </dgm:t>
    </dgm:pt>
    <dgm:pt modelId="{FB6BF376-F5DB-42D0-A97F-2DBF3823E41F}" type="parTrans" cxnId="{B4B87498-A23D-4574-9C97-53857661924E}">
      <dgm:prSet/>
      <dgm:spPr/>
      <dgm:t>
        <a:bodyPr/>
        <a:lstStyle/>
        <a:p>
          <a:endParaRPr lang="en-US"/>
        </a:p>
      </dgm:t>
    </dgm:pt>
    <dgm:pt modelId="{2F387EDC-640F-4EF0-9F49-C8C657A139DE}" type="sibTrans" cxnId="{B4B87498-A23D-4574-9C97-53857661924E}">
      <dgm:prSet/>
      <dgm:spPr/>
      <dgm:t>
        <a:bodyPr/>
        <a:lstStyle/>
        <a:p>
          <a:endParaRPr lang="en-US"/>
        </a:p>
      </dgm:t>
    </dgm:pt>
    <dgm:pt modelId="{B98F3977-8263-482E-BD72-E76D68C03C1A}">
      <dgm:prSet phldrT="[Text]"/>
      <dgm:spPr/>
      <dgm:t>
        <a:bodyPr/>
        <a:lstStyle/>
        <a:p>
          <a:r>
            <a:rPr lang="en-US">
              <a:solidFill>
                <a:schemeClr val="tx1"/>
              </a:solidFill>
            </a:rPr>
            <a:t>Family relationship concerns</a:t>
          </a:r>
          <a:endParaRPr lang="en-US" dirty="0">
            <a:solidFill>
              <a:schemeClr val="tx1"/>
            </a:solidFill>
          </a:endParaRPr>
        </a:p>
      </dgm:t>
    </dgm:pt>
    <dgm:pt modelId="{3C00F9C3-B63C-4335-906B-01C4E0306D13}" type="parTrans" cxnId="{F1583982-BAAE-42B5-8609-3651E3D4FCF7}">
      <dgm:prSet/>
      <dgm:spPr/>
      <dgm:t>
        <a:bodyPr/>
        <a:lstStyle/>
        <a:p>
          <a:endParaRPr lang="en-US"/>
        </a:p>
      </dgm:t>
    </dgm:pt>
    <dgm:pt modelId="{908AA015-F485-4D96-A427-12FB4FE6266E}" type="sibTrans" cxnId="{F1583982-BAAE-42B5-8609-3651E3D4FCF7}">
      <dgm:prSet/>
      <dgm:spPr/>
      <dgm:t>
        <a:bodyPr/>
        <a:lstStyle/>
        <a:p>
          <a:endParaRPr lang="en-US"/>
        </a:p>
      </dgm:t>
    </dgm:pt>
    <dgm:pt modelId="{28A9AD4B-AF48-498A-B46D-4531A4EADE32}">
      <dgm:prSet phldrT="[Text]"/>
      <dgm:spPr/>
      <dgm:t>
        <a:bodyPr/>
        <a:lstStyle/>
        <a:p>
          <a:r>
            <a:rPr lang="en-US" dirty="0"/>
            <a:t>May be something that can be incorporated as a treatment goal</a:t>
          </a:r>
        </a:p>
      </dgm:t>
    </dgm:pt>
    <dgm:pt modelId="{A00986BB-E4B1-47E2-A57A-A08FBA19DB50}" type="parTrans" cxnId="{90157746-65CD-4B2E-B935-C02690CFE387}">
      <dgm:prSet/>
      <dgm:spPr/>
      <dgm:t>
        <a:bodyPr/>
        <a:lstStyle/>
        <a:p>
          <a:endParaRPr lang="en-US"/>
        </a:p>
      </dgm:t>
    </dgm:pt>
    <dgm:pt modelId="{2F9A904E-1208-4F47-B44D-693D2349315F}" type="sibTrans" cxnId="{90157746-65CD-4B2E-B935-C02690CFE387}">
      <dgm:prSet/>
      <dgm:spPr/>
      <dgm:t>
        <a:bodyPr/>
        <a:lstStyle/>
        <a:p>
          <a:endParaRPr lang="en-US"/>
        </a:p>
      </dgm:t>
    </dgm:pt>
    <dgm:pt modelId="{8CABDD13-EAAC-44E4-AC3B-F88768E7796D}">
      <dgm:prSet phldrT="[Text]"/>
      <dgm:spPr/>
      <dgm:t>
        <a:bodyPr/>
        <a:lstStyle/>
        <a:p>
          <a:r>
            <a:rPr lang="en-US" dirty="0"/>
            <a:t>Expectations set with family members about sessions</a:t>
          </a:r>
        </a:p>
      </dgm:t>
    </dgm:pt>
    <dgm:pt modelId="{E8EA5F45-5819-4932-9596-3BE8CC921887}" type="parTrans" cxnId="{28294088-7EB2-46C0-801C-82F1E63E44CE}">
      <dgm:prSet/>
      <dgm:spPr/>
      <dgm:t>
        <a:bodyPr/>
        <a:lstStyle/>
        <a:p>
          <a:endParaRPr lang="en-US"/>
        </a:p>
      </dgm:t>
    </dgm:pt>
    <dgm:pt modelId="{B3318B5A-E2FE-48BC-8115-8F631CDD997F}" type="sibTrans" cxnId="{28294088-7EB2-46C0-801C-82F1E63E44CE}">
      <dgm:prSet/>
      <dgm:spPr/>
      <dgm:t>
        <a:bodyPr/>
        <a:lstStyle/>
        <a:p>
          <a:endParaRPr lang="en-US"/>
        </a:p>
      </dgm:t>
    </dgm:pt>
    <dgm:pt modelId="{8A7999B1-1866-4DF0-9CE8-6F06466F6C38}">
      <dgm:prSet phldrT="[Text]"/>
      <dgm:spPr/>
      <dgm:t>
        <a:bodyPr/>
        <a:lstStyle/>
        <a:p>
          <a:r>
            <a:rPr lang="en-US">
              <a:solidFill>
                <a:schemeClr val="tx1"/>
              </a:solidFill>
            </a:rPr>
            <a:t>Childcare and work conflicts</a:t>
          </a:r>
          <a:endParaRPr lang="en-US" dirty="0">
            <a:solidFill>
              <a:schemeClr val="tx1"/>
            </a:solidFill>
          </a:endParaRPr>
        </a:p>
      </dgm:t>
    </dgm:pt>
    <dgm:pt modelId="{8A866AFD-DF40-4C2D-9CA2-ECEF4AE50DB2}" type="parTrans" cxnId="{1491E108-9AEE-42B3-B6D2-BE4840111B42}">
      <dgm:prSet/>
      <dgm:spPr/>
      <dgm:t>
        <a:bodyPr/>
        <a:lstStyle/>
        <a:p>
          <a:endParaRPr lang="en-US"/>
        </a:p>
      </dgm:t>
    </dgm:pt>
    <dgm:pt modelId="{BE229FDB-A013-4073-95D8-77C3727A3114}" type="sibTrans" cxnId="{1491E108-9AEE-42B3-B6D2-BE4840111B42}">
      <dgm:prSet/>
      <dgm:spPr/>
      <dgm:t>
        <a:bodyPr/>
        <a:lstStyle/>
        <a:p>
          <a:endParaRPr lang="en-US"/>
        </a:p>
      </dgm:t>
    </dgm:pt>
    <dgm:pt modelId="{2CA29E4A-5331-4047-8A43-73309ABF5485}">
      <dgm:prSet phldrT="[Text]"/>
      <dgm:spPr/>
      <dgm:t>
        <a:bodyPr/>
        <a:lstStyle/>
        <a:p>
          <a:r>
            <a:rPr lang="en-US" dirty="0"/>
            <a:t>Telephone calls, meetings during lunch, video visits</a:t>
          </a:r>
        </a:p>
      </dgm:t>
    </dgm:pt>
    <dgm:pt modelId="{BAA4C118-4272-4C4A-9833-6DBF47EED92E}" type="parTrans" cxnId="{27D55852-12E3-4FC3-BBFC-37454BB6176A}">
      <dgm:prSet/>
      <dgm:spPr/>
      <dgm:t>
        <a:bodyPr/>
        <a:lstStyle/>
        <a:p>
          <a:endParaRPr lang="en-US"/>
        </a:p>
      </dgm:t>
    </dgm:pt>
    <dgm:pt modelId="{6E113C0F-BB5E-4690-934C-6479FAADD3F0}" type="sibTrans" cxnId="{27D55852-12E3-4FC3-BBFC-37454BB6176A}">
      <dgm:prSet/>
      <dgm:spPr/>
      <dgm:t>
        <a:bodyPr/>
        <a:lstStyle/>
        <a:p>
          <a:endParaRPr lang="en-US"/>
        </a:p>
      </dgm:t>
    </dgm:pt>
    <dgm:pt modelId="{D885E236-3DC3-4121-AE8E-54E76E94D329}">
      <dgm:prSet phldrT="[Text]"/>
      <dgm:spPr/>
      <dgm:t>
        <a:bodyPr/>
        <a:lstStyle/>
        <a:p>
          <a:r>
            <a:rPr lang="en-US" dirty="0"/>
            <a:t>Notes and handouts sent home to parents, surveys or questionnaires </a:t>
          </a:r>
        </a:p>
      </dgm:t>
    </dgm:pt>
    <dgm:pt modelId="{68078C7F-D17A-4828-8522-6B2A9600DB0F}" type="parTrans" cxnId="{97A6039C-44D1-4905-9AFE-344B258A45D7}">
      <dgm:prSet/>
      <dgm:spPr/>
      <dgm:t>
        <a:bodyPr/>
        <a:lstStyle/>
        <a:p>
          <a:endParaRPr lang="en-US"/>
        </a:p>
      </dgm:t>
    </dgm:pt>
    <dgm:pt modelId="{03723FC5-2369-46C0-AE46-4794290BAABA}" type="sibTrans" cxnId="{97A6039C-44D1-4905-9AFE-344B258A45D7}">
      <dgm:prSet/>
      <dgm:spPr/>
      <dgm:t>
        <a:bodyPr/>
        <a:lstStyle/>
        <a:p>
          <a:endParaRPr lang="en-US"/>
        </a:p>
      </dgm:t>
    </dgm:pt>
    <dgm:pt modelId="{67DF7982-9066-49BE-A1A2-53BE33CD443B}">
      <dgm:prSet phldrT="[Text]"/>
      <dgm:spPr/>
      <dgm:t>
        <a:bodyPr/>
        <a:lstStyle/>
        <a:p>
          <a:r>
            <a:rPr lang="en-US" dirty="0">
              <a:solidFill>
                <a:schemeClr val="tx1"/>
              </a:solidFill>
            </a:rPr>
            <a:t>Fear of condescension or blame</a:t>
          </a:r>
        </a:p>
      </dgm:t>
    </dgm:pt>
    <dgm:pt modelId="{AE8EC209-8A51-4F65-A25F-336CBBC2F263}" type="parTrans" cxnId="{42530D70-FD30-4ABE-A7FC-23529F589F9D}">
      <dgm:prSet/>
      <dgm:spPr/>
      <dgm:t>
        <a:bodyPr/>
        <a:lstStyle/>
        <a:p>
          <a:endParaRPr lang="en-US"/>
        </a:p>
      </dgm:t>
    </dgm:pt>
    <dgm:pt modelId="{31D71254-2DA3-44F5-9E75-D3493C75AD2E}" type="sibTrans" cxnId="{42530D70-FD30-4ABE-A7FC-23529F589F9D}">
      <dgm:prSet/>
      <dgm:spPr/>
      <dgm:t>
        <a:bodyPr/>
        <a:lstStyle/>
        <a:p>
          <a:endParaRPr lang="en-US"/>
        </a:p>
      </dgm:t>
    </dgm:pt>
    <dgm:pt modelId="{E0596364-5B2C-4B84-9769-ED56251007D5}">
      <dgm:prSet phldrT="[Text]"/>
      <dgm:spPr/>
      <dgm:t>
        <a:bodyPr/>
        <a:lstStyle/>
        <a:p>
          <a:r>
            <a:rPr lang="en-US">
              <a:solidFill>
                <a:schemeClr val="tx1"/>
              </a:solidFill>
            </a:rPr>
            <a:t>Clinicians wanting to be efficient</a:t>
          </a:r>
          <a:endParaRPr lang="en-US" dirty="0">
            <a:solidFill>
              <a:schemeClr val="tx1"/>
            </a:solidFill>
          </a:endParaRPr>
        </a:p>
      </dgm:t>
    </dgm:pt>
    <dgm:pt modelId="{43FBD6D6-D10D-4E47-AB18-3DCF3AE38D3D}" type="parTrans" cxnId="{69F32F1C-1BEB-4572-BF00-7BA61157EE63}">
      <dgm:prSet/>
      <dgm:spPr/>
      <dgm:t>
        <a:bodyPr/>
        <a:lstStyle/>
        <a:p>
          <a:endParaRPr lang="en-US"/>
        </a:p>
      </dgm:t>
    </dgm:pt>
    <dgm:pt modelId="{652D7424-1CE4-4653-B8D7-1785CA1CE989}" type="sibTrans" cxnId="{69F32F1C-1BEB-4572-BF00-7BA61157EE63}">
      <dgm:prSet/>
      <dgm:spPr/>
      <dgm:t>
        <a:bodyPr/>
        <a:lstStyle/>
        <a:p>
          <a:endParaRPr lang="en-US"/>
        </a:p>
      </dgm:t>
    </dgm:pt>
    <dgm:pt modelId="{A9E65B48-AFA4-49F6-AC0C-29EFA086FCFB}">
      <dgm:prSet phldrT="[Text]"/>
      <dgm:spPr/>
      <dgm:t>
        <a:bodyPr/>
        <a:lstStyle/>
        <a:p>
          <a:r>
            <a:rPr lang="en-US" dirty="0">
              <a:solidFill>
                <a:schemeClr val="tx1"/>
              </a:solidFill>
            </a:rPr>
            <a:t>Clinician fear of lack of competence </a:t>
          </a:r>
        </a:p>
      </dgm:t>
    </dgm:pt>
    <dgm:pt modelId="{4FE62358-A2DE-497E-8A90-E3D1F8F2DBB0}" type="parTrans" cxnId="{250ED4D6-C3CE-48C9-96A8-CB11DD782FF6}">
      <dgm:prSet/>
      <dgm:spPr/>
      <dgm:t>
        <a:bodyPr/>
        <a:lstStyle/>
        <a:p>
          <a:endParaRPr lang="en-US"/>
        </a:p>
      </dgm:t>
    </dgm:pt>
    <dgm:pt modelId="{7BB87C68-6CDD-4D04-83F2-2A350DDE46E2}" type="sibTrans" cxnId="{250ED4D6-C3CE-48C9-96A8-CB11DD782FF6}">
      <dgm:prSet/>
      <dgm:spPr/>
      <dgm:t>
        <a:bodyPr/>
        <a:lstStyle/>
        <a:p>
          <a:endParaRPr lang="en-US"/>
        </a:p>
      </dgm:t>
    </dgm:pt>
    <dgm:pt modelId="{A7782FAB-9012-469B-A93B-E75FA70CF527}">
      <dgm:prSet phldrT="[Text]"/>
      <dgm:spPr/>
      <dgm:t>
        <a:bodyPr/>
        <a:lstStyle/>
        <a:p>
          <a:r>
            <a:rPr lang="en-US" dirty="0"/>
            <a:t>Presenting to all community parents about the services </a:t>
          </a:r>
        </a:p>
      </dgm:t>
    </dgm:pt>
    <dgm:pt modelId="{289B2612-8D9E-45B2-AAFD-0C1D46D8B5A7}" type="parTrans" cxnId="{C0D18E6E-EC9E-47BB-A36A-395314BD4250}">
      <dgm:prSet/>
      <dgm:spPr/>
      <dgm:t>
        <a:bodyPr/>
        <a:lstStyle/>
        <a:p>
          <a:endParaRPr lang="en-US"/>
        </a:p>
      </dgm:t>
    </dgm:pt>
    <dgm:pt modelId="{AC6A6841-5D3B-46C1-9BC4-F86C8C4704BF}" type="sibTrans" cxnId="{C0D18E6E-EC9E-47BB-A36A-395314BD4250}">
      <dgm:prSet/>
      <dgm:spPr/>
      <dgm:t>
        <a:bodyPr/>
        <a:lstStyle/>
        <a:p>
          <a:endParaRPr lang="en-US"/>
        </a:p>
      </dgm:t>
    </dgm:pt>
    <dgm:pt modelId="{08F79720-F9EC-4382-803D-91C56597BACF}">
      <dgm:prSet phldrT="[Text]"/>
      <dgm:spPr/>
      <dgm:t>
        <a:bodyPr/>
        <a:lstStyle/>
        <a:p>
          <a:r>
            <a:rPr lang="en-US" dirty="0"/>
            <a:t>Talking with parents early on and validating them</a:t>
          </a:r>
        </a:p>
      </dgm:t>
    </dgm:pt>
    <dgm:pt modelId="{6440079F-B7E6-4F70-B913-51342B791615}" type="parTrans" cxnId="{96FE3D6F-DDEB-49C4-8DBE-02EDC7E2808E}">
      <dgm:prSet/>
      <dgm:spPr/>
      <dgm:t>
        <a:bodyPr/>
        <a:lstStyle/>
        <a:p>
          <a:endParaRPr lang="en-US"/>
        </a:p>
      </dgm:t>
    </dgm:pt>
    <dgm:pt modelId="{76CEE0BF-574B-4DDA-B40B-6E5B2E943F42}" type="sibTrans" cxnId="{96FE3D6F-DDEB-49C4-8DBE-02EDC7E2808E}">
      <dgm:prSet/>
      <dgm:spPr/>
      <dgm:t>
        <a:bodyPr/>
        <a:lstStyle/>
        <a:p>
          <a:endParaRPr lang="en-US"/>
        </a:p>
      </dgm:t>
    </dgm:pt>
    <dgm:pt modelId="{CEED9C44-E589-473E-8AA8-D1787A2A3B8E}">
      <dgm:prSet phldrT="[Text]"/>
      <dgm:spPr/>
      <dgm:t>
        <a:bodyPr/>
        <a:lstStyle/>
        <a:p>
          <a:r>
            <a:rPr lang="en-US" dirty="0"/>
            <a:t>For parents who require more support, scheduling separate session</a:t>
          </a:r>
        </a:p>
      </dgm:t>
    </dgm:pt>
    <dgm:pt modelId="{7E95994A-0CEE-451E-8196-4C8D39DD41A5}" type="parTrans" cxnId="{08082A68-D74E-4D69-8DD7-CD8F18D41037}">
      <dgm:prSet/>
      <dgm:spPr/>
      <dgm:t>
        <a:bodyPr/>
        <a:lstStyle/>
        <a:p>
          <a:endParaRPr lang="en-US"/>
        </a:p>
      </dgm:t>
    </dgm:pt>
    <dgm:pt modelId="{5770AB6F-B287-44F6-850A-EC6EFBF44820}" type="sibTrans" cxnId="{08082A68-D74E-4D69-8DD7-CD8F18D41037}">
      <dgm:prSet/>
      <dgm:spPr/>
      <dgm:t>
        <a:bodyPr/>
        <a:lstStyle/>
        <a:p>
          <a:endParaRPr lang="en-US"/>
        </a:p>
      </dgm:t>
    </dgm:pt>
    <dgm:pt modelId="{ED2994DE-E664-4B14-A127-FBCC6AB5F69D}">
      <dgm:prSet phldrT="[Text]"/>
      <dgm:spPr/>
      <dgm:t>
        <a:bodyPr/>
        <a:lstStyle/>
        <a:p>
          <a:r>
            <a:rPr lang="en-US" dirty="0"/>
            <a:t>Parent calls during the session (with or without the student present)</a:t>
          </a:r>
        </a:p>
      </dgm:t>
    </dgm:pt>
    <dgm:pt modelId="{6AC2D981-C62B-435D-BACB-D2346A8BA88F}" type="parTrans" cxnId="{4383512D-BBBD-4EF3-8CBC-1A608F64297A}">
      <dgm:prSet/>
      <dgm:spPr/>
      <dgm:t>
        <a:bodyPr/>
        <a:lstStyle/>
        <a:p>
          <a:endParaRPr lang="en-US"/>
        </a:p>
      </dgm:t>
    </dgm:pt>
    <dgm:pt modelId="{8032AC3B-B3BD-4FE0-8471-C102BCD9FFC7}" type="sibTrans" cxnId="{4383512D-BBBD-4EF3-8CBC-1A608F64297A}">
      <dgm:prSet/>
      <dgm:spPr/>
      <dgm:t>
        <a:bodyPr/>
        <a:lstStyle/>
        <a:p>
          <a:endParaRPr lang="en-US"/>
        </a:p>
      </dgm:t>
    </dgm:pt>
    <dgm:pt modelId="{2AFB372D-0285-4179-8D87-CA7AFF71ADCA}">
      <dgm:prSet phldrT="[Text]"/>
      <dgm:spPr/>
      <dgm:t>
        <a:bodyPr/>
        <a:lstStyle/>
        <a:p>
          <a:r>
            <a:rPr lang="en-US" dirty="0"/>
            <a:t>Consultation with supervisors and colleagues </a:t>
          </a:r>
        </a:p>
      </dgm:t>
    </dgm:pt>
    <dgm:pt modelId="{ED516DD4-543F-4B4C-AB83-3CA889783D50}" type="parTrans" cxnId="{17317FDA-9847-4085-8F3D-023D89D94F67}">
      <dgm:prSet/>
      <dgm:spPr/>
      <dgm:t>
        <a:bodyPr/>
        <a:lstStyle/>
        <a:p>
          <a:endParaRPr lang="en-US"/>
        </a:p>
      </dgm:t>
    </dgm:pt>
    <dgm:pt modelId="{BFC47BC4-F08D-40C6-BEDD-1A874AE3F482}" type="sibTrans" cxnId="{17317FDA-9847-4085-8F3D-023D89D94F67}">
      <dgm:prSet/>
      <dgm:spPr/>
      <dgm:t>
        <a:bodyPr/>
        <a:lstStyle/>
        <a:p>
          <a:endParaRPr lang="en-US"/>
        </a:p>
      </dgm:t>
    </dgm:pt>
    <dgm:pt modelId="{8DE11E48-1C8A-4254-846B-7FE0769DF602}">
      <dgm:prSet phldrT="[Text]"/>
      <dgm:spPr/>
      <dgm:t>
        <a:bodyPr/>
        <a:lstStyle/>
        <a:p>
          <a:r>
            <a:rPr lang="en-US" dirty="0"/>
            <a:t>Confidence that you can help the family</a:t>
          </a:r>
        </a:p>
      </dgm:t>
    </dgm:pt>
    <dgm:pt modelId="{915B02D3-205A-4505-92B1-7E1C0AFE4E7F}" type="parTrans" cxnId="{70F63A31-E233-452E-816D-7ABDE112622C}">
      <dgm:prSet/>
      <dgm:spPr/>
      <dgm:t>
        <a:bodyPr/>
        <a:lstStyle/>
        <a:p>
          <a:endParaRPr lang="en-US"/>
        </a:p>
      </dgm:t>
    </dgm:pt>
    <dgm:pt modelId="{232B1211-A71C-419C-AC14-F020C8DE022F}" type="sibTrans" cxnId="{70F63A31-E233-452E-816D-7ABDE112622C}">
      <dgm:prSet/>
      <dgm:spPr/>
      <dgm:t>
        <a:bodyPr/>
        <a:lstStyle/>
        <a:p>
          <a:endParaRPr lang="en-US"/>
        </a:p>
      </dgm:t>
    </dgm:pt>
    <dgm:pt modelId="{CEF004FC-2730-4A78-ADEA-A5A38FB31EA7}" type="pres">
      <dgm:prSet presAssocID="{CEA3F4C0-27D9-4A82-AACA-1D91845EF3AF}" presName="Name0" presStyleCnt="0">
        <dgm:presLayoutVars>
          <dgm:chPref val="3"/>
          <dgm:dir/>
          <dgm:animLvl val="lvl"/>
          <dgm:resizeHandles/>
        </dgm:presLayoutVars>
      </dgm:prSet>
      <dgm:spPr/>
    </dgm:pt>
    <dgm:pt modelId="{6A1C3A14-9B4F-4956-AD2C-CB0255777CDA}" type="pres">
      <dgm:prSet presAssocID="{FF420BB1-3408-4EAD-940A-17D8A56E2A93}" presName="horFlow" presStyleCnt="0"/>
      <dgm:spPr/>
    </dgm:pt>
    <dgm:pt modelId="{643414E4-8A0E-4372-ABB6-D4B7DC633DDB}" type="pres">
      <dgm:prSet presAssocID="{FF420BB1-3408-4EAD-940A-17D8A56E2A93}" presName="bigChev" presStyleLbl="node1" presStyleIdx="0" presStyleCnt="6" custScaleX="125091"/>
      <dgm:spPr/>
    </dgm:pt>
    <dgm:pt modelId="{4CE175BA-4C89-4FF9-81B6-5475F454008E}" type="pres">
      <dgm:prSet presAssocID="{EBC602B5-7894-41FF-B34D-34AE4FCFB696}" presName="parTrans" presStyleCnt="0"/>
      <dgm:spPr/>
    </dgm:pt>
    <dgm:pt modelId="{BC42196C-AE76-4F15-A339-72E8282E57D5}" type="pres">
      <dgm:prSet presAssocID="{ED8FCE81-0797-453A-AD82-6DC7DC8E4928}" presName="node" presStyleLbl="alignAccFollowNode1" presStyleIdx="0" presStyleCnt="12" custScaleX="150712">
        <dgm:presLayoutVars>
          <dgm:bulletEnabled val="1"/>
        </dgm:presLayoutVars>
      </dgm:prSet>
      <dgm:spPr/>
    </dgm:pt>
    <dgm:pt modelId="{B883F72E-C33E-4368-B5A5-8BA8D4485E16}" type="pres">
      <dgm:prSet presAssocID="{DDC3BF68-6F18-47CC-A7A3-59AE3F11DD3F}" presName="sibTrans" presStyleCnt="0"/>
      <dgm:spPr/>
    </dgm:pt>
    <dgm:pt modelId="{5680457A-91C2-4E1A-879F-4060B660D837}" type="pres">
      <dgm:prSet presAssocID="{9D9A3BC5-BC98-486A-A807-9A542A63FAD8}" presName="node" presStyleLbl="alignAccFollowNode1" presStyleIdx="1" presStyleCnt="12" custScaleX="150712">
        <dgm:presLayoutVars>
          <dgm:bulletEnabled val="1"/>
        </dgm:presLayoutVars>
      </dgm:prSet>
      <dgm:spPr/>
    </dgm:pt>
    <dgm:pt modelId="{E9A4F072-DF34-452A-9B19-6058A411B80D}" type="pres">
      <dgm:prSet presAssocID="{FF420BB1-3408-4EAD-940A-17D8A56E2A93}" presName="vSp" presStyleCnt="0"/>
      <dgm:spPr/>
    </dgm:pt>
    <dgm:pt modelId="{A8DE4201-EE1F-4243-9E8E-E5E89212D9B3}" type="pres">
      <dgm:prSet presAssocID="{B98F3977-8263-482E-BD72-E76D68C03C1A}" presName="horFlow" presStyleCnt="0"/>
      <dgm:spPr/>
    </dgm:pt>
    <dgm:pt modelId="{10332F48-E22D-4884-9E6A-3C37AD407435}" type="pres">
      <dgm:prSet presAssocID="{B98F3977-8263-482E-BD72-E76D68C03C1A}" presName="bigChev" presStyleLbl="node1" presStyleIdx="1" presStyleCnt="6" custScaleX="125091"/>
      <dgm:spPr/>
    </dgm:pt>
    <dgm:pt modelId="{429DED6C-08A2-4BC1-8898-74672BBCEA1F}" type="pres">
      <dgm:prSet presAssocID="{A00986BB-E4B1-47E2-A57A-A08FBA19DB50}" presName="parTrans" presStyleCnt="0"/>
      <dgm:spPr/>
    </dgm:pt>
    <dgm:pt modelId="{98C1CF75-68D8-418F-8795-3D682D7DFCCC}" type="pres">
      <dgm:prSet presAssocID="{28A9AD4B-AF48-498A-B46D-4531A4EADE32}" presName="node" presStyleLbl="alignAccFollowNode1" presStyleIdx="2" presStyleCnt="12" custScaleX="150712">
        <dgm:presLayoutVars>
          <dgm:bulletEnabled val="1"/>
        </dgm:presLayoutVars>
      </dgm:prSet>
      <dgm:spPr/>
    </dgm:pt>
    <dgm:pt modelId="{C5B54B89-A1CC-4312-9A40-B2B30843E2E3}" type="pres">
      <dgm:prSet presAssocID="{2F9A904E-1208-4F47-B44D-693D2349315F}" presName="sibTrans" presStyleCnt="0"/>
      <dgm:spPr/>
    </dgm:pt>
    <dgm:pt modelId="{7F261FB1-BF6F-46C1-AF5E-BB356A08AAED}" type="pres">
      <dgm:prSet presAssocID="{8CABDD13-EAAC-44E4-AC3B-F88768E7796D}" presName="node" presStyleLbl="alignAccFollowNode1" presStyleIdx="3" presStyleCnt="12" custScaleX="150712">
        <dgm:presLayoutVars>
          <dgm:bulletEnabled val="1"/>
        </dgm:presLayoutVars>
      </dgm:prSet>
      <dgm:spPr/>
    </dgm:pt>
    <dgm:pt modelId="{7DEBF8E4-3E47-4DF4-AF26-F33E0CE7FB80}" type="pres">
      <dgm:prSet presAssocID="{B98F3977-8263-482E-BD72-E76D68C03C1A}" presName="vSp" presStyleCnt="0"/>
      <dgm:spPr/>
    </dgm:pt>
    <dgm:pt modelId="{FCA06DF2-D1BF-40BF-B460-293A43BE1A74}" type="pres">
      <dgm:prSet presAssocID="{8A7999B1-1866-4DF0-9CE8-6F06466F6C38}" presName="horFlow" presStyleCnt="0"/>
      <dgm:spPr/>
    </dgm:pt>
    <dgm:pt modelId="{2F0D74F1-06E7-44F3-9975-3057AE0CE4E7}" type="pres">
      <dgm:prSet presAssocID="{8A7999B1-1866-4DF0-9CE8-6F06466F6C38}" presName="bigChev" presStyleLbl="node1" presStyleIdx="2" presStyleCnt="6" custScaleX="125091"/>
      <dgm:spPr/>
    </dgm:pt>
    <dgm:pt modelId="{116ECCA8-8B11-47FF-B974-1F7E8B26EF1D}" type="pres">
      <dgm:prSet presAssocID="{BAA4C118-4272-4C4A-9833-6DBF47EED92E}" presName="parTrans" presStyleCnt="0"/>
      <dgm:spPr/>
    </dgm:pt>
    <dgm:pt modelId="{0A2223D1-94E0-4BF9-8AA3-50C29E1E5925}" type="pres">
      <dgm:prSet presAssocID="{2CA29E4A-5331-4047-8A43-73309ABF5485}" presName="node" presStyleLbl="alignAccFollowNode1" presStyleIdx="4" presStyleCnt="12" custScaleX="150712">
        <dgm:presLayoutVars>
          <dgm:bulletEnabled val="1"/>
        </dgm:presLayoutVars>
      </dgm:prSet>
      <dgm:spPr/>
    </dgm:pt>
    <dgm:pt modelId="{D271269E-2F86-41BD-BA1D-B5D78378C9FC}" type="pres">
      <dgm:prSet presAssocID="{6E113C0F-BB5E-4690-934C-6479FAADD3F0}" presName="sibTrans" presStyleCnt="0"/>
      <dgm:spPr/>
    </dgm:pt>
    <dgm:pt modelId="{1B7EF4C0-7047-4496-B6BF-F36FE2209BFE}" type="pres">
      <dgm:prSet presAssocID="{D885E236-3DC3-4121-AE8E-54E76E94D329}" presName="node" presStyleLbl="alignAccFollowNode1" presStyleIdx="5" presStyleCnt="12" custScaleX="150712">
        <dgm:presLayoutVars>
          <dgm:bulletEnabled val="1"/>
        </dgm:presLayoutVars>
      </dgm:prSet>
      <dgm:spPr/>
    </dgm:pt>
    <dgm:pt modelId="{4F9C688A-8E7F-44FF-91D3-3AF000C453C8}" type="pres">
      <dgm:prSet presAssocID="{8A7999B1-1866-4DF0-9CE8-6F06466F6C38}" presName="vSp" presStyleCnt="0"/>
      <dgm:spPr/>
    </dgm:pt>
    <dgm:pt modelId="{B057AA0A-6806-4FD1-8340-50E4E2930F04}" type="pres">
      <dgm:prSet presAssocID="{67DF7982-9066-49BE-A1A2-53BE33CD443B}" presName="horFlow" presStyleCnt="0"/>
      <dgm:spPr/>
    </dgm:pt>
    <dgm:pt modelId="{319FCB85-647A-4023-8F90-93CC9BB24656}" type="pres">
      <dgm:prSet presAssocID="{67DF7982-9066-49BE-A1A2-53BE33CD443B}" presName="bigChev" presStyleLbl="node1" presStyleIdx="3" presStyleCnt="6" custScaleX="125091"/>
      <dgm:spPr/>
    </dgm:pt>
    <dgm:pt modelId="{E4268659-883D-4A06-9584-FA50C1A3CA4E}" type="pres">
      <dgm:prSet presAssocID="{6440079F-B7E6-4F70-B913-51342B791615}" presName="parTrans" presStyleCnt="0"/>
      <dgm:spPr/>
    </dgm:pt>
    <dgm:pt modelId="{54ECD611-C5A6-46ED-9186-CE60D4C7E09D}" type="pres">
      <dgm:prSet presAssocID="{08F79720-F9EC-4382-803D-91C56597BACF}" presName="node" presStyleLbl="alignAccFollowNode1" presStyleIdx="6" presStyleCnt="12" custScaleX="150712">
        <dgm:presLayoutVars>
          <dgm:bulletEnabled val="1"/>
        </dgm:presLayoutVars>
      </dgm:prSet>
      <dgm:spPr/>
    </dgm:pt>
    <dgm:pt modelId="{0966DF77-93A6-41CA-B0C2-29129BA292DF}" type="pres">
      <dgm:prSet presAssocID="{76CEE0BF-574B-4DDA-B40B-6E5B2E943F42}" presName="sibTrans" presStyleCnt="0"/>
      <dgm:spPr/>
    </dgm:pt>
    <dgm:pt modelId="{5A8BC1CE-C15B-4C8D-B49A-D0ED8F632386}" type="pres">
      <dgm:prSet presAssocID="{A7782FAB-9012-469B-A93B-E75FA70CF527}" presName="node" presStyleLbl="alignAccFollowNode1" presStyleIdx="7" presStyleCnt="12" custScaleX="150712" custLinFactNeighborX="-15639">
        <dgm:presLayoutVars>
          <dgm:bulletEnabled val="1"/>
        </dgm:presLayoutVars>
      </dgm:prSet>
      <dgm:spPr/>
    </dgm:pt>
    <dgm:pt modelId="{CB66B74B-D070-40A2-B4BC-DED4676BFEA5}" type="pres">
      <dgm:prSet presAssocID="{67DF7982-9066-49BE-A1A2-53BE33CD443B}" presName="vSp" presStyleCnt="0"/>
      <dgm:spPr/>
    </dgm:pt>
    <dgm:pt modelId="{A31E6E36-D90B-4B0B-A191-61CFDBF3535D}" type="pres">
      <dgm:prSet presAssocID="{E0596364-5B2C-4B84-9769-ED56251007D5}" presName="horFlow" presStyleCnt="0"/>
      <dgm:spPr/>
    </dgm:pt>
    <dgm:pt modelId="{D5A29962-AA88-4440-AB46-570FC1098B79}" type="pres">
      <dgm:prSet presAssocID="{E0596364-5B2C-4B84-9769-ED56251007D5}" presName="bigChev" presStyleLbl="node1" presStyleIdx="4" presStyleCnt="6" custScaleX="125091"/>
      <dgm:spPr/>
    </dgm:pt>
    <dgm:pt modelId="{85D2EEF0-76E1-4DF0-9DBC-3124FF2846E7}" type="pres">
      <dgm:prSet presAssocID="{6AC2D981-C62B-435D-BACB-D2346A8BA88F}" presName="parTrans" presStyleCnt="0"/>
      <dgm:spPr/>
    </dgm:pt>
    <dgm:pt modelId="{78BFD9C0-DACE-4C30-A825-F7E8E6A4AA77}" type="pres">
      <dgm:prSet presAssocID="{ED2994DE-E664-4B14-A127-FBCC6AB5F69D}" presName="node" presStyleLbl="alignAccFollowNode1" presStyleIdx="8" presStyleCnt="12" custScaleX="150712">
        <dgm:presLayoutVars>
          <dgm:bulletEnabled val="1"/>
        </dgm:presLayoutVars>
      </dgm:prSet>
      <dgm:spPr/>
    </dgm:pt>
    <dgm:pt modelId="{3D96805C-16E5-472C-B514-47CE9DCA24FF}" type="pres">
      <dgm:prSet presAssocID="{8032AC3B-B3BD-4FE0-8471-C102BCD9FFC7}" presName="sibTrans" presStyleCnt="0"/>
      <dgm:spPr/>
    </dgm:pt>
    <dgm:pt modelId="{1CF6D2AD-59C6-46DD-AEBF-55BC64E0872E}" type="pres">
      <dgm:prSet presAssocID="{CEED9C44-E589-473E-8AA8-D1787A2A3B8E}" presName="node" presStyleLbl="alignAccFollowNode1" presStyleIdx="9" presStyleCnt="12" custScaleX="150712">
        <dgm:presLayoutVars>
          <dgm:bulletEnabled val="1"/>
        </dgm:presLayoutVars>
      </dgm:prSet>
      <dgm:spPr/>
    </dgm:pt>
    <dgm:pt modelId="{282A1378-8E35-4DA0-9DF8-1EEF03277274}" type="pres">
      <dgm:prSet presAssocID="{E0596364-5B2C-4B84-9769-ED56251007D5}" presName="vSp" presStyleCnt="0"/>
      <dgm:spPr/>
    </dgm:pt>
    <dgm:pt modelId="{63A124CC-D762-4D0A-92D5-D04A03E1C6D0}" type="pres">
      <dgm:prSet presAssocID="{A9E65B48-AFA4-49F6-AC0C-29EFA086FCFB}" presName="horFlow" presStyleCnt="0"/>
      <dgm:spPr/>
    </dgm:pt>
    <dgm:pt modelId="{AC6DBC65-E89B-409E-A41B-AC1A229CA12C}" type="pres">
      <dgm:prSet presAssocID="{A9E65B48-AFA4-49F6-AC0C-29EFA086FCFB}" presName="bigChev" presStyleLbl="node1" presStyleIdx="5" presStyleCnt="6" custScaleX="125091"/>
      <dgm:spPr/>
    </dgm:pt>
    <dgm:pt modelId="{9F7D200A-4F1B-4E2B-869C-E333326B9BAA}" type="pres">
      <dgm:prSet presAssocID="{915B02D3-205A-4505-92B1-7E1C0AFE4E7F}" presName="parTrans" presStyleCnt="0"/>
      <dgm:spPr/>
    </dgm:pt>
    <dgm:pt modelId="{0AB0F6DE-C244-4371-A823-4E47C0EC4243}" type="pres">
      <dgm:prSet presAssocID="{8DE11E48-1C8A-4254-846B-7FE0769DF602}" presName="node" presStyleLbl="alignAccFollowNode1" presStyleIdx="10" presStyleCnt="12" custScaleX="150712">
        <dgm:presLayoutVars>
          <dgm:bulletEnabled val="1"/>
        </dgm:presLayoutVars>
      </dgm:prSet>
      <dgm:spPr/>
    </dgm:pt>
    <dgm:pt modelId="{8DD9F816-9979-421A-AF80-686598C064D1}" type="pres">
      <dgm:prSet presAssocID="{232B1211-A71C-419C-AC14-F020C8DE022F}" presName="sibTrans" presStyleCnt="0"/>
      <dgm:spPr/>
    </dgm:pt>
    <dgm:pt modelId="{16E4B830-D556-49BC-9F40-036E386E3B62}" type="pres">
      <dgm:prSet presAssocID="{2AFB372D-0285-4179-8D87-CA7AFF71ADCA}" presName="node" presStyleLbl="alignAccFollowNode1" presStyleIdx="11" presStyleCnt="12" custScaleX="150712">
        <dgm:presLayoutVars>
          <dgm:bulletEnabled val="1"/>
        </dgm:presLayoutVars>
      </dgm:prSet>
      <dgm:spPr/>
    </dgm:pt>
  </dgm:ptLst>
  <dgm:cxnLst>
    <dgm:cxn modelId="{1491E108-9AEE-42B3-B6D2-BE4840111B42}" srcId="{CEA3F4C0-27D9-4A82-AACA-1D91845EF3AF}" destId="{8A7999B1-1866-4DF0-9CE8-6F06466F6C38}" srcOrd="2" destOrd="0" parTransId="{8A866AFD-DF40-4C2D-9CA2-ECEF4AE50DB2}" sibTransId="{BE229FDB-A013-4073-95D8-77C3727A3114}"/>
    <dgm:cxn modelId="{2318830C-FC9F-4EB1-8772-BE1D8592C789}" srcId="{CEA3F4C0-27D9-4A82-AACA-1D91845EF3AF}" destId="{FF420BB1-3408-4EAD-940A-17D8A56E2A93}" srcOrd="0" destOrd="0" parTransId="{8308747C-F5C6-461F-B889-5C9C9442EFF9}" sibTransId="{6B671E5C-C5D3-492A-89C9-0EA82862FFA6}"/>
    <dgm:cxn modelId="{C7D5A318-C4F3-4388-BB12-3FC9F61B5925}" type="presOf" srcId="{CEED9C44-E589-473E-8AA8-D1787A2A3B8E}" destId="{1CF6D2AD-59C6-46DD-AEBF-55BC64E0872E}" srcOrd="0" destOrd="0" presId="urn:microsoft.com/office/officeart/2005/8/layout/lProcess3"/>
    <dgm:cxn modelId="{69F32F1C-1BEB-4572-BF00-7BA61157EE63}" srcId="{CEA3F4C0-27D9-4A82-AACA-1D91845EF3AF}" destId="{E0596364-5B2C-4B84-9769-ED56251007D5}" srcOrd="4" destOrd="0" parTransId="{43FBD6D6-D10D-4E47-AB18-3DCF3AE38D3D}" sibTransId="{652D7424-1CE4-4653-B8D7-1785CA1CE989}"/>
    <dgm:cxn modelId="{B49DC520-8C52-4CE5-A7E8-A657FDBD5C84}" type="presOf" srcId="{8CABDD13-EAAC-44E4-AC3B-F88768E7796D}" destId="{7F261FB1-BF6F-46C1-AF5E-BB356A08AAED}" srcOrd="0" destOrd="0" presId="urn:microsoft.com/office/officeart/2005/8/layout/lProcess3"/>
    <dgm:cxn modelId="{D5E53227-E2BE-45A8-8F07-B5FDA08D6C69}" type="presOf" srcId="{FF420BB1-3408-4EAD-940A-17D8A56E2A93}" destId="{643414E4-8A0E-4372-ABB6-D4B7DC633DDB}" srcOrd="0" destOrd="0" presId="urn:microsoft.com/office/officeart/2005/8/layout/lProcess3"/>
    <dgm:cxn modelId="{A3E5C729-9159-4FFB-B335-C2CF2E16B548}" type="presOf" srcId="{D885E236-3DC3-4121-AE8E-54E76E94D329}" destId="{1B7EF4C0-7047-4496-B6BF-F36FE2209BFE}" srcOrd="0" destOrd="0" presId="urn:microsoft.com/office/officeart/2005/8/layout/lProcess3"/>
    <dgm:cxn modelId="{4383512D-BBBD-4EF3-8CBC-1A608F64297A}" srcId="{E0596364-5B2C-4B84-9769-ED56251007D5}" destId="{ED2994DE-E664-4B14-A127-FBCC6AB5F69D}" srcOrd="0" destOrd="0" parTransId="{6AC2D981-C62B-435D-BACB-D2346A8BA88F}" sibTransId="{8032AC3B-B3BD-4FE0-8471-C102BCD9FFC7}"/>
    <dgm:cxn modelId="{D10B2031-BA67-420C-9A64-47B4F4F4995A}" type="presOf" srcId="{A7782FAB-9012-469B-A93B-E75FA70CF527}" destId="{5A8BC1CE-C15B-4C8D-B49A-D0ED8F632386}" srcOrd="0" destOrd="0" presId="urn:microsoft.com/office/officeart/2005/8/layout/lProcess3"/>
    <dgm:cxn modelId="{70F63A31-E233-452E-816D-7ABDE112622C}" srcId="{A9E65B48-AFA4-49F6-AC0C-29EFA086FCFB}" destId="{8DE11E48-1C8A-4254-846B-7FE0769DF602}" srcOrd="0" destOrd="0" parTransId="{915B02D3-205A-4505-92B1-7E1C0AFE4E7F}" sibTransId="{232B1211-A71C-419C-AC14-F020C8DE022F}"/>
    <dgm:cxn modelId="{76DEE23F-1C31-4A0D-B508-11D5D058BF99}" type="presOf" srcId="{9D9A3BC5-BC98-486A-A807-9A542A63FAD8}" destId="{5680457A-91C2-4E1A-879F-4060B660D837}" srcOrd="0" destOrd="0" presId="urn:microsoft.com/office/officeart/2005/8/layout/lProcess3"/>
    <dgm:cxn modelId="{90157746-65CD-4B2E-B935-C02690CFE387}" srcId="{B98F3977-8263-482E-BD72-E76D68C03C1A}" destId="{28A9AD4B-AF48-498A-B46D-4531A4EADE32}" srcOrd="0" destOrd="0" parTransId="{A00986BB-E4B1-47E2-A57A-A08FBA19DB50}" sibTransId="{2F9A904E-1208-4F47-B44D-693D2349315F}"/>
    <dgm:cxn modelId="{08082A68-D74E-4D69-8DD7-CD8F18D41037}" srcId="{E0596364-5B2C-4B84-9769-ED56251007D5}" destId="{CEED9C44-E589-473E-8AA8-D1787A2A3B8E}" srcOrd="1" destOrd="0" parTransId="{7E95994A-0CEE-451E-8196-4C8D39DD41A5}" sibTransId="{5770AB6F-B287-44F6-850A-EC6EFBF44820}"/>
    <dgm:cxn modelId="{C0D18E6E-EC9E-47BB-A36A-395314BD4250}" srcId="{67DF7982-9066-49BE-A1A2-53BE33CD443B}" destId="{A7782FAB-9012-469B-A93B-E75FA70CF527}" srcOrd="1" destOrd="0" parTransId="{289B2612-8D9E-45B2-AAFD-0C1D46D8B5A7}" sibTransId="{AC6A6841-5D3B-46C1-9BC4-F86C8C4704BF}"/>
    <dgm:cxn modelId="{96FE3D6F-DDEB-49C4-8DBE-02EDC7E2808E}" srcId="{67DF7982-9066-49BE-A1A2-53BE33CD443B}" destId="{08F79720-F9EC-4382-803D-91C56597BACF}" srcOrd="0" destOrd="0" parTransId="{6440079F-B7E6-4F70-B913-51342B791615}" sibTransId="{76CEE0BF-574B-4DDA-B40B-6E5B2E943F42}"/>
    <dgm:cxn modelId="{42530D70-FD30-4ABE-A7FC-23529F589F9D}" srcId="{CEA3F4C0-27D9-4A82-AACA-1D91845EF3AF}" destId="{67DF7982-9066-49BE-A1A2-53BE33CD443B}" srcOrd="3" destOrd="0" parTransId="{AE8EC209-8A51-4F65-A25F-336CBBC2F263}" sibTransId="{31D71254-2DA3-44F5-9E75-D3493C75AD2E}"/>
    <dgm:cxn modelId="{27D55852-12E3-4FC3-BBFC-37454BB6176A}" srcId="{8A7999B1-1866-4DF0-9CE8-6F06466F6C38}" destId="{2CA29E4A-5331-4047-8A43-73309ABF5485}" srcOrd="0" destOrd="0" parTransId="{BAA4C118-4272-4C4A-9833-6DBF47EED92E}" sibTransId="{6E113C0F-BB5E-4690-934C-6479FAADD3F0}"/>
    <dgm:cxn modelId="{8C1C6879-A82B-41BF-A443-FAB882C81477}" type="presOf" srcId="{28A9AD4B-AF48-498A-B46D-4531A4EADE32}" destId="{98C1CF75-68D8-418F-8795-3D682D7DFCCC}" srcOrd="0" destOrd="0" presId="urn:microsoft.com/office/officeart/2005/8/layout/lProcess3"/>
    <dgm:cxn modelId="{F1583982-BAAE-42B5-8609-3651E3D4FCF7}" srcId="{CEA3F4C0-27D9-4A82-AACA-1D91845EF3AF}" destId="{B98F3977-8263-482E-BD72-E76D68C03C1A}" srcOrd="1" destOrd="0" parTransId="{3C00F9C3-B63C-4335-906B-01C4E0306D13}" sibTransId="{908AA015-F485-4D96-A427-12FB4FE6266E}"/>
    <dgm:cxn modelId="{3E71BD87-D448-4A26-9BF4-13B96F9576D6}" type="presOf" srcId="{B98F3977-8263-482E-BD72-E76D68C03C1A}" destId="{10332F48-E22D-4884-9E6A-3C37AD407435}" srcOrd="0" destOrd="0" presId="urn:microsoft.com/office/officeart/2005/8/layout/lProcess3"/>
    <dgm:cxn modelId="{28294088-7EB2-46C0-801C-82F1E63E44CE}" srcId="{B98F3977-8263-482E-BD72-E76D68C03C1A}" destId="{8CABDD13-EAAC-44E4-AC3B-F88768E7796D}" srcOrd="1" destOrd="0" parTransId="{E8EA5F45-5819-4932-9596-3BE8CC921887}" sibTransId="{B3318B5A-E2FE-48BC-8115-8F631CDD997F}"/>
    <dgm:cxn modelId="{293A4B89-184F-424D-9142-AE5C937D7D74}" type="presOf" srcId="{67DF7982-9066-49BE-A1A2-53BE33CD443B}" destId="{319FCB85-647A-4023-8F90-93CC9BB24656}" srcOrd="0" destOrd="0" presId="urn:microsoft.com/office/officeart/2005/8/layout/lProcess3"/>
    <dgm:cxn modelId="{AB83D58D-6B74-4ADC-8685-B726CE3D61A2}" type="presOf" srcId="{ED8FCE81-0797-453A-AD82-6DC7DC8E4928}" destId="{BC42196C-AE76-4F15-A339-72E8282E57D5}" srcOrd="0" destOrd="0" presId="urn:microsoft.com/office/officeart/2005/8/layout/lProcess3"/>
    <dgm:cxn modelId="{B4B87498-A23D-4574-9C97-53857661924E}" srcId="{FF420BB1-3408-4EAD-940A-17D8A56E2A93}" destId="{9D9A3BC5-BC98-486A-A807-9A542A63FAD8}" srcOrd="1" destOrd="0" parTransId="{FB6BF376-F5DB-42D0-A97F-2DBF3823E41F}" sibTransId="{2F387EDC-640F-4EF0-9F49-C8C657A139DE}"/>
    <dgm:cxn modelId="{97A6039C-44D1-4905-9AFE-344B258A45D7}" srcId="{8A7999B1-1866-4DF0-9CE8-6F06466F6C38}" destId="{D885E236-3DC3-4121-AE8E-54E76E94D329}" srcOrd="1" destOrd="0" parTransId="{68078C7F-D17A-4828-8522-6B2A9600DB0F}" sibTransId="{03723FC5-2369-46C0-AE46-4794290BAABA}"/>
    <dgm:cxn modelId="{4F46B9AB-7FA2-4015-93B8-B5D67B1FF46D}" type="presOf" srcId="{8A7999B1-1866-4DF0-9CE8-6F06466F6C38}" destId="{2F0D74F1-06E7-44F3-9975-3057AE0CE4E7}" srcOrd="0" destOrd="0" presId="urn:microsoft.com/office/officeart/2005/8/layout/lProcess3"/>
    <dgm:cxn modelId="{E7BC42AE-C879-4BBF-B8E9-A01F475DD02C}" type="presOf" srcId="{8DE11E48-1C8A-4254-846B-7FE0769DF602}" destId="{0AB0F6DE-C244-4371-A823-4E47C0EC4243}" srcOrd="0" destOrd="0" presId="urn:microsoft.com/office/officeart/2005/8/layout/lProcess3"/>
    <dgm:cxn modelId="{CC8954CC-EE27-4AA9-9532-21188432CB26}" type="presOf" srcId="{A9E65B48-AFA4-49F6-AC0C-29EFA086FCFB}" destId="{AC6DBC65-E89B-409E-A41B-AC1A229CA12C}" srcOrd="0" destOrd="0" presId="urn:microsoft.com/office/officeart/2005/8/layout/lProcess3"/>
    <dgm:cxn modelId="{D2A806D0-F4EB-44E0-8327-A17E0EBD3083}" type="presOf" srcId="{2CA29E4A-5331-4047-8A43-73309ABF5485}" destId="{0A2223D1-94E0-4BF9-8AA3-50C29E1E5925}" srcOrd="0" destOrd="0" presId="urn:microsoft.com/office/officeart/2005/8/layout/lProcess3"/>
    <dgm:cxn modelId="{A84720D2-A4B4-4079-8806-FC6BFE7D14B3}" srcId="{FF420BB1-3408-4EAD-940A-17D8A56E2A93}" destId="{ED8FCE81-0797-453A-AD82-6DC7DC8E4928}" srcOrd="0" destOrd="0" parTransId="{EBC602B5-7894-41FF-B34D-34AE4FCFB696}" sibTransId="{DDC3BF68-6F18-47CC-A7A3-59AE3F11DD3F}"/>
    <dgm:cxn modelId="{96AD00D3-D102-4C0A-9A52-78AB1C157176}" type="presOf" srcId="{08F79720-F9EC-4382-803D-91C56597BACF}" destId="{54ECD611-C5A6-46ED-9186-CE60D4C7E09D}" srcOrd="0" destOrd="0" presId="urn:microsoft.com/office/officeart/2005/8/layout/lProcess3"/>
    <dgm:cxn modelId="{250ED4D6-C3CE-48C9-96A8-CB11DD782FF6}" srcId="{CEA3F4C0-27D9-4A82-AACA-1D91845EF3AF}" destId="{A9E65B48-AFA4-49F6-AC0C-29EFA086FCFB}" srcOrd="5" destOrd="0" parTransId="{4FE62358-A2DE-497E-8A90-E3D1F8F2DBB0}" sibTransId="{7BB87C68-6CDD-4D04-83F2-2A350DDE46E2}"/>
    <dgm:cxn modelId="{17317FDA-9847-4085-8F3D-023D89D94F67}" srcId="{A9E65B48-AFA4-49F6-AC0C-29EFA086FCFB}" destId="{2AFB372D-0285-4179-8D87-CA7AFF71ADCA}" srcOrd="1" destOrd="0" parTransId="{ED516DD4-543F-4B4C-AB83-3CA889783D50}" sibTransId="{BFC47BC4-F08D-40C6-BEDD-1A874AE3F482}"/>
    <dgm:cxn modelId="{03E7B4E1-4FFA-467B-AC15-6D2066196365}" type="presOf" srcId="{E0596364-5B2C-4B84-9769-ED56251007D5}" destId="{D5A29962-AA88-4440-AB46-570FC1098B79}" srcOrd="0" destOrd="0" presId="urn:microsoft.com/office/officeart/2005/8/layout/lProcess3"/>
    <dgm:cxn modelId="{690003E3-F4DD-41DD-A534-3AFC1777599E}" type="presOf" srcId="{2AFB372D-0285-4179-8D87-CA7AFF71ADCA}" destId="{16E4B830-D556-49BC-9F40-036E386E3B62}" srcOrd="0" destOrd="0" presId="urn:microsoft.com/office/officeart/2005/8/layout/lProcess3"/>
    <dgm:cxn modelId="{3C199AEA-9E71-4171-8859-9376841A5EE4}" type="presOf" srcId="{CEA3F4C0-27D9-4A82-AACA-1D91845EF3AF}" destId="{CEF004FC-2730-4A78-ADEA-A5A38FB31EA7}" srcOrd="0" destOrd="0" presId="urn:microsoft.com/office/officeart/2005/8/layout/lProcess3"/>
    <dgm:cxn modelId="{E16260FB-023F-487C-8CB5-3B3DE56ADFED}" type="presOf" srcId="{ED2994DE-E664-4B14-A127-FBCC6AB5F69D}" destId="{78BFD9C0-DACE-4C30-A825-F7E8E6A4AA77}" srcOrd="0" destOrd="0" presId="urn:microsoft.com/office/officeart/2005/8/layout/lProcess3"/>
    <dgm:cxn modelId="{40CCE6FE-B25A-43F5-9252-074B11957A19}" type="presParOf" srcId="{CEF004FC-2730-4A78-ADEA-A5A38FB31EA7}" destId="{6A1C3A14-9B4F-4956-AD2C-CB0255777CDA}" srcOrd="0" destOrd="0" presId="urn:microsoft.com/office/officeart/2005/8/layout/lProcess3"/>
    <dgm:cxn modelId="{45FA6D0B-51DC-48D2-9C5E-38F8E8BC7C40}" type="presParOf" srcId="{6A1C3A14-9B4F-4956-AD2C-CB0255777CDA}" destId="{643414E4-8A0E-4372-ABB6-D4B7DC633DDB}" srcOrd="0" destOrd="0" presId="urn:microsoft.com/office/officeart/2005/8/layout/lProcess3"/>
    <dgm:cxn modelId="{AAD22AED-1195-4464-81D8-2508DE512CD8}" type="presParOf" srcId="{6A1C3A14-9B4F-4956-AD2C-CB0255777CDA}" destId="{4CE175BA-4C89-4FF9-81B6-5475F454008E}" srcOrd="1" destOrd="0" presId="urn:microsoft.com/office/officeart/2005/8/layout/lProcess3"/>
    <dgm:cxn modelId="{F9F5A4BA-F81E-4402-8B54-D097E0211335}" type="presParOf" srcId="{6A1C3A14-9B4F-4956-AD2C-CB0255777CDA}" destId="{BC42196C-AE76-4F15-A339-72E8282E57D5}" srcOrd="2" destOrd="0" presId="urn:microsoft.com/office/officeart/2005/8/layout/lProcess3"/>
    <dgm:cxn modelId="{B2137416-A01B-4B89-BD53-AA07F6751E1E}" type="presParOf" srcId="{6A1C3A14-9B4F-4956-AD2C-CB0255777CDA}" destId="{B883F72E-C33E-4368-B5A5-8BA8D4485E16}" srcOrd="3" destOrd="0" presId="urn:microsoft.com/office/officeart/2005/8/layout/lProcess3"/>
    <dgm:cxn modelId="{8E080377-90D6-4ADB-A8C1-513209E04D66}" type="presParOf" srcId="{6A1C3A14-9B4F-4956-AD2C-CB0255777CDA}" destId="{5680457A-91C2-4E1A-879F-4060B660D837}" srcOrd="4" destOrd="0" presId="urn:microsoft.com/office/officeart/2005/8/layout/lProcess3"/>
    <dgm:cxn modelId="{7263FF2E-39A5-42AD-9739-0F43A749A996}" type="presParOf" srcId="{CEF004FC-2730-4A78-ADEA-A5A38FB31EA7}" destId="{E9A4F072-DF34-452A-9B19-6058A411B80D}" srcOrd="1" destOrd="0" presId="urn:microsoft.com/office/officeart/2005/8/layout/lProcess3"/>
    <dgm:cxn modelId="{A0390D14-6393-4A3A-AE0F-3FE53325857A}" type="presParOf" srcId="{CEF004FC-2730-4A78-ADEA-A5A38FB31EA7}" destId="{A8DE4201-EE1F-4243-9E8E-E5E89212D9B3}" srcOrd="2" destOrd="0" presId="urn:microsoft.com/office/officeart/2005/8/layout/lProcess3"/>
    <dgm:cxn modelId="{26747969-461E-4DE9-BAA1-F589597A1530}" type="presParOf" srcId="{A8DE4201-EE1F-4243-9E8E-E5E89212D9B3}" destId="{10332F48-E22D-4884-9E6A-3C37AD407435}" srcOrd="0" destOrd="0" presId="urn:microsoft.com/office/officeart/2005/8/layout/lProcess3"/>
    <dgm:cxn modelId="{C27FAF23-AC5B-459E-8728-44EF45B94F92}" type="presParOf" srcId="{A8DE4201-EE1F-4243-9E8E-E5E89212D9B3}" destId="{429DED6C-08A2-4BC1-8898-74672BBCEA1F}" srcOrd="1" destOrd="0" presId="urn:microsoft.com/office/officeart/2005/8/layout/lProcess3"/>
    <dgm:cxn modelId="{04B3925C-69F8-4365-ABFA-3760652B8308}" type="presParOf" srcId="{A8DE4201-EE1F-4243-9E8E-E5E89212D9B3}" destId="{98C1CF75-68D8-418F-8795-3D682D7DFCCC}" srcOrd="2" destOrd="0" presId="urn:microsoft.com/office/officeart/2005/8/layout/lProcess3"/>
    <dgm:cxn modelId="{26143A67-AF2E-4485-972E-398682D16E30}" type="presParOf" srcId="{A8DE4201-EE1F-4243-9E8E-E5E89212D9B3}" destId="{C5B54B89-A1CC-4312-9A40-B2B30843E2E3}" srcOrd="3" destOrd="0" presId="urn:microsoft.com/office/officeart/2005/8/layout/lProcess3"/>
    <dgm:cxn modelId="{22418A61-B553-46B1-A779-A02281D6DE25}" type="presParOf" srcId="{A8DE4201-EE1F-4243-9E8E-E5E89212D9B3}" destId="{7F261FB1-BF6F-46C1-AF5E-BB356A08AAED}" srcOrd="4" destOrd="0" presId="urn:microsoft.com/office/officeart/2005/8/layout/lProcess3"/>
    <dgm:cxn modelId="{6C3B1820-3AFA-4A42-ABD6-CBF2A8F6D6CE}" type="presParOf" srcId="{CEF004FC-2730-4A78-ADEA-A5A38FB31EA7}" destId="{7DEBF8E4-3E47-4DF4-AF26-F33E0CE7FB80}" srcOrd="3" destOrd="0" presId="urn:microsoft.com/office/officeart/2005/8/layout/lProcess3"/>
    <dgm:cxn modelId="{2FE35855-A954-4475-BC81-8C61D8DEB791}" type="presParOf" srcId="{CEF004FC-2730-4A78-ADEA-A5A38FB31EA7}" destId="{FCA06DF2-D1BF-40BF-B460-293A43BE1A74}" srcOrd="4" destOrd="0" presId="urn:microsoft.com/office/officeart/2005/8/layout/lProcess3"/>
    <dgm:cxn modelId="{8D708C14-9BC4-4193-BB8D-B4F3D352D92B}" type="presParOf" srcId="{FCA06DF2-D1BF-40BF-B460-293A43BE1A74}" destId="{2F0D74F1-06E7-44F3-9975-3057AE0CE4E7}" srcOrd="0" destOrd="0" presId="urn:microsoft.com/office/officeart/2005/8/layout/lProcess3"/>
    <dgm:cxn modelId="{688B19CA-0E04-4FA5-9C33-4AADFF466D5F}" type="presParOf" srcId="{FCA06DF2-D1BF-40BF-B460-293A43BE1A74}" destId="{116ECCA8-8B11-47FF-B974-1F7E8B26EF1D}" srcOrd="1" destOrd="0" presId="urn:microsoft.com/office/officeart/2005/8/layout/lProcess3"/>
    <dgm:cxn modelId="{1FF24281-DBA0-4E81-9557-E1C9D547E3C5}" type="presParOf" srcId="{FCA06DF2-D1BF-40BF-B460-293A43BE1A74}" destId="{0A2223D1-94E0-4BF9-8AA3-50C29E1E5925}" srcOrd="2" destOrd="0" presId="urn:microsoft.com/office/officeart/2005/8/layout/lProcess3"/>
    <dgm:cxn modelId="{43CC4442-C48A-402C-A9CF-4B4EEF8F48B3}" type="presParOf" srcId="{FCA06DF2-D1BF-40BF-B460-293A43BE1A74}" destId="{D271269E-2F86-41BD-BA1D-B5D78378C9FC}" srcOrd="3" destOrd="0" presId="urn:microsoft.com/office/officeart/2005/8/layout/lProcess3"/>
    <dgm:cxn modelId="{3927CA2B-65B4-4A2E-8F8F-C05BB73E9A2D}" type="presParOf" srcId="{FCA06DF2-D1BF-40BF-B460-293A43BE1A74}" destId="{1B7EF4C0-7047-4496-B6BF-F36FE2209BFE}" srcOrd="4" destOrd="0" presId="urn:microsoft.com/office/officeart/2005/8/layout/lProcess3"/>
    <dgm:cxn modelId="{9E5D01DA-39C0-48A4-AFE4-46134E0EFF1B}" type="presParOf" srcId="{CEF004FC-2730-4A78-ADEA-A5A38FB31EA7}" destId="{4F9C688A-8E7F-44FF-91D3-3AF000C453C8}" srcOrd="5" destOrd="0" presId="urn:microsoft.com/office/officeart/2005/8/layout/lProcess3"/>
    <dgm:cxn modelId="{09BE5A1A-B52C-4AE0-891C-D56D02F1CD24}" type="presParOf" srcId="{CEF004FC-2730-4A78-ADEA-A5A38FB31EA7}" destId="{B057AA0A-6806-4FD1-8340-50E4E2930F04}" srcOrd="6" destOrd="0" presId="urn:microsoft.com/office/officeart/2005/8/layout/lProcess3"/>
    <dgm:cxn modelId="{15725165-0FE7-47E5-9B1B-C1DA8CCF77FD}" type="presParOf" srcId="{B057AA0A-6806-4FD1-8340-50E4E2930F04}" destId="{319FCB85-647A-4023-8F90-93CC9BB24656}" srcOrd="0" destOrd="0" presId="urn:microsoft.com/office/officeart/2005/8/layout/lProcess3"/>
    <dgm:cxn modelId="{2489941E-9440-4053-9A4F-2DB179A5517D}" type="presParOf" srcId="{B057AA0A-6806-4FD1-8340-50E4E2930F04}" destId="{E4268659-883D-4A06-9584-FA50C1A3CA4E}" srcOrd="1" destOrd="0" presId="urn:microsoft.com/office/officeart/2005/8/layout/lProcess3"/>
    <dgm:cxn modelId="{FC27B85D-E0C4-4F4E-BB97-99D2A0B9C743}" type="presParOf" srcId="{B057AA0A-6806-4FD1-8340-50E4E2930F04}" destId="{54ECD611-C5A6-46ED-9186-CE60D4C7E09D}" srcOrd="2" destOrd="0" presId="urn:microsoft.com/office/officeart/2005/8/layout/lProcess3"/>
    <dgm:cxn modelId="{309F86C4-9B3B-4732-BFAC-A9A12915ABC9}" type="presParOf" srcId="{B057AA0A-6806-4FD1-8340-50E4E2930F04}" destId="{0966DF77-93A6-41CA-B0C2-29129BA292DF}" srcOrd="3" destOrd="0" presId="urn:microsoft.com/office/officeart/2005/8/layout/lProcess3"/>
    <dgm:cxn modelId="{69CAADD0-5AFB-4995-BFC2-050042B77DDC}" type="presParOf" srcId="{B057AA0A-6806-4FD1-8340-50E4E2930F04}" destId="{5A8BC1CE-C15B-4C8D-B49A-D0ED8F632386}" srcOrd="4" destOrd="0" presId="urn:microsoft.com/office/officeart/2005/8/layout/lProcess3"/>
    <dgm:cxn modelId="{1A25A242-0A7C-4A52-8642-A5200F5A814E}" type="presParOf" srcId="{CEF004FC-2730-4A78-ADEA-A5A38FB31EA7}" destId="{CB66B74B-D070-40A2-B4BC-DED4676BFEA5}" srcOrd="7" destOrd="0" presId="urn:microsoft.com/office/officeart/2005/8/layout/lProcess3"/>
    <dgm:cxn modelId="{B03DC774-485A-4015-8571-050E9A6DB3B3}" type="presParOf" srcId="{CEF004FC-2730-4A78-ADEA-A5A38FB31EA7}" destId="{A31E6E36-D90B-4B0B-A191-61CFDBF3535D}" srcOrd="8" destOrd="0" presId="urn:microsoft.com/office/officeart/2005/8/layout/lProcess3"/>
    <dgm:cxn modelId="{CB1AC07A-1A8D-4351-9D49-35DDCC6E2B18}" type="presParOf" srcId="{A31E6E36-D90B-4B0B-A191-61CFDBF3535D}" destId="{D5A29962-AA88-4440-AB46-570FC1098B79}" srcOrd="0" destOrd="0" presId="urn:microsoft.com/office/officeart/2005/8/layout/lProcess3"/>
    <dgm:cxn modelId="{5ADD5DE4-DF05-4358-8D47-F1AC6446B6F5}" type="presParOf" srcId="{A31E6E36-D90B-4B0B-A191-61CFDBF3535D}" destId="{85D2EEF0-76E1-4DF0-9DBC-3124FF2846E7}" srcOrd="1" destOrd="0" presId="urn:microsoft.com/office/officeart/2005/8/layout/lProcess3"/>
    <dgm:cxn modelId="{B83FF7FE-327E-401C-B188-3B8FFCEBF4AC}" type="presParOf" srcId="{A31E6E36-D90B-4B0B-A191-61CFDBF3535D}" destId="{78BFD9C0-DACE-4C30-A825-F7E8E6A4AA77}" srcOrd="2" destOrd="0" presId="urn:microsoft.com/office/officeart/2005/8/layout/lProcess3"/>
    <dgm:cxn modelId="{CC1F781C-AE26-4AA6-8CBC-2E5C8B524D28}" type="presParOf" srcId="{A31E6E36-D90B-4B0B-A191-61CFDBF3535D}" destId="{3D96805C-16E5-472C-B514-47CE9DCA24FF}" srcOrd="3" destOrd="0" presId="urn:microsoft.com/office/officeart/2005/8/layout/lProcess3"/>
    <dgm:cxn modelId="{6DA04360-E79F-4564-B5F5-BB908C6918B2}" type="presParOf" srcId="{A31E6E36-D90B-4B0B-A191-61CFDBF3535D}" destId="{1CF6D2AD-59C6-46DD-AEBF-55BC64E0872E}" srcOrd="4" destOrd="0" presId="urn:microsoft.com/office/officeart/2005/8/layout/lProcess3"/>
    <dgm:cxn modelId="{16E20951-ABF3-4BB5-8DD2-183C69326893}" type="presParOf" srcId="{CEF004FC-2730-4A78-ADEA-A5A38FB31EA7}" destId="{282A1378-8E35-4DA0-9DF8-1EEF03277274}" srcOrd="9" destOrd="0" presId="urn:microsoft.com/office/officeart/2005/8/layout/lProcess3"/>
    <dgm:cxn modelId="{DF0D8355-F804-4368-8D7A-F0F9F65BFCE7}" type="presParOf" srcId="{CEF004FC-2730-4A78-ADEA-A5A38FB31EA7}" destId="{63A124CC-D762-4D0A-92D5-D04A03E1C6D0}" srcOrd="10" destOrd="0" presId="urn:microsoft.com/office/officeart/2005/8/layout/lProcess3"/>
    <dgm:cxn modelId="{CEB600EA-6134-4A26-AA84-6250607E67D6}" type="presParOf" srcId="{63A124CC-D762-4D0A-92D5-D04A03E1C6D0}" destId="{AC6DBC65-E89B-409E-A41B-AC1A229CA12C}" srcOrd="0" destOrd="0" presId="urn:microsoft.com/office/officeart/2005/8/layout/lProcess3"/>
    <dgm:cxn modelId="{6E379A9E-24F8-413B-8CCA-FCCFBCB8DF2A}" type="presParOf" srcId="{63A124CC-D762-4D0A-92D5-D04A03E1C6D0}" destId="{9F7D200A-4F1B-4E2B-869C-E333326B9BAA}" srcOrd="1" destOrd="0" presId="urn:microsoft.com/office/officeart/2005/8/layout/lProcess3"/>
    <dgm:cxn modelId="{8537460E-A293-452B-8A53-39A5FDC75BCE}" type="presParOf" srcId="{63A124CC-D762-4D0A-92D5-D04A03E1C6D0}" destId="{0AB0F6DE-C244-4371-A823-4E47C0EC4243}" srcOrd="2" destOrd="0" presId="urn:microsoft.com/office/officeart/2005/8/layout/lProcess3"/>
    <dgm:cxn modelId="{64226300-3E8A-416D-9370-A1C6ADD3760F}" type="presParOf" srcId="{63A124CC-D762-4D0A-92D5-D04A03E1C6D0}" destId="{8DD9F816-9979-421A-AF80-686598C064D1}" srcOrd="3" destOrd="0" presId="urn:microsoft.com/office/officeart/2005/8/layout/lProcess3"/>
    <dgm:cxn modelId="{61F391BC-0A5C-4BD3-89F8-72BF267AACD9}" type="presParOf" srcId="{63A124CC-D762-4D0A-92D5-D04A03E1C6D0}" destId="{16E4B830-D556-49BC-9F40-036E386E3B62}" srcOrd="4"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DA04A0-4E67-4B5B-B684-C3AB3F3F4B79}">
      <dsp:nvSpPr>
        <dsp:cNvPr id="0" name=""/>
        <dsp:cNvSpPr/>
      </dsp:nvSpPr>
      <dsp:spPr>
        <a:xfrm>
          <a:off x="2764302" y="0"/>
          <a:ext cx="5145078" cy="5145078"/>
        </a:xfrm>
        <a:prstGeom prst="triangle">
          <a:avLst/>
        </a:prstGeom>
        <a:gradFill rotWithShape="0">
          <a:gsLst>
            <a:gs pos="0">
              <a:schemeClr val="accent1">
                <a:hueOff val="0"/>
                <a:satOff val="0"/>
                <a:lumOff val="0"/>
                <a:alphaOff val="0"/>
                <a:tint val="100000"/>
                <a:shade val="85000"/>
                <a:satMod val="100000"/>
                <a:lumMod val="100000"/>
              </a:schemeClr>
            </a:gs>
            <a:gs pos="100000">
              <a:schemeClr val="accent1">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08D9287-A308-4525-A71F-E1A0FFED60E8}">
      <dsp:nvSpPr>
        <dsp:cNvPr id="0" name=""/>
        <dsp:cNvSpPr/>
      </dsp:nvSpPr>
      <dsp:spPr>
        <a:xfrm>
          <a:off x="5602996" y="517271"/>
          <a:ext cx="3344300" cy="121793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Less likely to initiate consultations with therapists (Israel, 2003) </a:t>
          </a:r>
        </a:p>
      </dsp:txBody>
      <dsp:txXfrm>
        <a:off x="5662451" y="576726"/>
        <a:ext cx="3225390" cy="1099026"/>
      </dsp:txXfrm>
    </dsp:sp>
    <dsp:sp modelId="{27F5F6F5-6695-491A-9E4E-B0B289B6F2CE}">
      <dsp:nvSpPr>
        <dsp:cNvPr id="0" name=""/>
        <dsp:cNvSpPr/>
      </dsp:nvSpPr>
      <dsp:spPr>
        <a:xfrm>
          <a:off x="5602996" y="1887449"/>
          <a:ext cx="3344300" cy="121793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More likely to influence no shows and cancellations (Hawley &amp; Weisz, 2010) </a:t>
          </a:r>
        </a:p>
      </dsp:txBody>
      <dsp:txXfrm>
        <a:off x="5662451" y="1946904"/>
        <a:ext cx="3225390" cy="1099026"/>
      </dsp:txXfrm>
    </dsp:sp>
    <dsp:sp modelId="{09228C58-2F3D-47AB-AEAE-5BAC9FF76216}">
      <dsp:nvSpPr>
        <dsp:cNvPr id="0" name=""/>
        <dsp:cNvSpPr/>
      </dsp:nvSpPr>
      <dsp:spPr>
        <a:xfrm>
          <a:off x="5602996" y="3257628"/>
          <a:ext cx="3344300" cy="121793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More likely to influence termination decisions positively when alliance is good (Hawley &amp; Weisz, 2010) </a:t>
          </a:r>
        </a:p>
      </dsp:txBody>
      <dsp:txXfrm>
        <a:off x="5662451" y="3317083"/>
        <a:ext cx="3225390" cy="10990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DFAA3A-68D0-456A-8D37-E81C3E614A12}">
      <dsp:nvSpPr>
        <dsp:cNvPr id="0" name=""/>
        <dsp:cNvSpPr/>
      </dsp:nvSpPr>
      <dsp:spPr>
        <a:xfrm>
          <a:off x="0" y="1463833"/>
          <a:ext cx="8128000" cy="2491000"/>
        </a:xfrm>
        <a:prstGeom prst="rightArrow">
          <a:avLst/>
        </a:prstGeom>
        <a:gradFill rotWithShape="0">
          <a:gsLst>
            <a:gs pos="0">
              <a:schemeClr val="accent1">
                <a:hueOff val="0"/>
                <a:satOff val="0"/>
                <a:lumOff val="0"/>
                <a:alphaOff val="0"/>
                <a:tint val="100000"/>
                <a:shade val="85000"/>
                <a:satMod val="100000"/>
                <a:lumMod val="100000"/>
              </a:schemeClr>
            </a:gs>
            <a:gs pos="100000">
              <a:schemeClr val="accent1">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723B8ED-9FE7-4719-ADE1-40D59DB04F41}">
      <dsp:nvSpPr>
        <dsp:cNvPr id="0" name=""/>
        <dsp:cNvSpPr/>
      </dsp:nvSpPr>
      <dsp:spPr>
        <a:xfrm>
          <a:off x="655637" y="2086583"/>
          <a:ext cx="6659562" cy="1245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2720" rIns="0" bIns="172720" numCol="1" spcCol="1270" anchor="ctr" anchorCtr="0">
          <a:noAutofit/>
        </a:bodyPr>
        <a:lstStyle/>
        <a:p>
          <a:pPr marL="0" lvl="0" indent="0" algn="ctr" defTabSz="755650">
            <a:lnSpc>
              <a:spcPct val="90000"/>
            </a:lnSpc>
            <a:spcBef>
              <a:spcPct val="0"/>
            </a:spcBef>
            <a:spcAft>
              <a:spcPct val="35000"/>
            </a:spcAft>
            <a:buNone/>
          </a:pPr>
          <a:r>
            <a:rPr lang="en-US" sz="1700" kern="1200" dirty="0"/>
            <a:t>Before we discuss which solution to choose, let’s discuss the research regarding parent involvement in treatment to assist with making an informed and evidence-based decision</a:t>
          </a:r>
        </a:p>
      </dsp:txBody>
      <dsp:txXfrm>
        <a:off x="655637" y="2086583"/>
        <a:ext cx="6659562" cy="1245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F732AB-F47C-40D4-AFA6-C68E1E35EECA}">
      <dsp:nvSpPr>
        <dsp:cNvPr id="0" name=""/>
        <dsp:cNvSpPr/>
      </dsp:nvSpPr>
      <dsp:spPr>
        <a:xfrm rot="5400000">
          <a:off x="6286432" y="-2329078"/>
          <a:ext cx="1606851" cy="6672807"/>
        </a:xfrm>
        <a:prstGeom prst="round2SameRect">
          <a:avLst/>
        </a:prstGeom>
        <a:solidFill>
          <a:schemeClr val="accent4">
            <a:tint val="40000"/>
            <a:alpha val="9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Contact with a parent tends to equate contact with the child (Israel, 2003)</a:t>
          </a:r>
          <a:endParaRPr lang="en-US" sz="1800" kern="1200" dirty="0"/>
        </a:p>
      </dsp:txBody>
      <dsp:txXfrm rot="-5400000">
        <a:off x="3753454" y="282340"/>
        <a:ext cx="6594367" cy="1449971"/>
      </dsp:txXfrm>
    </dsp:sp>
    <dsp:sp modelId="{EDAB57A1-0D97-428E-81F9-86DC5E693941}">
      <dsp:nvSpPr>
        <dsp:cNvPr id="0" name=""/>
        <dsp:cNvSpPr/>
      </dsp:nvSpPr>
      <dsp:spPr>
        <a:xfrm>
          <a:off x="0" y="3043"/>
          <a:ext cx="3753454" cy="2008564"/>
        </a:xfrm>
        <a:prstGeom prst="round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When the therapist initiates parent contact… </a:t>
          </a:r>
        </a:p>
      </dsp:txBody>
      <dsp:txXfrm>
        <a:off x="98050" y="101093"/>
        <a:ext cx="3557354" cy="1812464"/>
      </dsp:txXfrm>
    </dsp:sp>
    <dsp:sp modelId="{75FBE35D-0D9F-4D83-938C-B4377188B99F}">
      <dsp:nvSpPr>
        <dsp:cNvPr id="0" name=""/>
        <dsp:cNvSpPr/>
      </dsp:nvSpPr>
      <dsp:spPr>
        <a:xfrm rot="5400000">
          <a:off x="6286432" y="-220086"/>
          <a:ext cx="1606851" cy="6672807"/>
        </a:xfrm>
        <a:prstGeom prst="round2SameRect">
          <a:avLst/>
        </a:prstGeom>
        <a:solidFill>
          <a:schemeClr val="accent4">
            <a:tint val="40000"/>
            <a:alpha val="90000"/>
            <a:hueOff val="-3781935"/>
            <a:satOff val="-13725"/>
            <a:lumOff val="2151"/>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Less cancellations and no shows </a:t>
          </a:r>
          <a:endParaRPr lang="en-US" sz="1800" kern="1200" dirty="0"/>
        </a:p>
        <a:p>
          <a:pPr marL="171450" lvl="1" indent="-171450" algn="l" defTabSz="800100">
            <a:lnSpc>
              <a:spcPct val="90000"/>
            </a:lnSpc>
            <a:spcBef>
              <a:spcPct val="0"/>
            </a:spcBef>
            <a:spcAft>
              <a:spcPct val="15000"/>
            </a:spcAft>
            <a:buChar char="•"/>
          </a:pPr>
          <a:r>
            <a:rPr lang="en-US" sz="1800" kern="1200"/>
            <a:t>More therapist agreement with termination decisions </a:t>
          </a:r>
          <a:endParaRPr lang="en-US" sz="1800" kern="1200" dirty="0"/>
        </a:p>
      </dsp:txBody>
      <dsp:txXfrm rot="-5400000">
        <a:off x="3753454" y="2391332"/>
        <a:ext cx="6594367" cy="1449971"/>
      </dsp:txXfrm>
    </dsp:sp>
    <dsp:sp modelId="{1BED0557-AECA-4DF1-8CBC-A1697F7B7F80}">
      <dsp:nvSpPr>
        <dsp:cNvPr id="0" name=""/>
        <dsp:cNvSpPr/>
      </dsp:nvSpPr>
      <dsp:spPr>
        <a:xfrm>
          <a:off x="0" y="2112035"/>
          <a:ext cx="3753454" cy="2008564"/>
        </a:xfrm>
        <a:prstGeom prst="roundRect">
          <a:avLst/>
        </a:prstGeom>
        <a:solidFill>
          <a:schemeClr val="accent4">
            <a:hueOff val="-3469263"/>
            <a:satOff val="-22000"/>
            <a:lumOff val="16666"/>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Good parent alliance (Hawley &amp; Weisz, 2010)</a:t>
          </a:r>
        </a:p>
      </dsp:txBody>
      <dsp:txXfrm>
        <a:off x="98050" y="2210085"/>
        <a:ext cx="3557354" cy="1812464"/>
      </dsp:txXfrm>
    </dsp:sp>
    <dsp:sp modelId="{01BA7A88-D14C-4429-87E9-2B6B9F02F281}">
      <dsp:nvSpPr>
        <dsp:cNvPr id="0" name=""/>
        <dsp:cNvSpPr/>
      </dsp:nvSpPr>
      <dsp:spPr>
        <a:xfrm rot="5400000">
          <a:off x="6286432" y="1888905"/>
          <a:ext cx="1606851" cy="6672807"/>
        </a:xfrm>
        <a:prstGeom prst="round2SameRect">
          <a:avLst/>
        </a:prstGeom>
        <a:solidFill>
          <a:schemeClr val="accent4">
            <a:tint val="40000"/>
            <a:alpha val="90000"/>
            <a:hueOff val="-7563869"/>
            <a:satOff val="-27451"/>
            <a:lumOff val="4303"/>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Parent involvement to assist with homework completion </a:t>
          </a:r>
        </a:p>
        <a:p>
          <a:pPr marL="171450" lvl="1" indent="-171450" algn="l" defTabSz="800100">
            <a:lnSpc>
              <a:spcPct val="90000"/>
            </a:lnSpc>
            <a:spcBef>
              <a:spcPct val="0"/>
            </a:spcBef>
            <a:spcAft>
              <a:spcPct val="15000"/>
            </a:spcAft>
            <a:buChar char="•"/>
          </a:pPr>
          <a:r>
            <a:rPr lang="en-US" sz="1800" kern="1200" dirty="0"/>
            <a:t>Reward systems for therapy homework </a:t>
          </a:r>
        </a:p>
        <a:p>
          <a:pPr marL="171450" lvl="1" indent="-171450" algn="l" defTabSz="800100">
            <a:lnSpc>
              <a:spcPct val="90000"/>
            </a:lnSpc>
            <a:spcBef>
              <a:spcPct val="0"/>
            </a:spcBef>
            <a:spcAft>
              <a:spcPct val="15000"/>
            </a:spcAft>
            <a:buChar char="•"/>
          </a:pPr>
          <a:r>
            <a:rPr lang="en-US" sz="1800" kern="1200" dirty="0"/>
            <a:t>Practicing skills together</a:t>
          </a:r>
        </a:p>
      </dsp:txBody>
      <dsp:txXfrm rot="-5400000">
        <a:off x="3753454" y="4500323"/>
        <a:ext cx="6594367" cy="1449971"/>
      </dsp:txXfrm>
    </dsp:sp>
    <dsp:sp modelId="{A18AB4CF-7C2B-4D74-8230-75777A99BF5A}">
      <dsp:nvSpPr>
        <dsp:cNvPr id="0" name=""/>
        <dsp:cNvSpPr/>
      </dsp:nvSpPr>
      <dsp:spPr>
        <a:xfrm>
          <a:off x="0" y="4221027"/>
          <a:ext cx="3753454" cy="2008564"/>
        </a:xfrm>
        <a:prstGeom prst="roundRect">
          <a:avLst/>
        </a:prstGeom>
        <a:solidFill>
          <a:schemeClr val="accent4">
            <a:hueOff val="-6938527"/>
            <a:satOff val="-44000"/>
            <a:lumOff val="3333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Therapy homework </a:t>
          </a:r>
          <a:r>
            <a:rPr lang="en-US" sz="2700" kern="1200" dirty="0" err="1"/>
            <a:t>completion</a:t>
          </a:r>
          <a:r>
            <a:rPr lang="en-US" sz="2700" kern="1200" dirty="0" err="1">
              <a:sym typeface="Wingdings" panose="05000000000000000000" pitchFamily="2" charset="2"/>
            </a:rPr>
            <a:t>Better</a:t>
          </a:r>
          <a:r>
            <a:rPr lang="en-US" sz="2700" kern="1200" dirty="0">
              <a:sym typeface="Wingdings" panose="05000000000000000000" pitchFamily="2" charset="2"/>
            </a:rPr>
            <a:t> outcomes</a:t>
          </a:r>
          <a:endParaRPr lang="en-US" sz="2700" kern="1200" dirty="0"/>
        </a:p>
      </dsp:txBody>
      <dsp:txXfrm>
        <a:off x="98050" y="4319077"/>
        <a:ext cx="3557354" cy="18124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28730-5327-4D4A-8F12-4FB3211781D2}">
      <dsp:nvSpPr>
        <dsp:cNvPr id="0" name=""/>
        <dsp:cNvSpPr/>
      </dsp:nvSpPr>
      <dsp:spPr>
        <a:xfrm>
          <a:off x="0" y="0"/>
          <a:ext cx="9413766" cy="86489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Evidence-based treatment for ADHD (well-established) (Evans, Owens, &amp; Bunford, 2013): </a:t>
          </a:r>
        </a:p>
      </dsp:txBody>
      <dsp:txXfrm>
        <a:off x="0" y="0"/>
        <a:ext cx="9413766" cy="864896"/>
      </dsp:txXfrm>
    </dsp:sp>
    <dsp:sp modelId="{3294BFBD-56AF-4E04-B7BE-DC1B1CB00D79}">
      <dsp:nvSpPr>
        <dsp:cNvPr id="0" name=""/>
        <dsp:cNvSpPr/>
      </dsp:nvSpPr>
      <dsp:spPr>
        <a:xfrm>
          <a:off x="4596" y="864896"/>
          <a:ext cx="3134857" cy="18162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Behavior parent training </a:t>
          </a:r>
        </a:p>
      </dsp:txBody>
      <dsp:txXfrm>
        <a:off x="4596" y="864896"/>
        <a:ext cx="3134857" cy="1816282"/>
      </dsp:txXfrm>
    </dsp:sp>
    <dsp:sp modelId="{9C846815-ED32-4497-B158-C4F90D84DF8D}">
      <dsp:nvSpPr>
        <dsp:cNvPr id="0" name=""/>
        <dsp:cNvSpPr/>
      </dsp:nvSpPr>
      <dsp:spPr>
        <a:xfrm>
          <a:off x="3139454" y="864896"/>
          <a:ext cx="3134857" cy="18162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Behavior classroom management </a:t>
          </a:r>
        </a:p>
      </dsp:txBody>
      <dsp:txXfrm>
        <a:off x="3139454" y="864896"/>
        <a:ext cx="3134857" cy="1816282"/>
      </dsp:txXfrm>
    </dsp:sp>
    <dsp:sp modelId="{D0E4CB16-79F5-407B-87E5-384529FE9011}">
      <dsp:nvSpPr>
        <dsp:cNvPr id="0" name=""/>
        <dsp:cNvSpPr/>
      </dsp:nvSpPr>
      <dsp:spPr>
        <a:xfrm>
          <a:off x="6274311" y="864896"/>
          <a:ext cx="3134857" cy="18162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Behavior peer interventions </a:t>
          </a:r>
        </a:p>
      </dsp:txBody>
      <dsp:txXfrm>
        <a:off x="6274311" y="864896"/>
        <a:ext cx="3134857" cy="1816282"/>
      </dsp:txXfrm>
    </dsp:sp>
    <dsp:sp modelId="{6F9EEC3D-BD4A-4E06-BDFD-92EA6D77DAF8}">
      <dsp:nvSpPr>
        <dsp:cNvPr id="0" name=""/>
        <dsp:cNvSpPr/>
      </dsp:nvSpPr>
      <dsp:spPr>
        <a:xfrm>
          <a:off x="0" y="2681178"/>
          <a:ext cx="9413766" cy="20180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30787-EA9B-4BD8-AE29-DB3A3B34F893}">
      <dsp:nvSpPr>
        <dsp:cNvPr id="0" name=""/>
        <dsp:cNvSpPr/>
      </dsp:nvSpPr>
      <dsp:spPr>
        <a:xfrm>
          <a:off x="39" y="18969"/>
          <a:ext cx="3798093" cy="1469102"/>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Theory and development of anxiety </a:t>
          </a:r>
        </a:p>
      </dsp:txBody>
      <dsp:txXfrm>
        <a:off x="39" y="18969"/>
        <a:ext cx="3798093" cy="1469102"/>
      </dsp:txXfrm>
    </dsp:sp>
    <dsp:sp modelId="{50F8AB42-B3AF-49CB-81B3-B5A4C92D76CC}">
      <dsp:nvSpPr>
        <dsp:cNvPr id="0" name=""/>
        <dsp:cNvSpPr/>
      </dsp:nvSpPr>
      <dsp:spPr>
        <a:xfrm>
          <a:off x="39" y="1488072"/>
          <a:ext cx="3798093" cy="3911625"/>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Intrusiveness, negativity, and the distorted cognitions of parents </a:t>
          </a:r>
          <a:r>
            <a:rPr lang="en-US" sz="2400" kern="1200" dirty="0">
              <a:sym typeface="Wingdings" panose="05000000000000000000" pitchFamily="2" charset="2"/>
            </a:rPr>
            <a:t> D</a:t>
          </a:r>
          <a:r>
            <a:rPr lang="en-US" sz="2400" kern="1200" dirty="0"/>
            <a:t>evelopment of child anxiety (</a:t>
          </a:r>
          <a:r>
            <a:rPr lang="en-US" sz="2400" kern="1200" dirty="0" err="1"/>
            <a:t>Breinholst</a:t>
          </a:r>
          <a:r>
            <a:rPr lang="en-US" sz="2400" kern="1200" dirty="0"/>
            <a:t> et al., 2012)</a:t>
          </a:r>
        </a:p>
      </dsp:txBody>
      <dsp:txXfrm>
        <a:off x="39" y="1488072"/>
        <a:ext cx="3798093" cy="3911625"/>
      </dsp:txXfrm>
    </dsp:sp>
    <dsp:sp modelId="{AAFB3075-8124-4CD4-9856-8A9EE62D95C9}">
      <dsp:nvSpPr>
        <dsp:cNvPr id="0" name=""/>
        <dsp:cNvSpPr/>
      </dsp:nvSpPr>
      <dsp:spPr>
        <a:xfrm>
          <a:off x="4329866" y="18969"/>
          <a:ext cx="3798093" cy="1469102"/>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Inconsistent results (Breinholst et al., 2012)</a:t>
          </a:r>
          <a:endParaRPr lang="en-US" sz="2400" kern="1200" dirty="0"/>
        </a:p>
      </dsp:txBody>
      <dsp:txXfrm>
        <a:off x="4329866" y="18969"/>
        <a:ext cx="3798093" cy="1469102"/>
      </dsp:txXfrm>
    </dsp:sp>
    <dsp:sp modelId="{399DC305-2E12-45E2-900F-9FAACD3F9BCC}">
      <dsp:nvSpPr>
        <dsp:cNvPr id="0" name=""/>
        <dsp:cNvSpPr/>
      </dsp:nvSpPr>
      <dsp:spPr>
        <a:xfrm>
          <a:off x="4329866" y="1488072"/>
          <a:ext cx="3798093" cy="3911625"/>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a:t>Broad definitions of anxiety </a:t>
          </a:r>
          <a:endParaRPr lang="en-US" sz="2400" kern="1200" dirty="0"/>
        </a:p>
        <a:p>
          <a:pPr marL="228600" lvl="1" indent="-228600" algn="l" defTabSz="1066800">
            <a:lnSpc>
              <a:spcPct val="90000"/>
            </a:lnSpc>
            <a:spcBef>
              <a:spcPct val="0"/>
            </a:spcBef>
            <a:spcAft>
              <a:spcPct val="15000"/>
            </a:spcAft>
            <a:buChar char="•"/>
          </a:pPr>
          <a:r>
            <a:rPr lang="en-US" sz="2400" kern="1200"/>
            <a:t>Large age ranges</a:t>
          </a:r>
          <a:endParaRPr lang="en-US" sz="2400" kern="1200" dirty="0"/>
        </a:p>
        <a:p>
          <a:pPr marL="228600" lvl="1" indent="-228600" algn="l" defTabSz="1066800">
            <a:lnSpc>
              <a:spcPct val="90000"/>
            </a:lnSpc>
            <a:spcBef>
              <a:spcPct val="0"/>
            </a:spcBef>
            <a:spcAft>
              <a:spcPct val="15000"/>
            </a:spcAft>
            <a:buChar char="•"/>
          </a:pPr>
          <a:r>
            <a:rPr lang="en-US" sz="2400" kern="1200"/>
            <a:t>Diagnostic status as the outcome measure rather than changes in parent or family functioning</a:t>
          </a:r>
          <a:endParaRPr lang="en-US" sz="2400" kern="1200" dirty="0"/>
        </a:p>
      </dsp:txBody>
      <dsp:txXfrm>
        <a:off x="4329866" y="1488072"/>
        <a:ext cx="3798093" cy="39116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639596-8FA5-42B3-826D-3C133A4CAEBB}">
      <dsp:nvSpPr>
        <dsp:cNvPr id="0" name=""/>
        <dsp:cNvSpPr/>
      </dsp:nvSpPr>
      <dsp:spPr>
        <a:xfrm>
          <a:off x="4963" y="1006522"/>
          <a:ext cx="4340457" cy="4340457"/>
        </a:xfrm>
        <a:prstGeom prst="ellipse">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Parents can help (</a:t>
          </a:r>
          <a:r>
            <a:rPr lang="en-US" sz="2400" kern="1200" dirty="0" err="1">
              <a:solidFill>
                <a:schemeClr val="tx1"/>
              </a:solidFill>
            </a:rPr>
            <a:t>Suveg</a:t>
          </a:r>
          <a:r>
            <a:rPr lang="en-US" sz="2400" kern="1200" dirty="0">
              <a:solidFill>
                <a:schemeClr val="tx1"/>
              </a:solidFill>
            </a:rPr>
            <a:t> et al., 2006):</a:t>
          </a:r>
        </a:p>
        <a:p>
          <a:pPr marL="171450" lvl="1" indent="-171450" algn="l" defTabSz="844550">
            <a:lnSpc>
              <a:spcPct val="90000"/>
            </a:lnSpc>
            <a:spcBef>
              <a:spcPct val="0"/>
            </a:spcBef>
            <a:spcAft>
              <a:spcPct val="15000"/>
            </a:spcAft>
            <a:buChar char="•"/>
          </a:pPr>
          <a:r>
            <a:rPr lang="en-US" sz="1900" kern="1200" dirty="0">
              <a:solidFill>
                <a:schemeClr val="tx1"/>
              </a:solidFill>
            </a:rPr>
            <a:t>Provide information regarding functioning</a:t>
          </a:r>
        </a:p>
        <a:p>
          <a:pPr marL="171450" lvl="1" indent="-171450" algn="l" defTabSz="844550">
            <a:lnSpc>
              <a:spcPct val="90000"/>
            </a:lnSpc>
            <a:spcBef>
              <a:spcPct val="0"/>
            </a:spcBef>
            <a:spcAft>
              <a:spcPct val="15000"/>
            </a:spcAft>
            <a:buChar char="•"/>
          </a:pPr>
          <a:r>
            <a:rPr lang="en-US" sz="1900" kern="1200" dirty="0">
              <a:solidFill>
                <a:schemeClr val="tx1"/>
              </a:solidFill>
            </a:rPr>
            <a:t>Can help with exposures </a:t>
          </a:r>
        </a:p>
      </dsp:txBody>
      <dsp:txXfrm>
        <a:off x="640608" y="1642167"/>
        <a:ext cx="3069167" cy="3069167"/>
      </dsp:txXfrm>
    </dsp:sp>
    <dsp:sp modelId="{50A1F0A6-7656-457D-BBF4-CF97D47FFB3D}">
      <dsp:nvSpPr>
        <dsp:cNvPr id="0" name=""/>
        <dsp:cNvSpPr/>
      </dsp:nvSpPr>
      <dsp:spPr>
        <a:xfrm>
          <a:off x="4996490" y="2369426"/>
          <a:ext cx="1380265" cy="1614650"/>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4996490" y="2692356"/>
        <a:ext cx="966186" cy="968790"/>
      </dsp:txXfrm>
    </dsp:sp>
    <dsp:sp modelId="{68D2D563-8C06-4212-820C-B07CD42D6DEE}">
      <dsp:nvSpPr>
        <dsp:cNvPr id="0" name=""/>
        <dsp:cNvSpPr/>
      </dsp:nvSpPr>
      <dsp:spPr>
        <a:xfrm>
          <a:off x="6949696" y="1006522"/>
          <a:ext cx="4340457" cy="4340457"/>
        </a:xfrm>
        <a:prstGeom prst="ellipse">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Parents can be an obstacle (</a:t>
          </a:r>
          <a:r>
            <a:rPr lang="en-US" sz="2400" kern="1200" dirty="0" err="1">
              <a:solidFill>
                <a:schemeClr val="tx1"/>
              </a:solidFill>
            </a:rPr>
            <a:t>Suveg</a:t>
          </a:r>
          <a:r>
            <a:rPr lang="en-US" sz="2400" kern="1200" dirty="0">
              <a:solidFill>
                <a:schemeClr val="tx1"/>
              </a:solidFill>
            </a:rPr>
            <a:t> et al., 2006): </a:t>
          </a:r>
        </a:p>
        <a:p>
          <a:pPr marL="171450" lvl="1" indent="-171450" algn="l" defTabSz="844550">
            <a:lnSpc>
              <a:spcPct val="90000"/>
            </a:lnSpc>
            <a:spcBef>
              <a:spcPct val="0"/>
            </a:spcBef>
            <a:spcAft>
              <a:spcPct val="15000"/>
            </a:spcAft>
            <a:buChar char="•"/>
          </a:pPr>
          <a:r>
            <a:rPr lang="en-US" sz="1900" kern="1200" dirty="0">
              <a:solidFill>
                <a:schemeClr val="tx1"/>
              </a:solidFill>
            </a:rPr>
            <a:t>Helping children avoid anxiety</a:t>
          </a:r>
        </a:p>
        <a:p>
          <a:pPr marL="171450" lvl="1" indent="-171450" algn="l" defTabSz="844550">
            <a:lnSpc>
              <a:spcPct val="90000"/>
            </a:lnSpc>
            <a:spcBef>
              <a:spcPct val="0"/>
            </a:spcBef>
            <a:spcAft>
              <a:spcPct val="15000"/>
            </a:spcAft>
            <a:buChar char="•"/>
          </a:pPr>
          <a:r>
            <a:rPr lang="en-US" sz="1900" kern="1200" dirty="0">
              <a:solidFill>
                <a:schemeClr val="tx1"/>
              </a:solidFill>
            </a:rPr>
            <a:t>Under or over involved</a:t>
          </a:r>
        </a:p>
        <a:p>
          <a:pPr marL="171450" lvl="1" indent="-171450" algn="l" defTabSz="844550">
            <a:lnSpc>
              <a:spcPct val="90000"/>
            </a:lnSpc>
            <a:spcBef>
              <a:spcPct val="0"/>
            </a:spcBef>
            <a:spcAft>
              <a:spcPct val="15000"/>
            </a:spcAft>
            <a:buChar char="•"/>
          </a:pPr>
          <a:r>
            <a:rPr lang="en-US" sz="1900" kern="1200" dirty="0">
              <a:solidFill>
                <a:schemeClr val="tx1"/>
              </a:solidFill>
            </a:rPr>
            <a:t>Limit setting difficulty </a:t>
          </a:r>
        </a:p>
      </dsp:txBody>
      <dsp:txXfrm>
        <a:off x="7585341" y="1642167"/>
        <a:ext cx="3069167" cy="30691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8A8F5-0703-41C8-A3BC-66079E0D192C}">
      <dsp:nvSpPr>
        <dsp:cNvPr id="0" name=""/>
        <dsp:cNvSpPr/>
      </dsp:nvSpPr>
      <dsp:spPr>
        <a:xfrm>
          <a:off x="2757" y="644969"/>
          <a:ext cx="3394890" cy="2569874"/>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Families that require more involvement: schedule 30 or 60-minute parent-only session via </a:t>
          </a:r>
          <a:r>
            <a:rPr lang="en-US" sz="1800" kern="1200" dirty="0" err="1"/>
            <a:t>televideo</a:t>
          </a:r>
          <a:r>
            <a:rPr lang="en-US" sz="1800" kern="1200" dirty="0"/>
            <a:t> and bill for 90846</a:t>
          </a:r>
        </a:p>
      </dsp:txBody>
      <dsp:txXfrm>
        <a:off x="2757" y="644969"/>
        <a:ext cx="3394890" cy="2569874"/>
      </dsp:txXfrm>
    </dsp:sp>
    <dsp:sp modelId="{11E09E4F-8768-4306-AFBE-4AA7D78696C9}">
      <dsp:nvSpPr>
        <dsp:cNvPr id="0" name=""/>
        <dsp:cNvSpPr/>
      </dsp:nvSpPr>
      <dsp:spPr>
        <a:xfrm>
          <a:off x="3825960" y="644969"/>
          <a:ext cx="4283124" cy="2569874"/>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Validate parents, discuss their own barriers to using discussed strategies, listen to their concerns and ideas, provide resources (individual therapy, Chill Behavior Clinic, etc.)</a:t>
          </a:r>
        </a:p>
      </dsp:txBody>
      <dsp:txXfrm>
        <a:off x="3825960" y="644969"/>
        <a:ext cx="4283124" cy="2569874"/>
      </dsp:txXfrm>
    </dsp:sp>
    <dsp:sp modelId="{9277F3C0-BA6C-48C5-BC70-CE7D69014739}">
      <dsp:nvSpPr>
        <dsp:cNvPr id="0" name=""/>
        <dsp:cNvSpPr/>
      </dsp:nvSpPr>
      <dsp:spPr>
        <a:xfrm>
          <a:off x="8537397" y="644969"/>
          <a:ext cx="3281729" cy="2569874"/>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Phone call or video session with parents (before, during, after the visit)</a:t>
          </a:r>
        </a:p>
      </dsp:txBody>
      <dsp:txXfrm>
        <a:off x="8537397" y="644969"/>
        <a:ext cx="3281729" cy="2569874"/>
      </dsp:txXfrm>
    </dsp:sp>
    <dsp:sp modelId="{56D010D0-9B34-4961-8D56-6D95659C67A6}">
      <dsp:nvSpPr>
        <dsp:cNvPr id="0" name=""/>
        <dsp:cNvSpPr/>
      </dsp:nvSpPr>
      <dsp:spPr>
        <a:xfrm>
          <a:off x="24923" y="3643156"/>
          <a:ext cx="3375144" cy="2569874"/>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Gather updates through My Chart if helpful/necessary but avoid providing therapy or updates from the therapist through My Chart, email, or text message</a:t>
          </a:r>
        </a:p>
      </dsp:txBody>
      <dsp:txXfrm>
        <a:off x="24923" y="3643156"/>
        <a:ext cx="3375144" cy="2569874"/>
      </dsp:txXfrm>
    </dsp:sp>
    <dsp:sp modelId="{CEA65559-8303-4C4B-99F8-E3A6B21BCF4E}">
      <dsp:nvSpPr>
        <dsp:cNvPr id="0" name=""/>
        <dsp:cNvSpPr/>
      </dsp:nvSpPr>
      <dsp:spPr>
        <a:xfrm>
          <a:off x="3828380" y="3643156"/>
          <a:ext cx="3257144" cy="2569874"/>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Set expectations for parent involvement early in therapy. Based on the research discussed, it typically falls on the therapist to contact parents throughout treatment.</a:t>
          </a:r>
        </a:p>
      </dsp:txBody>
      <dsp:txXfrm>
        <a:off x="3828380" y="3643156"/>
        <a:ext cx="3257144" cy="2569874"/>
      </dsp:txXfrm>
    </dsp:sp>
    <dsp:sp modelId="{FE94756F-DF56-40E5-B8F3-601DED706F99}">
      <dsp:nvSpPr>
        <dsp:cNvPr id="0" name=""/>
        <dsp:cNvSpPr/>
      </dsp:nvSpPr>
      <dsp:spPr>
        <a:xfrm>
          <a:off x="7513837" y="3643156"/>
          <a:ext cx="4283124" cy="2569874"/>
        </a:xfrm>
        <a:prstGeom prst="rect">
          <a:avLst/>
        </a:prstGeom>
        <a:solidFill>
          <a:schemeClr val="accent1">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Meet families where they are. Use terms that are consistent with the family culture (e.g., support instead of treatment)</a:t>
          </a:r>
        </a:p>
      </dsp:txBody>
      <dsp:txXfrm>
        <a:off x="7513837" y="3643156"/>
        <a:ext cx="4283124" cy="25698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3414E4-8A0E-4372-ABB6-D4B7DC633DDB}">
      <dsp:nvSpPr>
        <dsp:cNvPr id="0" name=""/>
        <dsp:cNvSpPr/>
      </dsp:nvSpPr>
      <dsp:spPr>
        <a:xfrm>
          <a:off x="1081747" y="3348"/>
          <a:ext cx="3197896" cy="1022582"/>
        </a:xfrm>
        <a:prstGeom prst="chevron">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Teen willingness</a:t>
          </a:r>
        </a:p>
      </dsp:txBody>
      <dsp:txXfrm>
        <a:off x="1593038" y="3348"/>
        <a:ext cx="2175314" cy="1022582"/>
      </dsp:txXfrm>
    </dsp:sp>
    <dsp:sp modelId="{BC42196C-AE76-4F15-A339-72E8282E57D5}">
      <dsp:nvSpPr>
        <dsp:cNvPr id="0" name=""/>
        <dsp:cNvSpPr/>
      </dsp:nvSpPr>
      <dsp:spPr>
        <a:xfrm>
          <a:off x="3947304" y="90268"/>
          <a:ext cx="3197895" cy="848743"/>
        </a:xfrm>
        <a:prstGeom prst="chevron">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Discussion of confidentiality and expectations</a:t>
          </a:r>
        </a:p>
      </dsp:txBody>
      <dsp:txXfrm>
        <a:off x="4371676" y="90268"/>
        <a:ext cx="2349152" cy="848743"/>
      </dsp:txXfrm>
    </dsp:sp>
    <dsp:sp modelId="{5680457A-91C2-4E1A-879F-4060B660D837}">
      <dsp:nvSpPr>
        <dsp:cNvPr id="0" name=""/>
        <dsp:cNvSpPr/>
      </dsp:nvSpPr>
      <dsp:spPr>
        <a:xfrm>
          <a:off x="6848139" y="90268"/>
          <a:ext cx="3197895" cy="848743"/>
        </a:xfrm>
        <a:prstGeom prst="chevron">
          <a:avLst/>
        </a:prstGeom>
        <a:solidFill>
          <a:schemeClr val="accent4">
            <a:tint val="40000"/>
            <a:alpha val="90000"/>
            <a:hueOff val="-687624"/>
            <a:satOff val="-2496"/>
            <a:lumOff val="391"/>
            <a:alphaOff val="0"/>
          </a:schemeClr>
        </a:solidFill>
        <a:ln w="9525" cap="flat" cmpd="sng" algn="ctr">
          <a:solidFill>
            <a:schemeClr val="accent4">
              <a:tint val="40000"/>
              <a:alpha val="90000"/>
              <a:hueOff val="-687624"/>
              <a:satOff val="-2496"/>
              <a:lumOff val="391"/>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Explore the patient’s fears with them</a:t>
          </a:r>
        </a:p>
      </dsp:txBody>
      <dsp:txXfrm>
        <a:off x="7272511" y="90268"/>
        <a:ext cx="2349152" cy="848743"/>
      </dsp:txXfrm>
    </dsp:sp>
    <dsp:sp modelId="{10332F48-E22D-4884-9E6A-3C37AD407435}">
      <dsp:nvSpPr>
        <dsp:cNvPr id="0" name=""/>
        <dsp:cNvSpPr/>
      </dsp:nvSpPr>
      <dsp:spPr>
        <a:xfrm>
          <a:off x="1081747" y="1169092"/>
          <a:ext cx="3197896" cy="1022582"/>
        </a:xfrm>
        <a:prstGeom prst="chevron">
          <a:avLst/>
        </a:prstGeom>
        <a:gradFill rotWithShape="0">
          <a:gsLst>
            <a:gs pos="0">
              <a:schemeClr val="accent4">
                <a:hueOff val="-1387705"/>
                <a:satOff val="-8800"/>
                <a:lumOff val="6667"/>
                <a:alphaOff val="0"/>
                <a:tint val="100000"/>
                <a:shade val="85000"/>
                <a:satMod val="100000"/>
                <a:lumMod val="100000"/>
              </a:schemeClr>
            </a:gs>
            <a:gs pos="100000">
              <a:schemeClr val="accent4">
                <a:hueOff val="-1387705"/>
                <a:satOff val="-8800"/>
                <a:lumOff val="6667"/>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Family relationship concerns</a:t>
          </a:r>
          <a:endParaRPr lang="en-US" sz="1800" kern="1200" dirty="0">
            <a:solidFill>
              <a:schemeClr val="tx1"/>
            </a:solidFill>
          </a:endParaRPr>
        </a:p>
      </dsp:txBody>
      <dsp:txXfrm>
        <a:off x="1593038" y="1169092"/>
        <a:ext cx="2175314" cy="1022582"/>
      </dsp:txXfrm>
    </dsp:sp>
    <dsp:sp modelId="{98C1CF75-68D8-418F-8795-3D682D7DFCCC}">
      <dsp:nvSpPr>
        <dsp:cNvPr id="0" name=""/>
        <dsp:cNvSpPr/>
      </dsp:nvSpPr>
      <dsp:spPr>
        <a:xfrm>
          <a:off x="3947304" y="1256012"/>
          <a:ext cx="3197895" cy="848743"/>
        </a:xfrm>
        <a:prstGeom prst="chevron">
          <a:avLst/>
        </a:prstGeom>
        <a:solidFill>
          <a:schemeClr val="accent4">
            <a:tint val="40000"/>
            <a:alpha val="90000"/>
            <a:hueOff val="-1375249"/>
            <a:satOff val="-4991"/>
            <a:lumOff val="782"/>
            <a:alphaOff val="0"/>
          </a:schemeClr>
        </a:solidFill>
        <a:ln w="9525" cap="flat" cmpd="sng" algn="ctr">
          <a:solidFill>
            <a:schemeClr val="accent4">
              <a:tint val="40000"/>
              <a:alpha val="90000"/>
              <a:hueOff val="-1375249"/>
              <a:satOff val="-4991"/>
              <a:lumOff val="782"/>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May be something that can be incorporated as a treatment goal</a:t>
          </a:r>
        </a:p>
      </dsp:txBody>
      <dsp:txXfrm>
        <a:off x="4371676" y="1256012"/>
        <a:ext cx="2349152" cy="848743"/>
      </dsp:txXfrm>
    </dsp:sp>
    <dsp:sp modelId="{7F261FB1-BF6F-46C1-AF5E-BB356A08AAED}">
      <dsp:nvSpPr>
        <dsp:cNvPr id="0" name=""/>
        <dsp:cNvSpPr/>
      </dsp:nvSpPr>
      <dsp:spPr>
        <a:xfrm>
          <a:off x="6848139" y="1256012"/>
          <a:ext cx="3197895" cy="848743"/>
        </a:xfrm>
        <a:prstGeom prst="chevron">
          <a:avLst/>
        </a:prstGeom>
        <a:solidFill>
          <a:schemeClr val="accent4">
            <a:tint val="40000"/>
            <a:alpha val="90000"/>
            <a:hueOff val="-2062874"/>
            <a:satOff val="-7487"/>
            <a:lumOff val="1174"/>
            <a:alphaOff val="0"/>
          </a:schemeClr>
        </a:solidFill>
        <a:ln w="9525" cap="flat" cmpd="sng" algn="ctr">
          <a:solidFill>
            <a:schemeClr val="accent4">
              <a:tint val="40000"/>
              <a:alpha val="90000"/>
              <a:hueOff val="-2062874"/>
              <a:satOff val="-7487"/>
              <a:lumOff val="1174"/>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Expectations set with family members about sessions</a:t>
          </a:r>
        </a:p>
      </dsp:txBody>
      <dsp:txXfrm>
        <a:off x="7272511" y="1256012"/>
        <a:ext cx="2349152" cy="848743"/>
      </dsp:txXfrm>
    </dsp:sp>
    <dsp:sp modelId="{2F0D74F1-06E7-44F3-9975-3057AE0CE4E7}">
      <dsp:nvSpPr>
        <dsp:cNvPr id="0" name=""/>
        <dsp:cNvSpPr/>
      </dsp:nvSpPr>
      <dsp:spPr>
        <a:xfrm>
          <a:off x="1081747" y="2334836"/>
          <a:ext cx="3197896" cy="1022582"/>
        </a:xfrm>
        <a:prstGeom prst="chevron">
          <a:avLst/>
        </a:prstGeom>
        <a:gradFill rotWithShape="0">
          <a:gsLst>
            <a:gs pos="0">
              <a:schemeClr val="accent4">
                <a:hueOff val="-2775411"/>
                <a:satOff val="-17600"/>
                <a:lumOff val="13333"/>
                <a:alphaOff val="0"/>
                <a:tint val="100000"/>
                <a:shade val="85000"/>
                <a:satMod val="100000"/>
                <a:lumMod val="100000"/>
              </a:schemeClr>
            </a:gs>
            <a:gs pos="100000">
              <a:schemeClr val="accent4">
                <a:hueOff val="-2775411"/>
                <a:satOff val="-17600"/>
                <a:lumOff val="13333"/>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Childcare and work conflicts</a:t>
          </a:r>
          <a:endParaRPr lang="en-US" sz="1800" kern="1200" dirty="0">
            <a:solidFill>
              <a:schemeClr val="tx1"/>
            </a:solidFill>
          </a:endParaRPr>
        </a:p>
      </dsp:txBody>
      <dsp:txXfrm>
        <a:off x="1593038" y="2334836"/>
        <a:ext cx="2175314" cy="1022582"/>
      </dsp:txXfrm>
    </dsp:sp>
    <dsp:sp modelId="{0A2223D1-94E0-4BF9-8AA3-50C29E1E5925}">
      <dsp:nvSpPr>
        <dsp:cNvPr id="0" name=""/>
        <dsp:cNvSpPr/>
      </dsp:nvSpPr>
      <dsp:spPr>
        <a:xfrm>
          <a:off x="3947304" y="2421756"/>
          <a:ext cx="3197895" cy="848743"/>
        </a:xfrm>
        <a:prstGeom prst="chevron">
          <a:avLst/>
        </a:prstGeom>
        <a:solidFill>
          <a:schemeClr val="accent4">
            <a:tint val="40000"/>
            <a:alpha val="90000"/>
            <a:hueOff val="-2750498"/>
            <a:satOff val="-9982"/>
            <a:lumOff val="1565"/>
            <a:alphaOff val="0"/>
          </a:schemeClr>
        </a:solidFill>
        <a:ln w="9525" cap="flat" cmpd="sng" algn="ctr">
          <a:solidFill>
            <a:schemeClr val="accent4">
              <a:tint val="40000"/>
              <a:alpha val="90000"/>
              <a:hueOff val="-2750498"/>
              <a:satOff val="-9982"/>
              <a:lumOff val="1565"/>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Telephone calls, meetings during lunch, video visits</a:t>
          </a:r>
        </a:p>
      </dsp:txBody>
      <dsp:txXfrm>
        <a:off x="4371676" y="2421756"/>
        <a:ext cx="2349152" cy="848743"/>
      </dsp:txXfrm>
    </dsp:sp>
    <dsp:sp modelId="{1B7EF4C0-7047-4496-B6BF-F36FE2209BFE}">
      <dsp:nvSpPr>
        <dsp:cNvPr id="0" name=""/>
        <dsp:cNvSpPr/>
      </dsp:nvSpPr>
      <dsp:spPr>
        <a:xfrm>
          <a:off x="6848139" y="2421756"/>
          <a:ext cx="3197895" cy="848743"/>
        </a:xfrm>
        <a:prstGeom prst="chevron">
          <a:avLst/>
        </a:prstGeom>
        <a:solidFill>
          <a:schemeClr val="accent4">
            <a:tint val="40000"/>
            <a:alpha val="90000"/>
            <a:hueOff val="-3438122"/>
            <a:satOff val="-12478"/>
            <a:lumOff val="1956"/>
            <a:alphaOff val="0"/>
          </a:schemeClr>
        </a:solidFill>
        <a:ln w="9525" cap="flat" cmpd="sng" algn="ctr">
          <a:solidFill>
            <a:schemeClr val="accent4">
              <a:tint val="40000"/>
              <a:alpha val="90000"/>
              <a:hueOff val="-3438122"/>
              <a:satOff val="-12478"/>
              <a:lumOff val="1956"/>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Notes and handouts sent home to parents, surveys or questionnaires </a:t>
          </a:r>
        </a:p>
      </dsp:txBody>
      <dsp:txXfrm>
        <a:off x="7272511" y="2421756"/>
        <a:ext cx="2349152" cy="848743"/>
      </dsp:txXfrm>
    </dsp:sp>
    <dsp:sp modelId="{319FCB85-647A-4023-8F90-93CC9BB24656}">
      <dsp:nvSpPr>
        <dsp:cNvPr id="0" name=""/>
        <dsp:cNvSpPr/>
      </dsp:nvSpPr>
      <dsp:spPr>
        <a:xfrm>
          <a:off x="1081747" y="3500580"/>
          <a:ext cx="3197896" cy="1022582"/>
        </a:xfrm>
        <a:prstGeom prst="chevron">
          <a:avLst/>
        </a:prstGeom>
        <a:gradFill rotWithShape="0">
          <a:gsLst>
            <a:gs pos="0">
              <a:schemeClr val="accent4">
                <a:hueOff val="-4163116"/>
                <a:satOff val="-26400"/>
                <a:lumOff val="20000"/>
                <a:alphaOff val="0"/>
                <a:tint val="100000"/>
                <a:shade val="85000"/>
                <a:satMod val="100000"/>
                <a:lumMod val="100000"/>
              </a:schemeClr>
            </a:gs>
            <a:gs pos="100000">
              <a:schemeClr val="accent4">
                <a:hueOff val="-4163116"/>
                <a:satOff val="-26400"/>
                <a:lumOff val="2000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Fear of condescension or blame</a:t>
          </a:r>
        </a:p>
      </dsp:txBody>
      <dsp:txXfrm>
        <a:off x="1593038" y="3500580"/>
        <a:ext cx="2175314" cy="1022582"/>
      </dsp:txXfrm>
    </dsp:sp>
    <dsp:sp modelId="{54ECD611-C5A6-46ED-9186-CE60D4C7E09D}">
      <dsp:nvSpPr>
        <dsp:cNvPr id="0" name=""/>
        <dsp:cNvSpPr/>
      </dsp:nvSpPr>
      <dsp:spPr>
        <a:xfrm>
          <a:off x="3947304" y="3587500"/>
          <a:ext cx="3197895" cy="848743"/>
        </a:xfrm>
        <a:prstGeom prst="chevron">
          <a:avLst/>
        </a:prstGeom>
        <a:solidFill>
          <a:schemeClr val="accent4">
            <a:tint val="40000"/>
            <a:alpha val="90000"/>
            <a:hueOff val="-4125747"/>
            <a:satOff val="-14973"/>
            <a:lumOff val="2347"/>
            <a:alphaOff val="0"/>
          </a:schemeClr>
        </a:solidFill>
        <a:ln w="9525" cap="flat" cmpd="sng" algn="ctr">
          <a:solidFill>
            <a:schemeClr val="accent4">
              <a:tint val="40000"/>
              <a:alpha val="90000"/>
              <a:hueOff val="-4125747"/>
              <a:satOff val="-14973"/>
              <a:lumOff val="2347"/>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Talking with parents early on and validating them</a:t>
          </a:r>
        </a:p>
      </dsp:txBody>
      <dsp:txXfrm>
        <a:off x="4371676" y="3587500"/>
        <a:ext cx="2349152" cy="848743"/>
      </dsp:txXfrm>
    </dsp:sp>
    <dsp:sp modelId="{5A8BC1CE-C15B-4C8D-B49A-D0ED8F632386}">
      <dsp:nvSpPr>
        <dsp:cNvPr id="0" name=""/>
        <dsp:cNvSpPr/>
      </dsp:nvSpPr>
      <dsp:spPr>
        <a:xfrm>
          <a:off x="6801682" y="3587500"/>
          <a:ext cx="3197895" cy="848743"/>
        </a:xfrm>
        <a:prstGeom prst="chevron">
          <a:avLst/>
        </a:prstGeom>
        <a:solidFill>
          <a:schemeClr val="accent4">
            <a:tint val="40000"/>
            <a:alpha val="90000"/>
            <a:hueOff val="-4813371"/>
            <a:satOff val="-17469"/>
            <a:lumOff val="2738"/>
            <a:alphaOff val="0"/>
          </a:schemeClr>
        </a:solidFill>
        <a:ln w="9525" cap="flat" cmpd="sng" algn="ctr">
          <a:solidFill>
            <a:schemeClr val="accent4">
              <a:tint val="40000"/>
              <a:alpha val="90000"/>
              <a:hueOff val="-4813371"/>
              <a:satOff val="-17469"/>
              <a:lumOff val="2738"/>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Presenting to all community parents about the services </a:t>
          </a:r>
        </a:p>
      </dsp:txBody>
      <dsp:txXfrm>
        <a:off x="7226054" y="3587500"/>
        <a:ext cx="2349152" cy="848743"/>
      </dsp:txXfrm>
    </dsp:sp>
    <dsp:sp modelId="{D5A29962-AA88-4440-AB46-570FC1098B79}">
      <dsp:nvSpPr>
        <dsp:cNvPr id="0" name=""/>
        <dsp:cNvSpPr/>
      </dsp:nvSpPr>
      <dsp:spPr>
        <a:xfrm>
          <a:off x="1081747" y="4666324"/>
          <a:ext cx="3197896" cy="1022582"/>
        </a:xfrm>
        <a:prstGeom prst="chevron">
          <a:avLst/>
        </a:prstGeom>
        <a:gradFill rotWithShape="0">
          <a:gsLst>
            <a:gs pos="0">
              <a:schemeClr val="accent4">
                <a:hueOff val="-5550822"/>
                <a:satOff val="-35200"/>
                <a:lumOff val="26666"/>
                <a:alphaOff val="0"/>
                <a:tint val="100000"/>
                <a:shade val="85000"/>
                <a:satMod val="100000"/>
                <a:lumMod val="100000"/>
              </a:schemeClr>
            </a:gs>
            <a:gs pos="100000">
              <a:schemeClr val="accent4">
                <a:hueOff val="-5550822"/>
                <a:satOff val="-35200"/>
                <a:lumOff val="26666"/>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Clinicians wanting to be efficient</a:t>
          </a:r>
          <a:endParaRPr lang="en-US" sz="1800" kern="1200" dirty="0">
            <a:solidFill>
              <a:schemeClr val="tx1"/>
            </a:solidFill>
          </a:endParaRPr>
        </a:p>
      </dsp:txBody>
      <dsp:txXfrm>
        <a:off x="1593038" y="4666324"/>
        <a:ext cx="2175314" cy="1022582"/>
      </dsp:txXfrm>
    </dsp:sp>
    <dsp:sp modelId="{78BFD9C0-DACE-4C30-A825-F7E8E6A4AA77}">
      <dsp:nvSpPr>
        <dsp:cNvPr id="0" name=""/>
        <dsp:cNvSpPr/>
      </dsp:nvSpPr>
      <dsp:spPr>
        <a:xfrm>
          <a:off x="3947304" y="4753244"/>
          <a:ext cx="3197895" cy="848743"/>
        </a:xfrm>
        <a:prstGeom prst="chevron">
          <a:avLst/>
        </a:prstGeom>
        <a:solidFill>
          <a:schemeClr val="accent4">
            <a:tint val="40000"/>
            <a:alpha val="90000"/>
            <a:hueOff val="-5500996"/>
            <a:satOff val="-19964"/>
            <a:lumOff val="3129"/>
            <a:alphaOff val="0"/>
          </a:schemeClr>
        </a:solidFill>
        <a:ln w="9525" cap="flat" cmpd="sng" algn="ctr">
          <a:solidFill>
            <a:schemeClr val="accent4">
              <a:tint val="40000"/>
              <a:alpha val="90000"/>
              <a:hueOff val="-5500996"/>
              <a:satOff val="-19964"/>
              <a:lumOff val="3129"/>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Parent calls during the session (with or without the student present)</a:t>
          </a:r>
        </a:p>
      </dsp:txBody>
      <dsp:txXfrm>
        <a:off x="4371676" y="4753244"/>
        <a:ext cx="2349152" cy="848743"/>
      </dsp:txXfrm>
    </dsp:sp>
    <dsp:sp modelId="{1CF6D2AD-59C6-46DD-AEBF-55BC64E0872E}">
      <dsp:nvSpPr>
        <dsp:cNvPr id="0" name=""/>
        <dsp:cNvSpPr/>
      </dsp:nvSpPr>
      <dsp:spPr>
        <a:xfrm>
          <a:off x="6848139" y="4753244"/>
          <a:ext cx="3197895" cy="848743"/>
        </a:xfrm>
        <a:prstGeom prst="chevron">
          <a:avLst/>
        </a:prstGeom>
        <a:solidFill>
          <a:schemeClr val="accent4">
            <a:tint val="40000"/>
            <a:alpha val="90000"/>
            <a:hueOff val="-6188620"/>
            <a:satOff val="-22460"/>
            <a:lumOff val="3521"/>
            <a:alphaOff val="0"/>
          </a:schemeClr>
        </a:solidFill>
        <a:ln w="9525" cap="flat" cmpd="sng" algn="ctr">
          <a:solidFill>
            <a:schemeClr val="accent4">
              <a:tint val="40000"/>
              <a:alpha val="90000"/>
              <a:hueOff val="-6188620"/>
              <a:satOff val="-22460"/>
              <a:lumOff val="3521"/>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For parents who require more support, scheduling separate session</a:t>
          </a:r>
        </a:p>
      </dsp:txBody>
      <dsp:txXfrm>
        <a:off x="7272511" y="4753244"/>
        <a:ext cx="2349152" cy="848743"/>
      </dsp:txXfrm>
    </dsp:sp>
    <dsp:sp modelId="{AC6DBC65-E89B-409E-A41B-AC1A229CA12C}">
      <dsp:nvSpPr>
        <dsp:cNvPr id="0" name=""/>
        <dsp:cNvSpPr/>
      </dsp:nvSpPr>
      <dsp:spPr>
        <a:xfrm>
          <a:off x="1081747" y="5832068"/>
          <a:ext cx="3197896" cy="1022582"/>
        </a:xfrm>
        <a:prstGeom prst="chevron">
          <a:avLst/>
        </a:prstGeom>
        <a:gradFill rotWithShape="0">
          <a:gsLst>
            <a:gs pos="0">
              <a:schemeClr val="accent4">
                <a:hueOff val="-6938527"/>
                <a:satOff val="-44000"/>
                <a:lumOff val="33333"/>
                <a:alphaOff val="0"/>
                <a:tint val="100000"/>
                <a:shade val="85000"/>
                <a:satMod val="100000"/>
                <a:lumMod val="100000"/>
              </a:schemeClr>
            </a:gs>
            <a:gs pos="100000">
              <a:schemeClr val="accent4">
                <a:hueOff val="-6938527"/>
                <a:satOff val="-44000"/>
                <a:lumOff val="33333"/>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Clinician fear of lack of competence </a:t>
          </a:r>
        </a:p>
      </dsp:txBody>
      <dsp:txXfrm>
        <a:off x="1593038" y="5832068"/>
        <a:ext cx="2175314" cy="1022582"/>
      </dsp:txXfrm>
    </dsp:sp>
    <dsp:sp modelId="{0AB0F6DE-C244-4371-A823-4E47C0EC4243}">
      <dsp:nvSpPr>
        <dsp:cNvPr id="0" name=""/>
        <dsp:cNvSpPr/>
      </dsp:nvSpPr>
      <dsp:spPr>
        <a:xfrm>
          <a:off x="3947304" y="5918988"/>
          <a:ext cx="3197895" cy="848743"/>
        </a:xfrm>
        <a:prstGeom prst="chevron">
          <a:avLst/>
        </a:prstGeom>
        <a:solidFill>
          <a:schemeClr val="accent4">
            <a:tint val="40000"/>
            <a:alpha val="90000"/>
            <a:hueOff val="-6876245"/>
            <a:satOff val="-24955"/>
            <a:lumOff val="3912"/>
            <a:alphaOff val="0"/>
          </a:schemeClr>
        </a:solidFill>
        <a:ln w="9525" cap="flat" cmpd="sng" algn="ctr">
          <a:solidFill>
            <a:schemeClr val="accent4">
              <a:tint val="40000"/>
              <a:alpha val="90000"/>
              <a:hueOff val="-6876245"/>
              <a:satOff val="-24955"/>
              <a:lumOff val="3912"/>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Confidence that you can help the family</a:t>
          </a:r>
        </a:p>
      </dsp:txBody>
      <dsp:txXfrm>
        <a:off x="4371676" y="5918988"/>
        <a:ext cx="2349152" cy="848743"/>
      </dsp:txXfrm>
    </dsp:sp>
    <dsp:sp modelId="{16E4B830-D556-49BC-9F40-036E386E3B62}">
      <dsp:nvSpPr>
        <dsp:cNvPr id="0" name=""/>
        <dsp:cNvSpPr/>
      </dsp:nvSpPr>
      <dsp:spPr>
        <a:xfrm>
          <a:off x="6848139" y="5918988"/>
          <a:ext cx="3197895" cy="848743"/>
        </a:xfrm>
        <a:prstGeom prst="chevron">
          <a:avLst/>
        </a:prstGeom>
        <a:solidFill>
          <a:schemeClr val="accent4">
            <a:tint val="40000"/>
            <a:alpha val="90000"/>
            <a:hueOff val="-7563869"/>
            <a:satOff val="-27451"/>
            <a:lumOff val="4303"/>
            <a:alphaOff val="0"/>
          </a:schemeClr>
        </a:solidFill>
        <a:ln w="9525" cap="flat" cmpd="sng" algn="ctr">
          <a:solidFill>
            <a:schemeClr val="accent4">
              <a:tint val="40000"/>
              <a:alpha val="90000"/>
              <a:hueOff val="-7563869"/>
              <a:satOff val="-27451"/>
              <a:lumOff val="4303"/>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Consultation with supervisors and colleagues </a:t>
          </a:r>
        </a:p>
      </dsp:txBody>
      <dsp:txXfrm>
        <a:off x="7272511" y="5918988"/>
        <a:ext cx="2349152" cy="84874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BF2134-6650-49AD-B1B2-5669857BDE1E}" type="datetimeFigureOut">
              <a:rPr lang="en-US" smtClean="0"/>
              <a:t>10/6/2023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663C4-00D3-418B-8235-9251EB9084DF}" type="slidenum">
              <a:rPr lang="en-US" smtClean="0"/>
              <a:t>‹#›</a:t>
            </a:fld>
            <a:endParaRPr lang="en-US"/>
          </a:p>
        </p:txBody>
      </p:sp>
    </p:spTree>
    <p:extLst>
      <p:ext uri="{BB962C8B-B14F-4D97-AF65-F5344CB8AC3E}">
        <p14:creationId xmlns:p14="http://schemas.microsoft.com/office/powerpoint/2010/main" val="2004862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Attending a parent program aimed at enhancing parent knowledge of mental health treatment and providing skills for parents to navigate mental health treatment for their child did not have an effect on caregiver involvement in treatment (</a:t>
            </a:r>
            <a:r>
              <a:rPr lang="en-US" dirty="0" err="1"/>
              <a:t>Bickman</a:t>
            </a:r>
            <a:r>
              <a:rPr lang="en-US" dirty="0"/>
              <a:t> et al., 1998) </a:t>
            </a:r>
          </a:p>
          <a:p>
            <a:endParaRPr lang="en-US" dirty="0"/>
          </a:p>
          <a:p>
            <a:r>
              <a:rPr lang="en-US" dirty="0"/>
              <a:t>Suggests that teaching parents</a:t>
            </a:r>
            <a:r>
              <a:rPr lang="en-US" baseline="0" dirty="0"/>
              <a:t> about mental health treatment options may not be sufficient to making changes in involvement, there may be other factors that relate to changes in caregiver involvement such as clinician providing opportunity for engagement </a:t>
            </a:r>
          </a:p>
          <a:p>
            <a:endParaRPr lang="en-US" baseline="0" dirty="0"/>
          </a:p>
          <a:p>
            <a:r>
              <a:rPr lang="en-US" baseline="0" dirty="0"/>
              <a:t>Probably efficacious for ADHD: combined training (parent with child)</a:t>
            </a:r>
          </a:p>
          <a:p>
            <a:r>
              <a:rPr lang="en-US" baseline="0" dirty="0"/>
              <a:t>Social skills training is not effective for ADHD. Cognitive training is experimental-has not been sufficiently researched</a:t>
            </a:r>
            <a:endParaRPr lang="en-US" dirty="0"/>
          </a:p>
        </p:txBody>
      </p:sp>
      <p:sp>
        <p:nvSpPr>
          <p:cNvPr id="4" name="Slide Number Placeholder 3"/>
          <p:cNvSpPr>
            <a:spLocks noGrp="1"/>
          </p:cNvSpPr>
          <p:nvPr>
            <p:ph type="sldNum" sz="quarter" idx="10"/>
          </p:nvPr>
        </p:nvSpPr>
        <p:spPr/>
        <p:txBody>
          <a:bodyPr/>
          <a:lstStyle/>
          <a:p>
            <a:fld id="{69F663C4-00D3-418B-8235-9251EB9084DF}" type="slidenum">
              <a:rPr lang="en-US" smtClean="0"/>
              <a:t>2</a:t>
            </a:fld>
            <a:endParaRPr lang="en-US"/>
          </a:p>
        </p:txBody>
      </p:sp>
    </p:spTree>
    <p:extLst>
      <p:ext uri="{BB962C8B-B14F-4D97-AF65-F5344CB8AC3E}">
        <p14:creationId xmlns:p14="http://schemas.microsoft.com/office/powerpoint/2010/main" val="2048623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Texting may be easy and convenient,</a:t>
            </a:r>
            <a:r>
              <a:rPr lang="en-US" baseline="0" dirty="0"/>
              <a:t> but a text message is not part of the medical record and is not a secure form of communication. My chart messages are secure and part of the electronic medical record, so you would not be required to document twice. However, you may get limited responses when using one of these methods or due to parent expectations that they shouldn’t communicate back and forth with you. Talking over the phone or through a video call would be a more beneficial way to communicate to allow the parent time to ask questions and engage in a discussion with the therapist </a:t>
            </a:r>
            <a:endParaRPr lang="en-US" dirty="0"/>
          </a:p>
        </p:txBody>
      </p:sp>
      <p:sp>
        <p:nvSpPr>
          <p:cNvPr id="4" name="Slide Number Placeholder 3"/>
          <p:cNvSpPr>
            <a:spLocks noGrp="1"/>
          </p:cNvSpPr>
          <p:nvPr>
            <p:ph type="sldNum" sz="quarter" idx="10"/>
          </p:nvPr>
        </p:nvSpPr>
        <p:spPr/>
        <p:txBody>
          <a:bodyPr/>
          <a:lstStyle/>
          <a:p>
            <a:fld id="{69F663C4-00D3-418B-8235-9251EB9084DF}" type="slidenum">
              <a:rPr lang="en-US" smtClean="0"/>
              <a:t>22</a:t>
            </a:fld>
            <a:endParaRPr lang="en-US"/>
          </a:p>
        </p:txBody>
      </p:sp>
    </p:spTree>
    <p:extLst>
      <p:ext uri="{BB962C8B-B14F-4D97-AF65-F5344CB8AC3E}">
        <p14:creationId xmlns:p14="http://schemas.microsoft.com/office/powerpoint/2010/main" val="90306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Starts with a program philosophy that centers around family involvement so that family involvement guides decision making with program development</a:t>
            </a:r>
            <a:r>
              <a:rPr lang="en-US" baseline="0" dirty="0"/>
              <a:t> </a:t>
            </a:r>
          </a:p>
          <a:p>
            <a:r>
              <a:rPr lang="en-US" baseline="0" dirty="0"/>
              <a:t>There will be differences in individual schools with what works best for overcoming barriers, but here are some ideas </a:t>
            </a:r>
          </a:p>
          <a:p>
            <a:endParaRPr lang="en-US" baseline="0" dirty="0"/>
          </a:p>
          <a:p>
            <a:r>
              <a:rPr lang="en-US" baseline="0" dirty="0"/>
              <a:t>For family relationship concerns, I set some ground rules for family discussions that occur in session. The things discussed can not lead to any arguments or to the patient getting in trouble.</a:t>
            </a:r>
          </a:p>
          <a:p>
            <a:endParaRPr lang="en-US" baseline="0" dirty="0"/>
          </a:p>
          <a:p>
            <a:r>
              <a:rPr lang="en-US" dirty="0"/>
              <a:t>Telephone calls that are initiated by the therapist</a:t>
            </a:r>
          </a:p>
          <a:p>
            <a:endParaRPr lang="en-US" dirty="0"/>
          </a:p>
          <a:p>
            <a:r>
              <a:rPr lang="en-US" dirty="0"/>
              <a:t>Presenting</a:t>
            </a:r>
            <a:r>
              <a:rPr lang="en-US" baseline="0" dirty="0"/>
              <a:t> to all parents at the beginning of a school year could present as a way to open the doors of communication and help decrease parent fears that you will blame them for the symptoms that their child is experiencing. You may be able to share useful information in a presentation and help parents to know that you are not there to judge the family, and you are also a support to them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9F663C4-00D3-418B-8235-9251EB9084DF}" type="slidenum">
              <a:rPr lang="en-US" smtClean="0"/>
              <a:t>24</a:t>
            </a:fld>
            <a:endParaRPr lang="en-US"/>
          </a:p>
        </p:txBody>
      </p:sp>
    </p:spTree>
    <p:extLst>
      <p:ext uri="{BB962C8B-B14F-4D97-AF65-F5344CB8AC3E}">
        <p14:creationId xmlns:p14="http://schemas.microsoft.com/office/powerpoint/2010/main" val="46007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a:t>
            </a:r>
            <a:r>
              <a:rPr lang="en-US" baseline="0" dirty="0"/>
              <a:t> things that come up with parent involvement, not including specific outcomes for treatment for treating certain disorders</a:t>
            </a:r>
          </a:p>
          <a:p>
            <a:endParaRPr lang="en-US" baseline="0" dirty="0"/>
          </a:p>
          <a:p>
            <a:r>
              <a:rPr lang="en-US" baseline="0" dirty="0"/>
              <a:t>Initial thoughts </a:t>
            </a:r>
            <a:endParaRPr lang="en-US" dirty="0"/>
          </a:p>
        </p:txBody>
      </p:sp>
      <p:sp>
        <p:nvSpPr>
          <p:cNvPr id="4" name="Slide Number Placeholder 3"/>
          <p:cNvSpPr>
            <a:spLocks noGrp="1"/>
          </p:cNvSpPr>
          <p:nvPr>
            <p:ph type="sldNum" sz="quarter" idx="10"/>
          </p:nvPr>
        </p:nvSpPr>
        <p:spPr/>
        <p:txBody>
          <a:bodyPr/>
          <a:lstStyle/>
          <a:p>
            <a:fld id="{69F663C4-00D3-418B-8235-9251EB9084DF}" type="slidenum">
              <a:rPr lang="en-US" smtClean="0"/>
              <a:t>5</a:t>
            </a:fld>
            <a:endParaRPr lang="en-US"/>
          </a:p>
        </p:txBody>
      </p:sp>
    </p:spTree>
    <p:extLst>
      <p:ext uri="{BB962C8B-B14F-4D97-AF65-F5344CB8AC3E}">
        <p14:creationId xmlns:p14="http://schemas.microsoft.com/office/powerpoint/2010/main" val="362637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attending the session made it more likely that there would be participation</a:t>
            </a:r>
          </a:p>
        </p:txBody>
      </p:sp>
      <p:sp>
        <p:nvSpPr>
          <p:cNvPr id="4" name="Slide Number Placeholder 3"/>
          <p:cNvSpPr>
            <a:spLocks noGrp="1"/>
          </p:cNvSpPr>
          <p:nvPr>
            <p:ph type="sldNum" sz="quarter" idx="10"/>
          </p:nvPr>
        </p:nvSpPr>
        <p:spPr/>
        <p:txBody>
          <a:bodyPr/>
          <a:lstStyle/>
          <a:p>
            <a:fld id="{69F663C4-00D3-418B-8235-9251EB9084DF}" type="slidenum">
              <a:rPr lang="en-US" smtClean="0"/>
              <a:t>6</a:t>
            </a:fld>
            <a:endParaRPr lang="en-US"/>
          </a:p>
        </p:txBody>
      </p:sp>
    </p:spTree>
    <p:extLst>
      <p:ext uri="{BB962C8B-B14F-4D97-AF65-F5344CB8AC3E}">
        <p14:creationId xmlns:p14="http://schemas.microsoft.com/office/powerpoint/2010/main" val="1374758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association with the development of child anxiety </a:t>
            </a:r>
          </a:p>
          <a:p>
            <a:endParaRPr lang="en-US" dirty="0"/>
          </a:p>
          <a:p>
            <a:r>
              <a:rPr lang="en-US" dirty="0"/>
              <a:t>What the</a:t>
            </a:r>
            <a:r>
              <a:rPr lang="en-US" baseline="0" dirty="0"/>
              <a:t> inconsistent results mean is that you won’t be able to look at the research literature on anxiety treatment and find a clear answer when looking at meta analyses or reviews of treatment. The answer to this question is more of a conversation about what you are looking at for the family. Is the family functioning better at home, are they making less accommodations for the anxiety, are they communicating better, are they promoting the use of coping skills, are they more understanding or more validating without enabling any maladaptive behaviors, etc. </a:t>
            </a:r>
          </a:p>
          <a:p>
            <a:endParaRPr lang="en-US" baseline="0" dirty="0"/>
          </a:p>
        </p:txBody>
      </p:sp>
      <p:sp>
        <p:nvSpPr>
          <p:cNvPr id="4" name="Slide Number Placeholder 3"/>
          <p:cNvSpPr>
            <a:spLocks noGrp="1"/>
          </p:cNvSpPr>
          <p:nvPr>
            <p:ph type="sldNum" sz="quarter" idx="10"/>
          </p:nvPr>
        </p:nvSpPr>
        <p:spPr/>
        <p:txBody>
          <a:bodyPr/>
          <a:lstStyle/>
          <a:p>
            <a:fld id="{69F663C4-00D3-418B-8235-9251EB9084DF}" type="slidenum">
              <a:rPr lang="en-US" smtClean="0"/>
              <a:t>13</a:t>
            </a:fld>
            <a:endParaRPr lang="en-US"/>
          </a:p>
        </p:txBody>
      </p:sp>
    </p:spTree>
    <p:extLst>
      <p:ext uri="{BB962C8B-B14F-4D97-AF65-F5344CB8AC3E}">
        <p14:creationId xmlns:p14="http://schemas.microsoft.com/office/powerpoint/2010/main" val="399397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treatment used social skills training plus exposure therapy with the 3 treatment groups ; ages 7-14</a:t>
            </a:r>
            <a:endParaRPr lang="en-US" dirty="0"/>
          </a:p>
          <a:p>
            <a:endParaRPr lang="en-US" dirty="0"/>
          </a:p>
        </p:txBody>
      </p:sp>
      <p:sp>
        <p:nvSpPr>
          <p:cNvPr id="4" name="Slide Number Placeholder 3"/>
          <p:cNvSpPr>
            <a:spLocks noGrp="1"/>
          </p:cNvSpPr>
          <p:nvPr>
            <p:ph type="sldNum" sz="quarter" idx="10"/>
          </p:nvPr>
        </p:nvSpPr>
        <p:spPr/>
        <p:txBody>
          <a:bodyPr/>
          <a:lstStyle/>
          <a:p>
            <a:fld id="{69F663C4-00D3-418B-8235-9251EB9084DF}" type="slidenum">
              <a:rPr lang="en-US" smtClean="0"/>
              <a:t>14</a:t>
            </a:fld>
            <a:endParaRPr lang="en-US"/>
          </a:p>
        </p:txBody>
      </p:sp>
    </p:spTree>
    <p:extLst>
      <p:ext uri="{BB962C8B-B14F-4D97-AF65-F5344CB8AC3E}">
        <p14:creationId xmlns:p14="http://schemas.microsoft.com/office/powerpoint/2010/main" val="1219812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managing their own mental health concerns can also be an obstacle</a:t>
            </a:r>
            <a:r>
              <a:rPr lang="en-US" baseline="0" dirty="0"/>
              <a:t> in treatment </a:t>
            </a:r>
            <a:endParaRPr lang="en-US" dirty="0"/>
          </a:p>
        </p:txBody>
      </p:sp>
      <p:sp>
        <p:nvSpPr>
          <p:cNvPr id="4" name="Slide Number Placeholder 3"/>
          <p:cNvSpPr>
            <a:spLocks noGrp="1"/>
          </p:cNvSpPr>
          <p:nvPr>
            <p:ph type="sldNum" sz="quarter" idx="10"/>
          </p:nvPr>
        </p:nvSpPr>
        <p:spPr/>
        <p:txBody>
          <a:bodyPr/>
          <a:lstStyle/>
          <a:p>
            <a:fld id="{69F663C4-00D3-418B-8235-9251EB9084DF}" type="slidenum">
              <a:rPr lang="en-US" smtClean="0"/>
              <a:t>15</a:t>
            </a:fld>
            <a:endParaRPr lang="en-US"/>
          </a:p>
        </p:txBody>
      </p:sp>
    </p:spTree>
    <p:extLst>
      <p:ext uri="{BB962C8B-B14F-4D97-AF65-F5344CB8AC3E}">
        <p14:creationId xmlns:p14="http://schemas.microsoft.com/office/powerpoint/2010/main" val="30148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Qualitative study that investigated parent attitudes towards community based mental health treatment. Parents were recruited from family-based mental health but discussed their experience as a whole with mental health treatments.</a:t>
            </a:r>
            <a:r>
              <a:rPr lang="en-US" baseline="0" dirty="0"/>
              <a:t> </a:t>
            </a:r>
            <a:r>
              <a:rPr lang="en-US" dirty="0"/>
              <a:t>The focus</a:t>
            </a:r>
            <a:r>
              <a:rPr lang="en-US" baseline="0" dirty="0"/>
              <a:t> of the study was on asking about their experience </a:t>
            </a:r>
            <a:endParaRPr lang="en-US" dirty="0"/>
          </a:p>
        </p:txBody>
      </p:sp>
      <p:sp>
        <p:nvSpPr>
          <p:cNvPr id="4" name="Slide Number Placeholder 3"/>
          <p:cNvSpPr>
            <a:spLocks noGrp="1"/>
          </p:cNvSpPr>
          <p:nvPr>
            <p:ph type="sldNum" sz="quarter" idx="10"/>
          </p:nvPr>
        </p:nvSpPr>
        <p:spPr/>
        <p:txBody>
          <a:bodyPr/>
          <a:lstStyle/>
          <a:p>
            <a:fld id="{69F663C4-00D3-418B-8235-9251EB9084DF}" type="slidenum">
              <a:rPr lang="en-US" smtClean="0"/>
              <a:t>17</a:t>
            </a:fld>
            <a:endParaRPr lang="en-US"/>
          </a:p>
        </p:txBody>
      </p:sp>
    </p:spTree>
    <p:extLst>
      <p:ext uri="{BB962C8B-B14F-4D97-AF65-F5344CB8AC3E}">
        <p14:creationId xmlns:p14="http://schemas.microsoft.com/office/powerpoint/2010/main" val="2274561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uncomfortable to break confidentiality</a:t>
            </a:r>
            <a:r>
              <a:rPr lang="en-US" baseline="0" dirty="0"/>
              <a:t> for safety reasons when your patient does not want you to. However, being a therapist is not about your own comfort level. </a:t>
            </a:r>
          </a:p>
          <a:p>
            <a:endParaRPr lang="en-US" baseline="0" dirty="0"/>
          </a:p>
          <a:p>
            <a:r>
              <a:rPr lang="en-US" baseline="0" dirty="0"/>
              <a:t>Including the parent can occur with families when the patient is suspicious </a:t>
            </a:r>
            <a:r>
              <a:rPr lang="en-US" baseline="0" dirty="0" err="1"/>
              <a:t>ofwhat</a:t>
            </a:r>
            <a:r>
              <a:rPr lang="en-US" baseline="0" dirty="0"/>
              <a:t> will be shared, and can help them to feel more comfortable with </a:t>
            </a:r>
            <a:r>
              <a:rPr lang="en-US" baseline="0" dirty="0" err="1"/>
              <a:t>theprocess</a:t>
            </a:r>
            <a:r>
              <a:rPr lang="en-US" baseline="0" dirty="0"/>
              <a:t>. However, if a parent often says negative things about the child during sessions in front of the child, you may want to split them up so that you can help the parent use different words and also protect the patient from the immediate reactions of the caregiver</a:t>
            </a:r>
          </a:p>
        </p:txBody>
      </p:sp>
      <p:sp>
        <p:nvSpPr>
          <p:cNvPr id="4" name="Slide Number Placeholder 3"/>
          <p:cNvSpPr>
            <a:spLocks noGrp="1"/>
          </p:cNvSpPr>
          <p:nvPr>
            <p:ph type="sldNum" sz="quarter" idx="10"/>
          </p:nvPr>
        </p:nvSpPr>
        <p:spPr/>
        <p:txBody>
          <a:bodyPr/>
          <a:lstStyle/>
          <a:p>
            <a:fld id="{69F663C4-00D3-418B-8235-9251EB9084DF}" type="slidenum">
              <a:rPr lang="en-US" smtClean="0"/>
              <a:t>19</a:t>
            </a:fld>
            <a:endParaRPr lang="en-US"/>
          </a:p>
        </p:txBody>
      </p:sp>
    </p:spTree>
    <p:extLst>
      <p:ext uri="{BB962C8B-B14F-4D97-AF65-F5344CB8AC3E}">
        <p14:creationId xmlns:p14="http://schemas.microsoft.com/office/powerpoint/2010/main" val="4120358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 alliance</a:t>
            </a:r>
            <a:r>
              <a:rPr lang="en-US" baseline="0" dirty="0"/>
              <a:t> with the parent helps with therapy attendance and staying in therapy</a:t>
            </a:r>
          </a:p>
          <a:p>
            <a:r>
              <a:rPr lang="en-US" baseline="0" dirty="0"/>
              <a:t>Engagement for the whole family may lead to progress</a:t>
            </a:r>
          </a:p>
          <a:p>
            <a:endParaRPr lang="en-US" baseline="0" dirty="0"/>
          </a:p>
          <a:p>
            <a:r>
              <a:rPr lang="en-US" baseline="0" dirty="0"/>
              <a:t>The point related to use of motivational interviewing and other strategies, you can validate parents, explain coping tools that the patient is trying and see if they will try too, discuss thoughts that get in the way of certain things that are discussed, etc.</a:t>
            </a:r>
          </a:p>
          <a:p>
            <a:endParaRPr lang="en-US" baseline="0" dirty="0"/>
          </a:p>
        </p:txBody>
      </p:sp>
      <p:sp>
        <p:nvSpPr>
          <p:cNvPr id="4" name="Slide Number Placeholder 3"/>
          <p:cNvSpPr>
            <a:spLocks noGrp="1"/>
          </p:cNvSpPr>
          <p:nvPr>
            <p:ph type="sldNum" sz="quarter" idx="10"/>
          </p:nvPr>
        </p:nvSpPr>
        <p:spPr/>
        <p:txBody>
          <a:bodyPr/>
          <a:lstStyle/>
          <a:p>
            <a:fld id="{69F663C4-00D3-418B-8235-9251EB9084DF}" type="slidenum">
              <a:rPr lang="en-US" smtClean="0"/>
              <a:t>20</a:t>
            </a:fld>
            <a:endParaRPr lang="en-US"/>
          </a:p>
        </p:txBody>
      </p:sp>
    </p:spTree>
    <p:extLst>
      <p:ext uri="{BB962C8B-B14F-4D97-AF65-F5344CB8AC3E}">
        <p14:creationId xmlns:p14="http://schemas.microsoft.com/office/powerpoint/2010/main" val="15280517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pPr/>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585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78619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9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6690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5537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56175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281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1758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89366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2945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10/6/2023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298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smtClean="0"/>
              <a:pPr/>
              <a:t>10/6/2023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59142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Parent involvement and boundaries</a:t>
            </a:r>
          </a:p>
        </p:txBody>
      </p:sp>
      <p:sp>
        <p:nvSpPr>
          <p:cNvPr id="3" name="Subtitle 2"/>
          <p:cNvSpPr>
            <a:spLocks noGrp="1"/>
          </p:cNvSpPr>
          <p:nvPr>
            <p:ph type="subTitle" idx="1"/>
          </p:nvPr>
        </p:nvSpPr>
        <p:spPr/>
        <p:txBody>
          <a:bodyPr/>
          <a:lstStyle/>
          <a:p>
            <a:r>
              <a:rPr lang="en-US" dirty="0"/>
              <a:t>Amanda Traficante, Ph.D.</a:t>
            </a:r>
          </a:p>
        </p:txBody>
      </p:sp>
    </p:spTree>
    <p:extLst>
      <p:ext uri="{BB962C8B-B14F-4D97-AF65-F5344CB8AC3E}">
        <p14:creationId xmlns:p14="http://schemas.microsoft.com/office/powerpoint/2010/main" val="3865107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Externalizing problems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dirty="0"/>
              <a:t> Well-established treatment for disruptive behavior disorders is the Parent Management Training Oregon Model (</a:t>
            </a:r>
            <a:r>
              <a:rPr lang="en-US" dirty="0" err="1"/>
              <a:t>Eyberg</a:t>
            </a:r>
            <a:r>
              <a:rPr lang="en-US" dirty="0"/>
              <a:t>, Nelson, &amp; Boggs, 2008)</a:t>
            </a:r>
          </a:p>
        </p:txBody>
      </p:sp>
      <p:graphicFrame>
        <p:nvGraphicFramePr>
          <p:cNvPr id="5" name="Diagram 4"/>
          <p:cNvGraphicFramePr/>
          <p:nvPr>
            <p:extLst>
              <p:ext uri="{D42A27DB-BD31-4B8C-83A1-F6EECF244321}">
                <p14:modId xmlns:p14="http://schemas.microsoft.com/office/powerpoint/2010/main" val="1941742879"/>
              </p:ext>
            </p:extLst>
          </p:nvPr>
        </p:nvGraphicFramePr>
        <p:xfrm>
          <a:off x="1024128" y="3426372"/>
          <a:ext cx="9413766" cy="2882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8504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Externalizing problems (</a:t>
            </a:r>
            <a:r>
              <a:rPr lang="en-US" dirty="0" err="1"/>
              <a:t>Shucksmith</a:t>
            </a:r>
            <a:r>
              <a:rPr lang="en-US" dirty="0"/>
              <a:t> et al., 2010)</a:t>
            </a:r>
          </a:p>
        </p:txBody>
      </p:sp>
      <p:sp>
        <p:nvSpPr>
          <p:cNvPr id="3" name="Content Placeholder 2"/>
          <p:cNvSpPr>
            <a:spLocks noGrp="1"/>
          </p:cNvSpPr>
          <p:nvPr>
            <p:ph idx="1"/>
          </p:nvPr>
        </p:nvSpPr>
        <p:spPr>
          <a:xfrm>
            <a:off x="1024128" y="2471980"/>
            <a:ext cx="9720073" cy="4023360"/>
          </a:xfrm>
        </p:spPr>
        <p:txBody>
          <a:bodyPr/>
          <a:lstStyle/>
          <a:p>
            <a:pPr>
              <a:buFont typeface="Wingdings" panose="05000000000000000000" pitchFamily="2" charset="2"/>
              <a:buChar char="q"/>
            </a:pPr>
            <a:r>
              <a:rPr lang="en-US" dirty="0"/>
              <a:t> </a:t>
            </a:r>
            <a:r>
              <a:rPr lang="en-US" sz="2800" dirty="0"/>
              <a:t>An approach with involvement from many individuals within a child’s system leads to better long-term outcomes </a:t>
            </a:r>
          </a:p>
          <a:p>
            <a:pPr lvl="1">
              <a:buFont typeface="Wingdings" panose="05000000000000000000" pitchFamily="2" charset="2"/>
              <a:buChar char="q"/>
            </a:pPr>
            <a:r>
              <a:rPr lang="en-US" sz="2800" dirty="0"/>
              <a:t>Parents, children, teachers, and other caregivers </a:t>
            </a:r>
          </a:p>
          <a:p>
            <a:pPr>
              <a:buFont typeface="Wingdings" panose="05000000000000000000" pitchFamily="2" charset="2"/>
              <a:buChar char="q"/>
            </a:pPr>
            <a:r>
              <a:rPr lang="en-US" sz="2800" dirty="0"/>
              <a:t> Treatment with parent components can prevent future behavioral concerns</a:t>
            </a:r>
          </a:p>
          <a:p>
            <a:pPr>
              <a:buFont typeface="Wingdings" panose="05000000000000000000" pitchFamily="2" charset="2"/>
              <a:buChar char="q"/>
            </a:pPr>
            <a:r>
              <a:rPr lang="en-US" sz="2800" dirty="0"/>
              <a:t> Prevention of later substance abuse during adolescence </a:t>
            </a:r>
          </a:p>
          <a:p>
            <a:pPr>
              <a:buFont typeface="Wingdings" panose="05000000000000000000" pitchFamily="2" charset="2"/>
              <a:buChar char="q"/>
            </a:pPr>
            <a:endParaRPr lang="en-US" sz="2800" dirty="0"/>
          </a:p>
        </p:txBody>
      </p:sp>
    </p:spTree>
    <p:extLst>
      <p:ext uri="{BB962C8B-B14F-4D97-AF65-F5344CB8AC3E}">
        <p14:creationId xmlns:p14="http://schemas.microsoft.com/office/powerpoint/2010/main" val="274017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Depression</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Although both treatment conditions led to improvements, the parent and adolescent involvement in treatment was associated with better outcomes for adolescents with depression when compared to the adolescent only treatment condition (</a:t>
            </a:r>
            <a:r>
              <a:rPr lang="en-US" dirty="0" err="1"/>
              <a:t>Lewinsohn</a:t>
            </a:r>
            <a:r>
              <a:rPr lang="en-US" dirty="0"/>
              <a:t>, Clarke, Hops, &amp; Andrews, 1990)</a:t>
            </a:r>
          </a:p>
          <a:p>
            <a:pPr>
              <a:buFont typeface="Wingdings" panose="05000000000000000000" pitchFamily="2" charset="2"/>
              <a:buChar char="q"/>
            </a:pPr>
            <a:r>
              <a:rPr lang="en-US" dirty="0"/>
              <a:t> Meta-analysis of depression treatment found a significant effect of parent involved treatments (</a:t>
            </a:r>
            <a:r>
              <a:rPr lang="en-US" dirty="0" err="1"/>
              <a:t>Dippel</a:t>
            </a:r>
            <a:r>
              <a:rPr lang="en-US" dirty="0"/>
              <a:t> et al., 2021)</a:t>
            </a:r>
          </a:p>
          <a:p>
            <a:pPr>
              <a:buFont typeface="Wingdings" panose="05000000000000000000" pitchFamily="2" charset="2"/>
              <a:buChar char="q"/>
            </a:pPr>
            <a:r>
              <a:rPr lang="en-US" dirty="0"/>
              <a:t> Knowledge of functioning outside of sessions </a:t>
            </a:r>
          </a:p>
          <a:p>
            <a:pPr>
              <a:buFont typeface="Wingdings" panose="05000000000000000000" pitchFamily="2" charset="2"/>
              <a:buChar char="q"/>
            </a:pPr>
            <a:r>
              <a:rPr lang="en-US" dirty="0"/>
              <a:t> Participation in behavioral activation and engagement in pleasant activities </a:t>
            </a:r>
          </a:p>
        </p:txBody>
      </p:sp>
    </p:spTree>
    <p:extLst>
      <p:ext uri="{BB962C8B-B14F-4D97-AF65-F5344CB8AC3E}">
        <p14:creationId xmlns:p14="http://schemas.microsoft.com/office/powerpoint/2010/main" val="918245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3722" y="0"/>
            <a:ext cx="9720072" cy="1499616"/>
          </a:xfrm>
        </p:spPr>
        <p:txBody>
          <a:bodyPr/>
          <a:lstStyle/>
          <a:p>
            <a:r>
              <a:rPr lang="en-US" dirty="0"/>
              <a:t>Anxiety</a:t>
            </a:r>
          </a:p>
        </p:txBody>
      </p:sp>
      <p:graphicFrame>
        <p:nvGraphicFramePr>
          <p:cNvPr id="4" name="Diagram 3"/>
          <p:cNvGraphicFramePr/>
          <p:nvPr>
            <p:extLst>
              <p:ext uri="{D42A27DB-BD31-4B8C-83A1-F6EECF244321}">
                <p14:modId xmlns:p14="http://schemas.microsoft.com/office/powerpoint/2010/main" val="3611470923"/>
              </p:ext>
            </p:extLst>
          </p:nvPr>
        </p:nvGraphicFramePr>
        <p:xfrm>
          <a:off x="1970005" y="1311018"/>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997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a:t>
            </a:r>
          </a:p>
        </p:txBody>
      </p:sp>
      <p:sp>
        <p:nvSpPr>
          <p:cNvPr id="4" name="Content Placeholder 2"/>
          <p:cNvSpPr txBox="1">
            <a:spLocks noGrp="1"/>
          </p:cNvSpPr>
          <p:nvPr>
            <p:ph idx="1"/>
          </p:nvPr>
        </p:nvSpPr>
        <p:spPr>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buFont typeface="Wingdings" panose="05000000000000000000" pitchFamily="2" charset="2"/>
              <a:buChar char="q"/>
            </a:pPr>
            <a:r>
              <a:rPr lang="en-US" sz="2400" dirty="0"/>
              <a:t> CBT treatment approach in 3 groups (child; child plus parent; or wait list; Spence et al., 200)</a:t>
            </a:r>
          </a:p>
          <a:p>
            <a:pPr lvl="1">
              <a:buFont typeface="Wingdings" panose="05000000000000000000" pitchFamily="2" charset="2"/>
              <a:buChar char="q"/>
            </a:pPr>
            <a:r>
              <a:rPr lang="en-US" sz="2400" dirty="0"/>
              <a:t>Child-focused and CBT plus parent showed significant benefit </a:t>
            </a:r>
          </a:p>
          <a:p>
            <a:pPr lvl="2">
              <a:buFont typeface="Wingdings" panose="05000000000000000000" pitchFamily="2" charset="2"/>
              <a:buChar char="q"/>
            </a:pPr>
            <a:r>
              <a:rPr lang="en-US" sz="2400" dirty="0"/>
              <a:t> Reduced anxiety</a:t>
            </a:r>
          </a:p>
          <a:p>
            <a:pPr lvl="2">
              <a:buFont typeface="Wingdings" panose="05000000000000000000" pitchFamily="2" charset="2"/>
              <a:buChar char="q"/>
            </a:pPr>
            <a:r>
              <a:rPr lang="en-US" sz="2400" dirty="0"/>
              <a:t> Better social skills performance</a:t>
            </a:r>
          </a:p>
          <a:p>
            <a:pPr lvl="1">
              <a:buFont typeface="Wingdings" panose="05000000000000000000" pitchFamily="2" charset="2"/>
              <a:buChar char="q"/>
            </a:pPr>
            <a:r>
              <a:rPr lang="en-US" sz="2400" dirty="0"/>
              <a:t> No significant difference between child and parent involved group</a:t>
            </a:r>
          </a:p>
          <a:p>
            <a:pPr lvl="2">
              <a:buFont typeface="Wingdings" panose="05000000000000000000" pitchFamily="2" charset="2"/>
              <a:buChar char="q"/>
            </a:pPr>
            <a:r>
              <a:rPr lang="en-US" sz="2400" dirty="0"/>
              <a:t> Pattern of lesser percentage of social anxiety disorder diagnosis at the end of treatment for parent involved group </a:t>
            </a:r>
          </a:p>
        </p:txBody>
      </p:sp>
    </p:spTree>
    <p:extLst>
      <p:ext uri="{BB962C8B-B14F-4D97-AF65-F5344CB8AC3E}">
        <p14:creationId xmlns:p14="http://schemas.microsoft.com/office/powerpoint/2010/main" val="2750921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8630" y="370100"/>
            <a:ext cx="3842162" cy="1336574"/>
          </a:xfrm>
        </p:spPr>
        <p:txBody>
          <a:bodyPr/>
          <a:lstStyle/>
          <a:p>
            <a:r>
              <a:rPr lang="en-US" dirty="0"/>
              <a:t>Anxiety continued)</a:t>
            </a:r>
          </a:p>
        </p:txBody>
      </p:sp>
      <p:graphicFrame>
        <p:nvGraphicFramePr>
          <p:cNvPr id="4" name="Diagram 3"/>
          <p:cNvGraphicFramePr/>
          <p:nvPr>
            <p:extLst>
              <p:ext uri="{D42A27DB-BD31-4B8C-83A1-F6EECF244321}">
                <p14:modId xmlns:p14="http://schemas.microsoft.com/office/powerpoint/2010/main" val="100635796"/>
              </p:ext>
            </p:extLst>
          </p:nvPr>
        </p:nvGraphicFramePr>
        <p:xfrm>
          <a:off x="308365" y="1038387"/>
          <a:ext cx="11295118" cy="63535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76778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Internalizing problems </a:t>
            </a:r>
          </a:p>
        </p:txBody>
      </p:sp>
      <p:sp>
        <p:nvSpPr>
          <p:cNvPr id="3" name="Content Placeholder 2"/>
          <p:cNvSpPr>
            <a:spLocks noGrp="1"/>
          </p:cNvSpPr>
          <p:nvPr>
            <p:ph idx="1"/>
          </p:nvPr>
        </p:nvSpPr>
        <p:spPr>
          <a:xfrm>
            <a:off x="477078" y="2286000"/>
            <a:ext cx="11145079" cy="4572000"/>
          </a:xfrm>
        </p:spPr>
        <p:txBody>
          <a:bodyPr>
            <a:normAutofit/>
          </a:bodyPr>
          <a:lstStyle/>
          <a:p>
            <a:pPr>
              <a:buFont typeface="Wingdings" panose="05000000000000000000" pitchFamily="2" charset="2"/>
              <a:buChar char="q"/>
            </a:pPr>
            <a:r>
              <a:rPr lang="en-US" dirty="0"/>
              <a:t> Evidence-based treatment for eating disorders in adolescents is the </a:t>
            </a:r>
            <a:r>
              <a:rPr lang="en-US" dirty="0" err="1"/>
              <a:t>Maudsley</a:t>
            </a:r>
            <a:r>
              <a:rPr lang="en-US" dirty="0"/>
              <a:t> model of family therapy, though CBT may be beneficial for bulimia (Keel &amp; </a:t>
            </a:r>
            <a:r>
              <a:rPr lang="en-US" dirty="0" err="1"/>
              <a:t>Haedt</a:t>
            </a:r>
            <a:r>
              <a:rPr lang="en-US" dirty="0"/>
              <a:t>, 2008) </a:t>
            </a:r>
          </a:p>
          <a:p>
            <a:pPr>
              <a:buFont typeface="Wingdings" panose="05000000000000000000" pitchFamily="2" charset="2"/>
              <a:buChar char="q"/>
            </a:pPr>
            <a:r>
              <a:rPr lang="en-US" dirty="0"/>
              <a:t>Although both conditions of CBT resulted in improved OCD symptoms, cognitive behavior therapy for OCD resulted in greater reductions in anxiety when parents were highly involved (at every session) rather than when minimally involved (during three sessions at the beginning, middle, and end of treatment) (Clark et al., 2013)</a:t>
            </a:r>
          </a:p>
          <a:p>
            <a:pPr>
              <a:buFont typeface="Wingdings" panose="05000000000000000000" pitchFamily="2" charset="2"/>
              <a:buChar char="q"/>
            </a:pPr>
            <a:r>
              <a:rPr lang="en-US" dirty="0"/>
              <a:t>Treatment for PTSD after sexual abuse was improved when including parent involvement in treatment (Corcoran &amp; Pillai, 2008)</a:t>
            </a:r>
          </a:p>
          <a:p>
            <a:pPr>
              <a:buFont typeface="Wingdings" panose="05000000000000000000" pitchFamily="2" charset="2"/>
              <a:buChar char="q"/>
            </a:pPr>
            <a:endParaRPr lang="en-US" dirty="0"/>
          </a:p>
          <a:p>
            <a:pPr marL="128016" lvl="1" indent="0">
              <a:buNone/>
            </a:pPr>
            <a:endParaRPr lang="en-US" dirty="0"/>
          </a:p>
        </p:txBody>
      </p:sp>
    </p:spTree>
    <p:extLst>
      <p:ext uri="{BB962C8B-B14F-4D97-AF65-F5344CB8AC3E}">
        <p14:creationId xmlns:p14="http://schemas.microsoft.com/office/powerpoint/2010/main" val="10331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Parent attitudes in community therapy services (Baker-</a:t>
            </a:r>
            <a:r>
              <a:rPr lang="en-US" dirty="0" err="1"/>
              <a:t>Ericzen</a:t>
            </a:r>
            <a:r>
              <a:rPr lang="en-US" dirty="0"/>
              <a:t> et al., 2013)</a:t>
            </a:r>
          </a:p>
        </p:txBody>
      </p:sp>
      <p:sp>
        <p:nvSpPr>
          <p:cNvPr id="3" name="Content Placeholder 2"/>
          <p:cNvSpPr>
            <a:spLocks noGrp="1"/>
          </p:cNvSpPr>
          <p:nvPr>
            <p:ph idx="1"/>
          </p:nvPr>
        </p:nvSpPr>
        <p:spPr>
          <a:xfrm>
            <a:off x="625642" y="2286000"/>
            <a:ext cx="11229474" cy="4572000"/>
          </a:xfrm>
        </p:spPr>
        <p:txBody>
          <a:bodyPr>
            <a:normAutofit/>
          </a:bodyPr>
          <a:lstStyle/>
          <a:p>
            <a:pPr>
              <a:buFont typeface="Wingdings" panose="05000000000000000000" pitchFamily="2" charset="2"/>
              <a:buChar char="q"/>
            </a:pPr>
            <a:r>
              <a:rPr lang="en-US" b="1" dirty="0"/>
              <a:t> </a:t>
            </a:r>
            <a:r>
              <a:rPr lang="en-US" sz="2400" b="1" dirty="0"/>
              <a:t>Overwhelmed by symptoms </a:t>
            </a:r>
          </a:p>
          <a:p>
            <a:pPr lvl="1">
              <a:buFont typeface="Wingdings" panose="05000000000000000000" pitchFamily="2" charset="2"/>
              <a:buChar char="q"/>
            </a:pPr>
            <a:r>
              <a:rPr lang="en-US" sz="2400" dirty="0"/>
              <a:t> Significant behavioral concerns </a:t>
            </a:r>
          </a:p>
          <a:p>
            <a:pPr lvl="1">
              <a:buFont typeface="Wingdings" panose="05000000000000000000" pitchFamily="2" charset="2"/>
              <a:buChar char="q"/>
            </a:pPr>
            <a:r>
              <a:rPr lang="en-US" sz="2400" dirty="0"/>
              <a:t> Feeling like the consequence or response doesn’t work </a:t>
            </a:r>
          </a:p>
          <a:p>
            <a:pPr lvl="1">
              <a:buFont typeface="Wingdings" panose="05000000000000000000" pitchFamily="2" charset="2"/>
              <a:buChar char="q"/>
            </a:pPr>
            <a:r>
              <a:rPr lang="en-US" sz="2400" dirty="0"/>
              <a:t> Feeling burned out from managing behaviors </a:t>
            </a:r>
          </a:p>
          <a:p>
            <a:pPr>
              <a:buFont typeface="Wingdings" panose="05000000000000000000" pitchFamily="2" charset="2"/>
              <a:buChar char="q"/>
            </a:pPr>
            <a:r>
              <a:rPr lang="en-US" sz="2400" dirty="0"/>
              <a:t> </a:t>
            </a:r>
            <a:r>
              <a:rPr lang="en-US" sz="2400" b="1" dirty="0"/>
              <a:t>Frustrated with service</a:t>
            </a:r>
          </a:p>
          <a:p>
            <a:pPr lvl="1">
              <a:buFont typeface="Wingdings" panose="05000000000000000000" pitchFamily="2" charset="2"/>
              <a:buChar char="q"/>
            </a:pPr>
            <a:r>
              <a:rPr lang="en-US" sz="2400" dirty="0"/>
              <a:t> Thinking that they have done what they are told to do </a:t>
            </a:r>
          </a:p>
          <a:p>
            <a:pPr lvl="1">
              <a:buFont typeface="Wingdings" panose="05000000000000000000" pitchFamily="2" charset="2"/>
              <a:buChar char="q"/>
            </a:pPr>
            <a:r>
              <a:rPr lang="en-US" sz="2400" dirty="0"/>
              <a:t> Feelings of invalidation (e.g., “I don’t think they believe us.”)</a:t>
            </a:r>
          </a:p>
          <a:p>
            <a:pPr lvl="1">
              <a:buFont typeface="Wingdings" panose="05000000000000000000" pitchFamily="2" charset="2"/>
              <a:buChar char="q"/>
            </a:pPr>
            <a:r>
              <a:rPr lang="en-US" sz="2400" dirty="0"/>
              <a:t> Thinking that the therapist doesn’t care about the parents’ input (e.g., “All they care about is what they [have] to tell you.”) </a:t>
            </a:r>
          </a:p>
          <a:p>
            <a:pPr lvl="1">
              <a:buFont typeface="Wingdings" panose="05000000000000000000" pitchFamily="2" charset="2"/>
              <a:buChar char="q"/>
            </a:pPr>
            <a:r>
              <a:rPr lang="en-US" sz="2400" dirty="0"/>
              <a:t> Feelings of the therapist or provider blaming the parent </a:t>
            </a:r>
          </a:p>
          <a:p>
            <a:pPr lvl="1">
              <a:buFont typeface="Wingdings" panose="05000000000000000000" pitchFamily="2" charset="2"/>
              <a:buChar char="q"/>
            </a:pPr>
            <a:r>
              <a:rPr lang="en-US" sz="2400" dirty="0"/>
              <a:t> Dissatisfaction with treatment </a:t>
            </a:r>
          </a:p>
        </p:txBody>
      </p:sp>
    </p:spTree>
    <p:extLst>
      <p:ext uri="{BB962C8B-B14F-4D97-AF65-F5344CB8AC3E}">
        <p14:creationId xmlns:p14="http://schemas.microsoft.com/office/powerpoint/2010/main" val="356085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research to practice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64393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a:t>
            </a:r>
          </a:p>
        </p:txBody>
      </p:sp>
      <p:sp>
        <p:nvSpPr>
          <p:cNvPr id="3" name="Content Placeholder 2"/>
          <p:cNvSpPr>
            <a:spLocks noGrp="1"/>
          </p:cNvSpPr>
          <p:nvPr>
            <p:ph idx="1"/>
          </p:nvPr>
        </p:nvSpPr>
        <p:spPr>
          <a:xfrm>
            <a:off x="503584" y="1881809"/>
            <a:ext cx="11290852" cy="4850295"/>
          </a:xfrm>
        </p:spPr>
        <p:txBody>
          <a:bodyPr>
            <a:normAutofit/>
          </a:bodyPr>
          <a:lstStyle/>
          <a:p>
            <a:pPr>
              <a:buFont typeface="Wingdings" panose="05000000000000000000" pitchFamily="2" charset="2"/>
              <a:buChar char="q"/>
            </a:pPr>
            <a:r>
              <a:rPr lang="en-US" dirty="0"/>
              <a:t> Discuss confidentiality early and often </a:t>
            </a:r>
          </a:p>
          <a:p>
            <a:pPr>
              <a:buFont typeface="Wingdings" panose="05000000000000000000" pitchFamily="2" charset="2"/>
              <a:buChar char="q"/>
            </a:pPr>
            <a:r>
              <a:rPr lang="en-US" dirty="0"/>
              <a:t> Risk concerns will be discussed with parents (can give option of if they want to be there or not for the conversation) </a:t>
            </a:r>
          </a:p>
          <a:p>
            <a:pPr>
              <a:buFont typeface="Wingdings" panose="05000000000000000000" pitchFamily="2" charset="2"/>
              <a:buChar char="q"/>
            </a:pPr>
            <a:r>
              <a:rPr lang="en-US" dirty="0"/>
              <a:t>Conversation each session about what they are okay with or not okay with you sharing with the parent (unless it falls into the category above)</a:t>
            </a:r>
          </a:p>
          <a:p>
            <a:pPr>
              <a:buFont typeface="Wingdings" panose="05000000000000000000" pitchFamily="2" charset="2"/>
              <a:buChar char="q"/>
            </a:pPr>
            <a:r>
              <a:rPr lang="en-US" dirty="0"/>
              <a:t> Can share that you will gather information from the parent but not share specifics of what the patient shared. Discussion of what coping skills are learned or what assignments the therapist has for the client.</a:t>
            </a:r>
          </a:p>
          <a:p>
            <a:pPr>
              <a:buFont typeface="Wingdings" panose="05000000000000000000" pitchFamily="2" charset="2"/>
              <a:buChar char="q"/>
            </a:pPr>
            <a:r>
              <a:rPr lang="en-US" dirty="0"/>
              <a:t> Be clear about what the patient and family can expect</a:t>
            </a:r>
          </a:p>
          <a:p>
            <a:pPr>
              <a:buFont typeface="Wingdings" panose="05000000000000000000" pitchFamily="2" charset="2"/>
              <a:buChar char="q"/>
            </a:pPr>
            <a:r>
              <a:rPr lang="en-US" dirty="0"/>
              <a:t> Depending on the situation, may include the patient or meet separately </a:t>
            </a:r>
          </a:p>
        </p:txBody>
      </p:sp>
    </p:spTree>
    <p:extLst>
      <p:ext uri="{BB962C8B-B14F-4D97-AF65-F5344CB8AC3E}">
        <p14:creationId xmlns:p14="http://schemas.microsoft.com/office/powerpoint/2010/main" val="394675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5355" y="527621"/>
            <a:ext cx="9720072" cy="1499616"/>
          </a:xfrm>
        </p:spPr>
        <p:txBody>
          <a:bodyPr/>
          <a:lstStyle/>
          <a:p>
            <a:r>
              <a:rPr lang="en-US" dirty="0"/>
              <a:t>Research background</a:t>
            </a:r>
          </a:p>
        </p:txBody>
      </p:sp>
      <p:graphicFrame>
        <p:nvGraphicFramePr>
          <p:cNvPr id="4" name="Diagram 3"/>
          <p:cNvGraphicFramePr/>
          <p:nvPr>
            <p:extLst>
              <p:ext uri="{D42A27DB-BD31-4B8C-83A1-F6EECF244321}">
                <p14:modId xmlns:p14="http://schemas.microsoft.com/office/powerpoint/2010/main" val="3352437928"/>
              </p:ext>
            </p:extLst>
          </p:nvPr>
        </p:nvGraphicFramePr>
        <p:xfrm>
          <a:off x="495946" y="1594901"/>
          <a:ext cx="11977755" cy="5145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871087" y="4387577"/>
            <a:ext cx="1324304" cy="646331"/>
          </a:xfrm>
          <a:prstGeom prst="rect">
            <a:avLst/>
          </a:prstGeom>
          <a:noFill/>
        </p:spPr>
        <p:txBody>
          <a:bodyPr wrap="square" rtlCol="0">
            <a:spAutoFit/>
          </a:bodyPr>
          <a:lstStyle/>
          <a:p>
            <a:r>
              <a:rPr lang="en-US" dirty="0"/>
              <a:t>Parents are…</a:t>
            </a:r>
          </a:p>
        </p:txBody>
      </p:sp>
    </p:spTree>
    <p:extLst>
      <p:ext uri="{BB962C8B-B14F-4D97-AF65-F5344CB8AC3E}">
        <p14:creationId xmlns:p14="http://schemas.microsoft.com/office/powerpoint/2010/main" val="4012843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Ways to Improve Parent Engagement (</a:t>
            </a:r>
            <a:r>
              <a:rPr lang="en-US" dirty="0" err="1"/>
              <a:t>Haine-Schlagel</a:t>
            </a:r>
            <a:r>
              <a:rPr lang="en-US" dirty="0"/>
              <a:t> &amp; Walsh, 2015)</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a:t>Discuss updates with the parent that they have… but that is not all</a:t>
            </a:r>
          </a:p>
          <a:p>
            <a:pPr>
              <a:buFont typeface="Wingdings" panose="05000000000000000000" pitchFamily="2" charset="2"/>
              <a:buChar char="q"/>
            </a:pPr>
            <a:r>
              <a:rPr lang="en-US" dirty="0"/>
              <a:t> A review (</a:t>
            </a:r>
            <a:r>
              <a:rPr lang="en-US" dirty="0" err="1"/>
              <a:t>Ingoldsby</a:t>
            </a:r>
            <a:r>
              <a:rPr lang="en-US" dirty="0"/>
              <a:t>, 2010)</a:t>
            </a:r>
          </a:p>
          <a:p>
            <a:pPr lvl="1">
              <a:buFont typeface="Wingdings" panose="05000000000000000000" pitchFamily="2" charset="2"/>
              <a:buChar char="q"/>
            </a:pPr>
            <a:r>
              <a:rPr lang="en-US" dirty="0"/>
              <a:t> Discuss scheduling issues early</a:t>
            </a:r>
          </a:p>
          <a:p>
            <a:pPr lvl="1">
              <a:buFont typeface="Wingdings" panose="05000000000000000000" pitchFamily="2" charset="2"/>
              <a:buChar char="q"/>
            </a:pPr>
            <a:r>
              <a:rPr lang="en-US" dirty="0"/>
              <a:t> Discuss parent and youth resistance to treatment and beliefs about the treatment process</a:t>
            </a:r>
          </a:p>
          <a:p>
            <a:pPr lvl="1">
              <a:buFont typeface="Wingdings" panose="05000000000000000000" pitchFamily="2" charset="2"/>
              <a:buChar char="q"/>
            </a:pPr>
            <a:r>
              <a:rPr lang="en-US" dirty="0"/>
              <a:t> Use motivational interviewing, family systems approaches, and coping/support strategies with parents </a:t>
            </a:r>
          </a:p>
          <a:p>
            <a:pPr>
              <a:buFont typeface="Wingdings" panose="05000000000000000000" pitchFamily="2" charset="2"/>
              <a:buChar char="q"/>
            </a:pPr>
            <a:r>
              <a:rPr lang="en-US" dirty="0"/>
              <a:t> Create an alliance with the parent </a:t>
            </a:r>
          </a:p>
          <a:p>
            <a:pPr>
              <a:buFont typeface="Wingdings" panose="05000000000000000000" pitchFamily="2" charset="2"/>
              <a:buChar char="q"/>
            </a:pPr>
            <a:r>
              <a:rPr lang="en-US" dirty="0"/>
              <a:t>Discussion of homework assignments/practices that should occur outside of sessions </a:t>
            </a:r>
          </a:p>
          <a:p>
            <a:pPr>
              <a:buFont typeface="Wingdings" panose="05000000000000000000" pitchFamily="2" charset="2"/>
              <a:buChar char="q"/>
            </a:pPr>
            <a:r>
              <a:rPr lang="en-US" dirty="0"/>
              <a:t> Have parent participate in the practice of new coping skills</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185736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communicate </a:t>
            </a:r>
          </a:p>
        </p:txBody>
      </p:sp>
      <p:sp>
        <p:nvSpPr>
          <p:cNvPr id="3" name="Content Placeholder 2"/>
          <p:cNvSpPr>
            <a:spLocks noGrp="1"/>
          </p:cNvSpPr>
          <p:nvPr>
            <p:ph idx="1"/>
          </p:nvPr>
        </p:nvSpPr>
        <p:spPr>
          <a:xfrm>
            <a:off x="1024128" y="2084832"/>
            <a:ext cx="10359489" cy="4501498"/>
          </a:xfrm>
        </p:spPr>
        <p:txBody>
          <a:bodyPr>
            <a:normAutofit fontScale="92500"/>
          </a:bodyPr>
          <a:lstStyle/>
          <a:p>
            <a:pPr>
              <a:buFont typeface="Wingdings" panose="05000000000000000000" pitchFamily="2" charset="2"/>
              <a:buChar char="q"/>
            </a:pPr>
            <a:r>
              <a:rPr lang="en-US" dirty="0"/>
              <a:t>Risk concerns </a:t>
            </a:r>
          </a:p>
          <a:p>
            <a:pPr>
              <a:buFont typeface="Wingdings" panose="05000000000000000000" pitchFamily="2" charset="2"/>
              <a:buChar char="q"/>
            </a:pPr>
            <a:r>
              <a:rPr lang="en-US" dirty="0"/>
              <a:t>Coping skills learned</a:t>
            </a:r>
          </a:p>
          <a:p>
            <a:pPr>
              <a:buFont typeface="Wingdings" panose="05000000000000000000" pitchFamily="2" charset="2"/>
              <a:buChar char="q"/>
            </a:pPr>
            <a:r>
              <a:rPr lang="en-US" dirty="0"/>
              <a:t> Psychoeducation about anxiety, depression, etc. </a:t>
            </a:r>
          </a:p>
          <a:p>
            <a:pPr>
              <a:buFont typeface="Wingdings" panose="05000000000000000000" pitchFamily="2" charset="2"/>
              <a:buChar char="q"/>
            </a:pPr>
            <a:r>
              <a:rPr lang="en-US" dirty="0"/>
              <a:t> Exposure assignments </a:t>
            </a:r>
          </a:p>
          <a:p>
            <a:pPr>
              <a:buFont typeface="Wingdings" panose="05000000000000000000" pitchFamily="2" charset="2"/>
              <a:buChar char="q"/>
            </a:pPr>
            <a:r>
              <a:rPr lang="en-US" dirty="0"/>
              <a:t> Behavioral activation and ways that family can complete activities together </a:t>
            </a:r>
          </a:p>
          <a:p>
            <a:pPr>
              <a:buFont typeface="Wingdings" panose="05000000000000000000" pitchFamily="2" charset="2"/>
              <a:buChar char="q"/>
            </a:pPr>
            <a:r>
              <a:rPr lang="en-US" dirty="0"/>
              <a:t> Importance of behavioral activation and parent role in encouraging engagement</a:t>
            </a:r>
          </a:p>
          <a:p>
            <a:pPr>
              <a:buFont typeface="Wingdings" panose="05000000000000000000" pitchFamily="2" charset="2"/>
              <a:buChar char="q"/>
            </a:pPr>
            <a:r>
              <a:rPr lang="en-US" dirty="0"/>
              <a:t> Parent management training strategies (reinforcements, consequences, etc.)</a:t>
            </a:r>
          </a:p>
          <a:p>
            <a:pPr>
              <a:buFont typeface="Wingdings" panose="05000000000000000000" pitchFamily="2" charset="2"/>
              <a:buChar char="q"/>
            </a:pPr>
            <a:r>
              <a:rPr lang="en-US" dirty="0"/>
              <a:t> Updates from the parent on child or teen’s functioning </a:t>
            </a:r>
          </a:p>
          <a:p>
            <a:pPr>
              <a:buFont typeface="Wingdings" panose="05000000000000000000" pitchFamily="2" charset="2"/>
              <a:buChar char="q"/>
            </a:pPr>
            <a:r>
              <a:rPr lang="en-US" dirty="0"/>
              <a:t> Family communication </a:t>
            </a:r>
          </a:p>
        </p:txBody>
      </p:sp>
    </p:spTree>
    <p:extLst>
      <p:ext uri="{BB962C8B-B14F-4D97-AF65-F5344CB8AC3E}">
        <p14:creationId xmlns:p14="http://schemas.microsoft.com/office/powerpoint/2010/main" val="1792340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01867515"/>
              </p:ext>
            </p:extLst>
          </p:nvPr>
        </p:nvGraphicFramePr>
        <p:xfrm>
          <a:off x="212271" y="0"/>
          <a:ext cx="11821885"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8693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many sessions &amp; Schedules</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 Parent participation and active engagement with treatment is more important than the number of sessions they attend for improving outcomes (Clarke et al., 2013)</a:t>
            </a:r>
          </a:p>
          <a:p>
            <a:pPr>
              <a:buFont typeface="Wingdings" panose="05000000000000000000" pitchFamily="2" charset="2"/>
              <a:buChar char="q"/>
            </a:pPr>
            <a:r>
              <a:rPr lang="en-US" dirty="0"/>
              <a:t> No set rule for how often to communicate, but it may be helpful to have a consistent plan so that therapists do not forget or end up not communicating for long periods of time </a:t>
            </a:r>
          </a:p>
          <a:p>
            <a:pPr>
              <a:buFont typeface="Wingdings" panose="05000000000000000000" pitchFamily="2" charset="2"/>
              <a:buChar char="q"/>
            </a:pPr>
            <a:r>
              <a:rPr lang="en-US" dirty="0"/>
              <a:t> Discuss with families during the intake what your plan will be for communication</a:t>
            </a:r>
          </a:p>
          <a:p>
            <a:pPr>
              <a:buFont typeface="Wingdings" panose="05000000000000000000" pitchFamily="2" charset="2"/>
              <a:buChar char="q"/>
            </a:pPr>
            <a:r>
              <a:rPr lang="en-US" dirty="0"/>
              <a:t> When discussing scheduling, if wanting parent involvement during the first part of the session, may need to schedule the child for a time that fits the school schedule and the parents’ work schedule </a:t>
            </a:r>
          </a:p>
          <a:p>
            <a:endParaRPr lang="en-US" dirty="0"/>
          </a:p>
        </p:txBody>
      </p:sp>
    </p:spTree>
    <p:extLst>
      <p:ext uri="{BB962C8B-B14F-4D97-AF65-F5344CB8AC3E}">
        <p14:creationId xmlns:p14="http://schemas.microsoft.com/office/powerpoint/2010/main" val="3080395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26197913"/>
              </p:ext>
            </p:extLst>
          </p:nvPr>
        </p:nvGraphicFramePr>
        <p:xfrm>
          <a:off x="1983783" y="0"/>
          <a:ext cx="11127783"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0" y="2090172"/>
            <a:ext cx="2371241" cy="3539430"/>
          </a:xfrm>
          <a:prstGeom prst="rect">
            <a:avLst/>
          </a:prstGeom>
          <a:noFill/>
        </p:spPr>
        <p:txBody>
          <a:bodyPr wrap="square" rtlCol="0">
            <a:spAutoFit/>
          </a:bodyPr>
          <a:lstStyle/>
          <a:p>
            <a:r>
              <a:rPr lang="en-US" sz="2800" dirty="0"/>
              <a:t>Barriers to parent involvement and potential solutions (</a:t>
            </a:r>
            <a:r>
              <a:rPr lang="en-US" sz="2800" dirty="0" err="1"/>
              <a:t>Bickham</a:t>
            </a:r>
            <a:r>
              <a:rPr lang="en-US" sz="2800" dirty="0"/>
              <a:t> et al., 1998)</a:t>
            </a:r>
          </a:p>
        </p:txBody>
      </p:sp>
    </p:spTree>
    <p:extLst>
      <p:ext uri="{BB962C8B-B14F-4D97-AF65-F5344CB8AC3E}">
        <p14:creationId xmlns:p14="http://schemas.microsoft.com/office/powerpoint/2010/main" val="1028101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to the question</a:t>
            </a:r>
          </a:p>
        </p:txBody>
      </p:sp>
      <p:sp>
        <p:nvSpPr>
          <p:cNvPr id="3" name="Content Placeholder 2"/>
          <p:cNvSpPr>
            <a:spLocks noGrp="1"/>
          </p:cNvSpPr>
          <p:nvPr>
            <p:ph idx="1"/>
          </p:nvPr>
        </p:nvSpPr>
        <p:spPr>
          <a:xfrm>
            <a:off x="1024128" y="2084832"/>
            <a:ext cx="9720073" cy="4224528"/>
          </a:xfrm>
        </p:spPr>
        <p:txBody>
          <a:bodyPr>
            <a:normAutofit fontScale="92500" lnSpcReduction="10000"/>
          </a:bodyPr>
          <a:lstStyle/>
          <a:p>
            <a:pPr marL="310896" lvl="2" indent="0">
              <a:buNone/>
            </a:pPr>
            <a:r>
              <a:rPr lang="en-US" sz="1900" dirty="0"/>
              <a:t>Then, what should you do? </a:t>
            </a:r>
          </a:p>
          <a:p>
            <a:pPr marL="310896" lvl="2" indent="0">
              <a:buNone/>
            </a:pPr>
            <a:r>
              <a:rPr lang="en-US" sz="1900" dirty="0"/>
              <a:t>	Options (regardless of whether they are good or bad): </a:t>
            </a:r>
          </a:p>
          <a:p>
            <a:pPr marL="310896" lvl="2" indent="0">
              <a:buNone/>
            </a:pPr>
            <a:r>
              <a:rPr lang="en-US" sz="1900" dirty="0"/>
              <a:t>		1. Not contact or involve parents at all (after consent if under 14) </a:t>
            </a:r>
          </a:p>
          <a:p>
            <a:pPr marL="310896" lvl="2" indent="0">
              <a:buNone/>
            </a:pPr>
            <a:r>
              <a:rPr lang="en-US" sz="1900" dirty="0"/>
              <a:t>		2. Contact parents for risk concerns only </a:t>
            </a:r>
          </a:p>
          <a:p>
            <a:pPr marL="310896" lvl="2" indent="0">
              <a:buNone/>
            </a:pPr>
            <a:r>
              <a:rPr lang="en-US" sz="1900" dirty="0"/>
              <a:t>		3. Call parents every treatment plan update </a:t>
            </a:r>
          </a:p>
          <a:p>
            <a:pPr marL="310896" lvl="2" indent="0">
              <a:buNone/>
            </a:pPr>
            <a:r>
              <a:rPr lang="en-US" sz="1900" dirty="0"/>
              <a:t>		4. Call parents every 2 months </a:t>
            </a:r>
          </a:p>
          <a:p>
            <a:pPr marL="310896" lvl="2" indent="0">
              <a:buNone/>
            </a:pPr>
            <a:r>
              <a:rPr lang="en-US" sz="1900" dirty="0"/>
              <a:t>		5. Text parents an update occasionally or after every session</a:t>
            </a:r>
          </a:p>
          <a:p>
            <a:pPr marL="310896" lvl="2" indent="0">
              <a:buNone/>
            </a:pPr>
            <a:r>
              <a:rPr lang="en-US" sz="1900" dirty="0"/>
              <a:t>		6. Only communicate with parents when they reach out with a 			pressing concern</a:t>
            </a:r>
          </a:p>
          <a:p>
            <a:pPr marL="310896" lvl="2" indent="0">
              <a:buNone/>
            </a:pPr>
            <a:r>
              <a:rPr lang="en-US" sz="1900" dirty="0"/>
              <a:t>		7. Call parents weekly after or before sessions </a:t>
            </a:r>
          </a:p>
          <a:p>
            <a:pPr marL="310896" lvl="2" indent="0">
              <a:buNone/>
            </a:pPr>
            <a:r>
              <a:rPr lang="en-US" sz="1900" dirty="0"/>
              <a:t>		8. Text an update to parents weekly to allow for you to communicate 		with them (but limited communication to you)</a:t>
            </a:r>
          </a:p>
          <a:p>
            <a:pPr marL="310896" lvl="2" indent="0">
              <a:buNone/>
            </a:pPr>
            <a:r>
              <a:rPr lang="en-US" sz="1900" dirty="0"/>
              <a:t>		</a:t>
            </a:r>
            <a:r>
              <a:rPr lang="en-US" sz="1900" b="1" i="1" dirty="0"/>
              <a:t>9. Discuss a plan for regular comm. with the family and patient 			during the 1st session </a:t>
            </a:r>
          </a:p>
        </p:txBody>
      </p:sp>
    </p:spTree>
    <p:extLst>
      <p:ext uri="{BB962C8B-B14F-4D97-AF65-F5344CB8AC3E}">
        <p14:creationId xmlns:p14="http://schemas.microsoft.com/office/powerpoint/2010/main" val="1527541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381" y="320842"/>
            <a:ext cx="10965602" cy="6336632"/>
          </a:xfrm>
        </p:spPr>
        <p:txBody>
          <a:bodyPr>
            <a:normAutofit fontScale="92500" lnSpcReduction="20000"/>
          </a:bodyPr>
          <a:lstStyle/>
          <a:p>
            <a:r>
              <a:rPr lang="en-US" dirty="0"/>
              <a:t>Baker-</a:t>
            </a:r>
            <a:r>
              <a:rPr lang="en-US" dirty="0" err="1"/>
              <a:t>Ericzen</a:t>
            </a:r>
            <a:r>
              <a:rPr lang="en-US" dirty="0"/>
              <a:t>, M. J., Jenkins, M. M., &amp; </a:t>
            </a:r>
            <a:r>
              <a:rPr lang="en-US" dirty="0" err="1"/>
              <a:t>Haine-Schlagel</a:t>
            </a:r>
            <a:r>
              <a:rPr lang="en-US" dirty="0"/>
              <a:t>, R. (2013). Therapist, parent, and youth perspectives of treatment barriers to family-focused community outpatient mental health services. </a:t>
            </a:r>
            <a:r>
              <a:rPr lang="en-US" i="1" dirty="0"/>
              <a:t>Journal of Child Family Studies, 22, </a:t>
            </a:r>
            <a:r>
              <a:rPr lang="en-US" dirty="0"/>
              <a:t>854-868. </a:t>
            </a:r>
          </a:p>
          <a:p>
            <a:r>
              <a:rPr lang="en-US" dirty="0" err="1"/>
              <a:t>Bickman</a:t>
            </a:r>
            <a:r>
              <a:rPr lang="en-US" dirty="0"/>
              <a:t>, L., </a:t>
            </a:r>
            <a:r>
              <a:rPr lang="en-US" dirty="0" err="1"/>
              <a:t>Haflinger</a:t>
            </a:r>
            <a:r>
              <a:rPr lang="en-US" dirty="0"/>
              <a:t>, C. A., Northrup, D., </a:t>
            </a:r>
            <a:r>
              <a:rPr lang="en-US" dirty="0" err="1"/>
              <a:t>Sonnichsen</a:t>
            </a:r>
            <a:r>
              <a:rPr lang="en-US" dirty="0"/>
              <a:t>, S., &amp; Schilling, S. (1998). Long term outcomes to family caregiver empowerment. </a:t>
            </a:r>
            <a:r>
              <a:rPr lang="en-US" i="1" dirty="0"/>
              <a:t>Journal of Child and Family Studies, 7, </a:t>
            </a:r>
            <a:r>
              <a:rPr lang="en-US" dirty="0"/>
              <a:t>269-282. </a:t>
            </a:r>
          </a:p>
          <a:p>
            <a:r>
              <a:rPr lang="en-US" dirty="0" err="1"/>
              <a:t>Bickham</a:t>
            </a:r>
            <a:r>
              <a:rPr lang="en-US" dirty="0"/>
              <a:t>, N. L., Pizarro, L. J., Warner, B. S., Rosenthal, B., &amp; </a:t>
            </a:r>
            <a:r>
              <a:rPr lang="en-US" dirty="0" err="1"/>
              <a:t>Weist</a:t>
            </a:r>
            <a:r>
              <a:rPr lang="en-US" dirty="0"/>
              <a:t>, M. D. (1998). Family involvement in expanded school mental health. </a:t>
            </a:r>
            <a:r>
              <a:rPr lang="en-US" i="1" dirty="0"/>
              <a:t>Journal of School Health, 68, </a:t>
            </a:r>
            <a:r>
              <a:rPr lang="en-US" dirty="0"/>
              <a:t>425-428.</a:t>
            </a:r>
          </a:p>
          <a:p>
            <a:r>
              <a:rPr lang="en-US" dirty="0" err="1"/>
              <a:t>Borys</a:t>
            </a:r>
            <a:r>
              <a:rPr lang="en-US" dirty="0"/>
              <a:t>, D. S. (2010). Maintaining therapeutic boundaries: The motive is therapeutic effectiveness, not defensive practice. </a:t>
            </a:r>
            <a:r>
              <a:rPr lang="en-US" i="1" dirty="0"/>
              <a:t>Ethics &amp; Behavior, 4, </a:t>
            </a:r>
            <a:r>
              <a:rPr lang="en-US" dirty="0"/>
              <a:t>267-273. </a:t>
            </a:r>
          </a:p>
          <a:p>
            <a:r>
              <a:rPr lang="en-US" dirty="0" err="1"/>
              <a:t>Breinholst</a:t>
            </a:r>
            <a:r>
              <a:rPr lang="en-US" dirty="0"/>
              <a:t>, S., </a:t>
            </a:r>
            <a:r>
              <a:rPr lang="en-US" dirty="0" err="1"/>
              <a:t>Esbjorn</a:t>
            </a:r>
            <a:r>
              <a:rPr lang="en-US" dirty="0"/>
              <a:t>, B. H., </a:t>
            </a:r>
            <a:r>
              <a:rPr lang="en-US" dirty="0" err="1"/>
              <a:t>Reinholdt</a:t>
            </a:r>
            <a:r>
              <a:rPr lang="en-US" dirty="0"/>
              <a:t>-Dunne, M. L., &amp; </a:t>
            </a:r>
            <a:r>
              <a:rPr lang="en-US" dirty="0" err="1"/>
              <a:t>Stallard</a:t>
            </a:r>
            <a:r>
              <a:rPr lang="en-US" dirty="0"/>
              <a:t>, P. (2012). CBT for the treatment of child anxiety disorders: A review of why parental involvement has not enhanced outcomes. </a:t>
            </a:r>
            <a:r>
              <a:rPr lang="en-US" i="1" dirty="0"/>
              <a:t>Journal of Anxiety Disorders, 26, </a:t>
            </a:r>
            <a:r>
              <a:rPr lang="en-US" dirty="0"/>
              <a:t>416-424. </a:t>
            </a:r>
          </a:p>
          <a:p>
            <a:r>
              <a:rPr lang="en-US" dirty="0"/>
              <a:t>Clarke, A., Marshall, S. A., </a:t>
            </a:r>
            <a:r>
              <a:rPr lang="en-US" dirty="0" err="1"/>
              <a:t>Mautone</a:t>
            </a:r>
            <a:r>
              <a:rPr lang="en-US" dirty="0"/>
              <a:t>, J. A., </a:t>
            </a:r>
            <a:r>
              <a:rPr lang="en-US" dirty="0" err="1"/>
              <a:t>Soffer</a:t>
            </a:r>
            <a:r>
              <a:rPr lang="en-US" dirty="0"/>
              <a:t>, S. L., Jones, H. A.,…Power, T. J. (2013). Parent attendance and homework adherence predict response to a family-school intervention for children with ADHD. </a:t>
            </a:r>
            <a:r>
              <a:rPr lang="en-US" i="1" dirty="0"/>
              <a:t>Journal of Clinical Child &amp; Adolescent Psychology, 44, </a:t>
            </a:r>
            <a:r>
              <a:rPr lang="en-US" dirty="0"/>
              <a:t>58-67. </a:t>
            </a:r>
          </a:p>
          <a:p>
            <a:r>
              <a:rPr lang="en-US" dirty="0"/>
              <a:t>Corcoran, J., &amp; Pillai, V. (2008). A meta-analysis of parent-involved treatment for child sexual abuse. </a:t>
            </a:r>
            <a:r>
              <a:rPr lang="en-US" i="1" dirty="0"/>
              <a:t>Research on Social Work Practice, 18, </a:t>
            </a:r>
            <a:r>
              <a:rPr lang="en-US" dirty="0"/>
              <a:t>453-464. </a:t>
            </a:r>
          </a:p>
          <a:p>
            <a:r>
              <a:rPr lang="en-US" dirty="0" err="1"/>
              <a:t>Dippel</a:t>
            </a:r>
            <a:r>
              <a:rPr lang="en-US" dirty="0"/>
              <a:t>, N., </a:t>
            </a:r>
            <a:r>
              <a:rPr lang="en-US" dirty="0" err="1"/>
              <a:t>Szota</a:t>
            </a:r>
            <a:r>
              <a:rPr lang="en-US" dirty="0"/>
              <a:t>, K., </a:t>
            </a:r>
            <a:r>
              <a:rPr lang="en-US" dirty="0" err="1"/>
              <a:t>Cujpers</a:t>
            </a:r>
            <a:r>
              <a:rPr lang="en-US" dirty="0"/>
              <a:t>, P., Christiansen, H., </a:t>
            </a:r>
            <a:r>
              <a:rPr lang="en-US" dirty="0" err="1"/>
              <a:t>Brakemeier</a:t>
            </a:r>
            <a:r>
              <a:rPr lang="en-US" dirty="0"/>
              <a:t>, E. L. (2021). Family involvement in psychotherapy for depression in children and adolescents: Systematic review and meta-analysis. </a:t>
            </a:r>
            <a:r>
              <a:rPr lang="en-US" i="1" dirty="0"/>
              <a:t>Psychological Psychotherapy Theory Research, 95, </a:t>
            </a:r>
            <a:r>
              <a:rPr lang="en-US" dirty="0"/>
              <a:t>656-679.</a:t>
            </a:r>
          </a:p>
          <a:p>
            <a:endParaRPr lang="en-US" dirty="0"/>
          </a:p>
          <a:p>
            <a:endParaRPr lang="en-US" dirty="0"/>
          </a:p>
        </p:txBody>
      </p:sp>
    </p:spTree>
    <p:extLst>
      <p:ext uri="{BB962C8B-B14F-4D97-AF65-F5344CB8AC3E}">
        <p14:creationId xmlns:p14="http://schemas.microsoft.com/office/powerpoint/2010/main" val="1805472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401053"/>
            <a:ext cx="10487515" cy="6603904"/>
          </a:xfrm>
        </p:spPr>
        <p:txBody>
          <a:bodyPr>
            <a:normAutofit fontScale="85000" lnSpcReduction="20000"/>
          </a:bodyPr>
          <a:lstStyle/>
          <a:p>
            <a:r>
              <a:rPr lang="en-US" dirty="0"/>
              <a:t>Dowell, D. A., &amp; Ogles, B. M. (2010). The effects of parent participation on child psychotherapy outcome: A meta-analytic review. </a:t>
            </a:r>
            <a:r>
              <a:rPr lang="en-US" i="1" dirty="0"/>
              <a:t>Journal of Clinical Child and Adolescent Psychology, 39, </a:t>
            </a:r>
            <a:r>
              <a:rPr lang="en-US" dirty="0"/>
              <a:t>151-162. </a:t>
            </a:r>
          </a:p>
          <a:p>
            <a:r>
              <a:rPr lang="en-US" dirty="0"/>
              <a:t>Evans, S. W., Owens, J. S., &amp; Bunford, N. (2013). Evidence-based psychosocial treatments for children and adolescents with attention-deficit/hyperactivity disorder. </a:t>
            </a:r>
            <a:r>
              <a:rPr lang="en-US" i="1" dirty="0"/>
              <a:t>Journal of Clinical Child and Adolescent Psychology, 43, </a:t>
            </a:r>
            <a:r>
              <a:rPr lang="en-US" dirty="0"/>
              <a:t>527-551. </a:t>
            </a:r>
          </a:p>
          <a:p>
            <a:r>
              <a:rPr lang="en-US" dirty="0" err="1"/>
              <a:t>Eyberg</a:t>
            </a:r>
            <a:r>
              <a:rPr lang="en-US" dirty="0"/>
              <a:t>, S. M., Nelson, M. M., &amp; Boggs, S. R. (2008). Evidence-based psychosocial treatments for children and adolescents with disruptive behavior. </a:t>
            </a:r>
            <a:r>
              <a:rPr lang="en-US" i="1" dirty="0"/>
              <a:t>Journal of Clinical Child &amp; Adolescent Psychology, 37, </a:t>
            </a:r>
            <a:r>
              <a:rPr lang="en-US" dirty="0"/>
              <a:t>215-237. </a:t>
            </a:r>
          </a:p>
          <a:p>
            <a:r>
              <a:rPr lang="en-US" dirty="0" err="1"/>
              <a:t>Haine-Schlagel</a:t>
            </a:r>
            <a:r>
              <a:rPr lang="en-US" dirty="0"/>
              <a:t>, R., &amp; Walsh, N. E. (2015). A review of parent participation engagement in child and family mental health treatment. </a:t>
            </a:r>
            <a:r>
              <a:rPr lang="en-US" i="1" dirty="0"/>
              <a:t>Clinical Child and Family Psychology Review, 18, </a:t>
            </a:r>
            <a:r>
              <a:rPr lang="en-US" dirty="0"/>
              <a:t>133-150. </a:t>
            </a:r>
          </a:p>
          <a:p>
            <a:r>
              <a:rPr lang="en-US" dirty="0"/>
              <a:t>Hawley, K. M., &amp; Weisz, J. R. (2010). Youth versus parent working alliance in usual clinical care: Distinctive associations with retention, satisfaction, and treatment outcome. </a:t>
            </a:r>
            <a:r>
              <a:rPr lang="en-US" i="1" dirty="0"/>
              <a:t>Journal of Clinical Child &amp; Adolescent Psychology, 34, </a:t>
            </a:r>
            <a:r>
              <a:rPr lang="en-US" dirty="0"/>
              <a:t>117-128. </a:t>
            </a:r>
          </a:p>
          <a:p>
            <a:r>
              <a:rPr lang="en-US" dirty="0" err="1"/>
              <a:t>Ingoldsby</a:t>
            </a:r>
            <a:r>
              <a:rPr lang="en-US" dirty="0"/>
              <a:t>, E. M. (2010). Review of interventions to improve family engagement and retention in parent and child mental health programs. </a:t>
            </a:r>
            <a:r>
              <a:rPr lang="en-US" i="1" dirty="0"/>
              <a:t>Journal of Child and Family Studies, 19, </a:t>
            </a:r>
            <a:r>
              <a:rPr lang="en-US" dirty="0"/>
              <a:t>629-645. </a:t>
            </a:r>
          </a:p>
          <a:p>
            <a:r>
              <a:rPr lang="en-US" dirty="0"/>
              <a:t>Israel, P. (2009). Parental engagement in psychotherapy with adolescents: A preliminary study. </a:t>
            </a:r>
            <a:r>
              <a:rPr lang="en-US" i="1" dirty="0"/>
              <a:t>Nordic Journal of Psychiatry, 58, </a:t>
            </a:r>
            <a:r>
              <a:rPr lang="en-US" dirty="0"/>
              <a:t>133-138. </a:t>
            </a:r>
          </a:p>
          <a:p>
            <a:r>
              <a:rPr lang="en-US" dirty="0"/>
              <a:t>Keel, P. K., &amp; </a:t>
            </a:r>
            <a:r>
              <a:rPr lang="en-US" dirty="0" err="1"/>
              <a:t>Haedt</a:t>
            </a:r>
            <a:r>
              <a:rPr lang="en-US" dirty="0"/>
              <a:t>, A. (2008). Evidence-based psychosocial treatments for eating problems and eating disorders. </a:t>
            </a:r>
            <a:r>
              <a:rPr lang="en-US" i="1" dirty="0"/>
              <a:t>Journal of Clinical Child &amp; Adolescent Psychology, 37, </a:t>
            </a:r>
            <a:r>
              <a:rPr lang="en-US" dirty="0"/>
              <a:t>39-61. </a:t>
            </a:r>
          </a:p>
          <a:p>
            <a:endParaRPr lang="en-US" dirty="0"/>
          </a:p>
        </p:txBody>
      </p:sp>
    </p:spTree>
    <p:extLst>
      <p:ext uri="{BB962C8B-B14F-4D97-AF65-F5344CB8AC3E}">
        <p14:creationId xmlns:p14="http://schemas.microsoft.com/office/powerpoint/2010/main" val="247889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18052"/>
            <a:ext cx="10704046" cy="6268278"/>
          </a:xfrm>
        </p:spPr>
        <p:txBody>
          <a:bodyPr>
            <a:normAutofit fontScale="92500"/>
          </a:bodyPr>
          <a:lstStyle/>
          <a:p>
            <a:r>
              <a:rPr lang="en-US" dirty="0" err="1"/>
              <a:t>Lewinsohn</a:t>
            </a:r>
            <a:r>
              <a:rPr lang="en-US" dirty="0"/>
              <a:t>, P. M., Clarke, G. N., Hops, H., &amp; Andrews, J. (1990). Cognitive-behavioral treatment for depressed adolescents. </a:t>
            </a:r>
            <a:r>
              <a:rPr lang="en-US" i="1" dirty="0"/>
              <a:t>Behavior Therapy, 21, </a:t>
            </a:r>
            <a:r>
              <a:rPr lang="en-US" dirty="0"/>
              <a:t>385-401. </a:t>
            </a:r>
          </a:p>
          <a:p>
            <a:r>
              <a:rPr lang="en-US" dirty="0" err="1"/>
              <a:t>Mausbach</a:t>
            </a:r>
            <a:r>
              <a:rPr lang="en-US" dirty="0"/>
              <a:t>, B. T., Moore, R., </a:t>
            </a:r>
            <a:r>
              <a:rPr lang="en-US" dirty="0" err="1"/>
              <a:t>Roesch</a:t>
            </a:r>
            <a:r>
              <a:rPr lang="en-US" dirty="0"/>
              <a:t>, S., Cardenas, V., &amp; Patterson, T. L. (2010). The relationship between homework compliance and therapy outcomes: An updated meta-analysis. </a:t>
            </a:r>
            <a:r>
              <a:rPr lang="en-US" i="1" dirty="0"/>
              <a:t>Cognitive Therapy and Research, 34, </a:t>
            </a:r>
            <a:r>
              <a:rPr lang="en-US" dirty="0"/>
              <a:t>429-438. </a:t>
            </a:r>
          </a:p>
          <a:p>
            <a:r>
              <a:rPr lang="en-US" dirty="0"/>
              <a:t>Reynolds, S. A., Clark, S., Smith, H., Langdon, P. E., Payne, R., Bowers, G., Norton, E., &amp; </a:t>
            </a:r>
            <a:r>
              <a:rPr lang="en-US" dirty="0" err="1"/>
              <a:t>McIlwham</a:t>
            </a:r>
            <a:r>
              <a:rPr lang="en-US" dirty="0"/>
              <a:t>, H. (2013). Randomized controlled trial of parent-enhanced CBT compared with individual CBT for obsessive-compulsive disorder in young people. Journal of Consulting and Clinical Psychology, 81(6), 1021–1026.</a:t>
            </a:r>
          </a:p>
          <a:p>
            <a:r>
              <a:rPr lang="en-US" dirty="0" err="1"/>
              <a:t>Shucksmith</a:t>
            </a:r>
            <a:r>
              <a:rPr lang="en-US" dirty="0"/>
              <a:t>, J., Jones, S., &amp; </a:t>
            </a:r>
            <a:r>
              <a:rPr lang="en-US" dirty="0" err="1"/>
              <a:t>Summerbell</a:t>
            </a:r>
            <a:r>
              <a:rPr lang="en-US" dirty="0"/>
              <a:t>, C. (2010). The role of parental involvement in school-based mental health interventions at primary (elementary) school level. </a:t>
            </a:r>
            <a:r>
              <a:rPr lang="en-US" i="1" dirty="0"/>
              <a:t>Advances in School Mental Health Promotion, 3, </a:t>
            </a:r>
            <a:r>
              <a:rPr lang="en-US" dirty="0"/>
              <a:t>18-29. </a:t>
            </a:r>
          </a:p>
          <a:p>
            <a:r>
              <a:rPr lang="en-US" dirty="0"/>
              <a:t>Spence, S. H., Donovan, C., &amp; </a:t>
            </a:r>
            <a:r>
              <a:rPr lang="en-US" dirty="0" err="1"/>
              <a:t>Brechman</a:t>
            </a:r>
            <a:r>
              <a:rPr lang="en-US" dirty="0"/>
              <a:t>-Toussaint, M. (2000). The treatment of childhood social phobia: The effectiveness of a social skills training-based, cognitive-</a:t>
            </a:r>
            <a:r>
              <a:rPr lang="en-US" dirty="0" err="1"/>
              <a:t>behavioural</a:t>
            </a:r>
            <a:r>
              <a:rPr lang="en-US" dirty="0"/>
              <a:t> intervention, with and without parent involvement. </a:t>
            </a:r>
            <a:r>
              <a:rPr lang="en-US" i="1" dirty="0"/>
              <a:t>Journal of Child Psychology and Psychiatry, 41, 713-726. </a:t>
            </a:r>
            <a:endParaRPr lang="en-US" dirty="0"/>
          </a:p>
          <a:p>
            <a:r>
              <a:rPr lang="en-US" dirty="0" err="1"/>
              <a:t>Suveg</a:t>
            </a:r>
            <a:r>
              <a:rPr lang="en-US" dirty="0"/>
              <a:t>, C., </a:t>
            </a:r>
            <a:r>
              <a:rPr lang="en-US" dirty="0" err="1"/>
              <a:t>Roblek</a:t>
            </a:r>
            <a:r>
              <a:rPr lang="en-US" dirty="0"/>
              <a:t>, T. L., </a:t>
            </a:r>
            <a:r>
              <a:rPr lang="en-US" dirty="0" err="1"/>
              <a:t>Krain</a:t>
            </a:r>
            <a:r>
              <a:rPr lang="en-US" dirty="0"/>
              <a:t>, A., </a:t>
            </a:r>
            <a:r>
              <a:rPr lang="en-US" dirty="0" err="1"/>
              <a:t>Aschenbrand</a:t>
            </a:r>
            <a:r>
              <a:rPr lang="en-US" dirty="0"/>
              <a:t>, S., &amp; Ginsburg, G. (2006). Parental involvement when conducting cognitive-behavioral therapy for children with anxiety disorders. </a:t>
            </a:r>
            <a:r>
              <a:rPr lang="en-US" i="1" dirty="0"/>
              <a:t>Journal of Cognitive Psychotherapy, 20. </a:t>
            </a:r>
            <a:r>
              <a:rPr lang="en-US" dirty="0"/>
              <a:t> </a:t>
            </a:r>
          </a:p>
          <a:p>
            <a:endParaRPr lang="en-US" dirty="0"/>
          </a:p>
        </p:txBody>
      </p:sp>
    </p:spTree>
    <p:extLst>
      <p:ext uri="{BB962C8B-B14F-4D97-AF65-F5344CB8AC3E}">
        <p14:creationId xmlns:p14="http://schemas.microsoft.com/office/powerpoint/2010/main" val="4218425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problem and potential solutions  </a:t>
            </a:r>
          </a:p>
        </p:txBody>
      </p:sp>
      <p:sp>
        <p:nvSpPr>
          <p:cNvPr id="3" name="Content Placeholder 2"/>
          <p:cNvSpPr>
            <a:spLocks noGrp="1"/>
          </p:cNvSpPr>
          <p:nvPr>
            <p:ph idx="1"/>
          </p:nvPr>
        </p:nvSpPr>
        <p:spPr>
          <a:xfrm>
            <a:off x="630622" y="2084833"/>
            <a:ext cx="11088412" cy="4641788"/>
          </a:xfrm>
        </p:spPr>
        <p:txBody>
          <a:bodyPr>
            <a:normAutofit fontScale="92500" lnSpcReduction="20000"/>
          </a:bodyPr>
          <a:lstStyle/>
          <a:p>
            <a:r>
              <a:rPr lang="en-US" sz="2000" dirty="0"/>
              <a:t>If parents do not tend to initiate contact…</a:t>
            </a:r>
          </a:p>
          <a:p>
            <a:pPr marL="310896" lvl="2" indent="0">
              <a:buNone/>
            </a:pPr>
            <a:r>
              <a:rPr lang="en-US" sz="2000" dirty="0"/>
              <a:t>And the therapist is located in the school setting (parents aren’t present anyway)…</a:t>
            </a:r>
          </a:p>
          <a:p>
            <a:pPr marL="310896" lvl="2" indent="0">
              <a:buNone/>
            </a:pPr>
            <a:r>
              <a:rPr lang="en-US" sz="2000" dirty="0"/>
              <a:t>	And the child or teenager expresses that they do not want parent involvement…</a:t>
            </a:r>
          </a:p>
          <a:p>
            <a:pPr marL="310896" lvl="2" indent="0">
              <a:buNone/>
            </a:pPr>
            <a:endParaRPr lang="en-US" sz="1900" dirty="0"/>
          </a:p>
          <a:p>
            <a:pPr marL="310896" lvl="2" indent="0">
              <a:buNone/>
            </a:pPr>
            <a:r>
              <a:rPr lang="en-US" sz="1900" dirty="0"/>
              <a:t>Then, what should you do? </a:t>
            </a:r>
          </a:p>
          <a:p>
            <a:pPr marL="310896" lvl="2" indent="0">
              <a:buNone/>
            </a:pPr>
            <a:r>
              <a:rPr lang="en-US" sz="1900" dirty="0"/>
              <a:t>	Options (regardless of whether they are good or bad): </a:t>
            </a:r>
          </a:p>
          <a:p>
            <a:pPr marL="310896" lvl="2" indent="0">
              <a:buNone/>
            </a:pPr>
            <a:r>
              <a:rPr lang="en-US" sz="1900" dirty="0"/>
              <a:t>		1. Not contact or involve parents at all (after consent if under 14) </a:t>
            </a:r>
          </a:p>
          <a:p>
            <a:pPr marL="310896" lvl="2" indent="0">
              <a:buNone/>
            </a:pPr>
            <a:r>
              <a:rPr lang="en-US" sz="1900" dirty="0"/>
              <a:t>		2. Contact parents for risk concerns only </a:t>
            </a:r>
          </a:p>
          <a:p>
            <a:pPr marL="310896" lvl="2" indent="0">
              <a:buNone/>
            </a:pPr>
            <a:r>
              <a:rPr lang="en-US" sz="1900" dirty="0"/>
              <a:t>		3. Call parents every treatment plan update </a:t>
            </a:r>
          </a:p>
          <a:p>
            <a:pPr marL="310896" lvl="2" indent="0">
              <a:buNone/>
            </a:pPr>
            <a:r>
              <a:rPr lang="en-US" sz="1900" dirty="0"/>
              <a:t>		4. Call parents every 2 months </a:t>
            </a:r>
          </a:p>
          <a:p>
            <a:pPr marL="310896" lvl="2" indent="0">
              <a:buNone/>
            </a:pPr>
            <a:r>
              <a:rPr lang="en-US" sz="1900" dirty="0"/>
              <a:t>		5. Text parents an update occasionally or after every session</a:t>
            </a:r>
          </a:p>
          <a:p>
            <a:pPr marL="310896" lvl="2" indent="0">
              <a:buNone/>
            </a:pPr>
            <a:r>
              <a:rPr lang="en-US" sz="1900" dirty="0"/>
              <a:t>		6. Only communicate with parents when they reach out with a pressing concern</a:t>
            </a:r>
          </a:p>
          <a:p>
            <a:pPr marL="310896" lvl="2" indent="0">
              <a:buNone/>
            </a:pPr>
            <a:r>
              <a:rPr lang="en-US" sz="1900" dirty="0"/>
              <a:t>		7. Call parents weekly after or before sessions </a:t>
            </a:r>
          </a:p>
          <a:p>
            <a:pPr marL="310896" lvl="2" indent="0">
              <a:buNone/>
            </a:pPr>
            <a:r>
              <a:rPr lang="en-US" sz="1900" dirty="0"/>
              <a:t>		8. Text an update to parents weekly to allow for you to communicate with them 			(but limited communication to you)</a:t>
            </a:r>
          </a:p>
          <a:p>
            <a:pPr marL="310896" lvl="2" indent="0">
              <a:buNone/>
            </a:pPr>
            <a:r>
              <a:rPr lang="en-US" sz="1900" dirty="0"/>
              <a:t>		9. Discuss a plan for regular comm. with the family and patient during the 1st 			session </a:t>
            </a:r>
          </a:p>
        </p:txBody>
      </p:sp>
    </p:spTree>
    <p:extLst>
      <p:ext uri="{BB962C8B-B14F-4D97-AF65-F5344CB8AC3E}">
        <p14:creationId xmlns:p14="http://schemas.microsoft.com/office/powerpoint/2010/main" val="116661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 calcmode="lin" valueType="num">
                                      <p:cBhvr additive="base">
                                        <p:cTn id="8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19289931"/>
              </p:ext>
            </p:extLst>
          </p:nvPr>
        </p:nvGraphicFramePr>
        <p:xfrm>
          <a:off x="2082800" y="28532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7879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957343450"/>
              </p:ext>
            </p:extLst>
          </p:nvPr>
        </p:nvGraphicFramePr>
        <p:xfrm>
          <a:off x="409904" y="273267"/>
          <a:ext cx="10426262" cy="62326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92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r>
              <a:rPr lang="en-US" dirty="0" err="1"/>
              <a:t>Haine-Schlagel</a:t>
            </a:r>
            <a:r>
              <a:rPr lang="en-US" dirty="0"/>
              <a:t> &amp; Walsh, 2015)</a:t>
            </a:r>
          </a:p>
        </p:txBody>
      </p:sp>
      <p:sp>
        <p:nvSpPr>
          <p:cNvPr id="3" name="Content Placeholder 2"/>
          <p:cNvSpPr>
            <a:spLocks noGrp="1"/>
          </p:cNvSpPr>
          <p:nvPr>
            <p:ph idx="1"/>
          </p:nvPr>
        </p:nvSpPr>
        <p:spPr>
          <a:xfrm>
            <a:off x="1024128" y="2286000"/>
            <a:ext cx="10412498" cy="4247322"/>
          </a:xfrm>
        </p:spPr>
        <p:txBody>
          <a:bodyPr/>
          <a:lstStyle/>
          <a:p>
            <a:pPr>
              <a:buFont typeface="Wingdings" panose="05000000000000000000" pitchFamily="2" charset="2"/>
              <a:buChar char="q"/>
            </a:pPr>
            <a:r>
              <a:rPr lang="en-US" dirty="0"/>
              <a:t> 23 published articles</a:t>
            </a:r>
          </a:p>
          <a:p>
            <a:pPr>
              <a:buFont typeface="Wingdings" panose="05000000000000000000" pitchFamily="2" charset="2"/>
              <a:buChar char="q"/>
            </a:pPr>
            <a:r>
              <a:rPr lang="en-US" dirty="0"/>
              <a:t> Parent attendance at sessions was associated with parent participation and engagement </a:t>
            </a:r>
          </a:p>
          <a:p>
            <a:pPr>
              <a:buFont typeface="Wingdings" panose="05000000000000000000" pitchFamily="2" charset="2"/>
              <a:buChar char="q"/>
            </a:pPr>
            <a:r>
              <a:rPr lang="en-US" dirty="0"/>
              <a:t> Parent engagement is associated with the opportunity to engage by the provider</a:t>
            </a:r>
          </a:p>
          <a:p>
            <a:pPr>
              <a:buFont typeface="Wingdings" panose="05000000000000000000" pitchFamily="2" charset="2"/>
              <a:buChar char="q"/>
            </a:pPr>
            <a:r>
              <a:rPr lang="en-US" dirty="0"/>
              <a:t>Therapy homework completion related to better outcomes  </a:t>
            </a:r>
          </a:p>
          <a:p>
            <a:pPr>
              <a:buFont typeface="Wingdings" panose="05000000000000000000" pitchFamily="2" charset="2"/>
              <a:buChar char="q"/>
            </a:pPr>
            <a:r>
              <a:rPr lang="en-US" dirty="0"/>
              <a:t> Increased parent engagement in treatment protocols resulted in improved outcomes </a:t>
            </a:r>
          </a:p>
        </p:txBody>
      </p:sp>
    </p:spTree>
    <p:extLst>
      <p:ext uri="{BB962C8B-B14F-4D97-AF65-F5344CB8AC3E}">
        <p14:creationId xmlns:p14="http://schemas.microsoft.com/office/powerpoint/2010/main" val="1565779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Meta-analysis (Dowell &amp; Ogles, 2010)</a:t>
            </a:r>
          </a:p>
        </p:txBody>
      </p:sp>
      <p:sp>
        <p:nvSpPr>
          <p:cNvPr id="3" name="Content Placeholder 2"/>
          <p:cNvSpPr>
            <a:spLocks noGrp="1"/>
          </p:cNvSpPr>
          <p:nvPr>
            <p:ph idx="1"/>
          </p:nvPr>
        </p:nvSpPr>
        <p:spPr>
          <a:xfrm>
            <a:off x="887106" y="2255430"/>
            <a:ext cx="11204812" cy="4602570"/>
          </a:xfrm>
        </p:spPr>
        <p:txBody>
          <a:bodyPr>
            <a:normAutofit/>
          </a:bodyPr>
          <a:lstStyle/>
          <a:p>
            <a:pPr>
              <a:buFont typeface="Wingdings" panose="05000000000000000000" pitchFamily="2" charset="2"/>
              <a:buChar char="q"/>
            </a:pPr>
            <a:r>
              <a:rPr lang="en-US" dirty="0"/>
              <a:t>Individual child psychotherapy vs family therapy or combination of child therapy and parent interventions </a:t>
            </a:r>
          </a:p>
          <a:p>
            <a:pPr>
              <a:buFont typeface="Wingdings" panose="05000000000000000000" pitchFamily="2" charset="2"/>
              <a:buChar char="q"/>
            </a:pPr>
            <a:r>
              <a:rPr lang="en-US" dirty="0"/>
              <a:t>Mean age of 12 </a:t>
            </a:r>
          </a:p>
          <a:p>
            <a:pPr>
              <a:buFont typeface="Wingdings" panose="05000000000000000000" pitchFamily="2" charset="2"/>
              <a:buChar char="q"/>
            </a:pPr>
            <a:r>
              <a:rPr lang="en-US" dirty="0"/>
              <a:t>Therapy for externalizing problems, internalizing problems, or abuse </a:t>
            </a:r>
          </a:p>
          <a:p>
            <a:pPr>
              <a:buFont typeface="Wingdings" panose="05000000000000000000" pitchFamily="2" charset="2"/>
              <a:buChar char="q"/>
            </a:pPr>
            <a:r>
              <a:rPr lang="en-US" dirty="0"/>
              <a:t>Effect sizes </a:t>
            </a:r>
          </a:p>
          <a:p>
            <a:pPr>
              <a:buFont typeface="Wingdings" panose="05000000000000000000" pitchFamily="2" charset="2"/>
              <a:buChar char="q"/>
            </a:pPr>
            <a:r>
              <a:rPr lang="en-US" dirty="0"/>
              <a:t>48 studies included</a:t>
            </a:r>
          </a:p>
          <a:p>
            <a:pPr>
              <a:buFont typeface="Wingdings" panose="05000000000000000000" pitchFamily="2" charset="2"/>
              <a:buChar char="q"/>
            </a:pPr>
            <a:r>
              <a:rPr lang="en-US" dirty="0"/>
              <a:t>Outcomes:</a:t>
            </a:r>
          </a:p>
          <a:p>
            <a:pPr lvl="1">
              <a:buFont typeface="Wingdings" panose="05000000000000000000" pitchFamily="2" charset="2"/>
              <a:buChar char="q"/>
            </a:pPr>
            <a:r>
              <a:rPr lang="en-US" dirty="0"/>
              <a:t>Global functioning </a:t>
            </a:r>
          </a:p>
          <a:p>
            <a:pPr lvl="1">
              <a:buFont typeface="Wingdings" panose="05000000000000000000" pitchFamily="2" charset="2"/>
              <a:buChar char="q"/>
            </a:pPr>
            <a:r>
              <a:rPr lang="en-US" dirty="0"/>
              <a:t>Measures of symptoms</a:t>
            </a:r>
          </a:p>
          <a:p>
            <a:pPr lvl="1">
              <a:buFont typeface="Wingdings" panose="05000000000000000000" pitchFamily="2" charset="2"/>
              <a:buChar char="q"/>
            </a:pPr>
            <a:r>
              <a:rPr lang="en-US" dirty="0"/>
              <a:t>Symptom severity</a:t>
            </a:r>
          </a:p>
          <a:p>
            <a:pPr lvl="1">
              <a:buFont typeface="Wingdings" panose="05000000000000000000" pitchFamily="2" charset="2"/>
              <a:buChar char="q"/>
            </a:pPr>
            <a:r>
              <a:rPr lang="en-US" dirty="0"/>
              <a:t>Behavioral Measures </a:t>
            </a:r>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271893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Meta-Analysis Results (Dowell &amp; Ogles, 2010)</a:t>
            </a:r>
          </a:p>
        </p:txBody>
      </p:sp>
      <p:sp>
        <p:nvSpPr>
          <p:cNvPr id="6" name="Text Placeholder 5"/>
          <p:cNvSpPr>
            <a:spLocks noGrp="1"/>
          </p:cNvSpPr>
          <p:nvPr>
            <p:ph type="body" idx="1"/>
          </p:nvPr>
        </p:nvSpPr>
        <p:spPr/>
        <p:txBody>
          <a:bodyPr/>
          <a:lstStyle/>
          <a:p>
            <a:r>
              <a:rPr lang="en-US" dirty="0"/>
              <a:t>Child-Only Treatments	</a:t>
            </a:r>
          </a:p>
        </p:txBody>
      </p:sp>
      <p:sp>
        <p:nvSpPr>
          <p:cNvPr id="7" name="Content Placeholder 6"/>
          <p:cNvSpPr>
            <a:spLocks noGrp="1"/>
          </p:cNvSpPr>
          <p:nvPr>
            <p:ph sz="half" idx="2"/>
          </p:nvPr>
        </p:nvSpPr>
        <p:spPr>
          <a:xfrm>
            <a:off x="491319" y="2967788"/>
            <a:ext cx="5287689" cy="3651376"/>
          </a:xfrm>
        </p:spPr>
        <p:txBody>
          <a:bodyPr>
            <a:normAutofit/>
          </a:bodyPr>
          <a:lstStyle/>
          <a:p>
            <a:pPr>
              <a:buFont typeface="Wingdings" panose="05000000000000000000" pitchFamily="2" charset="2"/>
              <a:buChar char="q"/>
            </a:pPr>
            <a:r>
              <a:rPr lang="en-US" sz="2400" dirty="0"/>
              <a:t>Average duration of 24 sessions</a:t>
            </a:r>
          </a:p>
          <a:p>
            <a:pPr>
              <a:buFont typeface="Wingdings" panose="05000000000000000000" pitchFamily="2" charset="2"/>
              <a:buChar char="q"/>
            </a:pPr>
            <a:r>
              <a:rPr lang="en-US" sz="2400" dirty="0"/>
              <a:t>Cognitive behavioral therapy in individual sessions resulted in best effects for child-only treatments </a:t>
            </a:r>
          </a:p>
        </p:txBody>
      </p:sp>
      <p:sp>
        <p:nvSpPr>
          <p:cNvPr id="8" name="Text Placeholder 7"/>
          <p:cNvSpPr>
            <a:spLocks noGrp="1"/>
          </p:cNvSpPr>
          <p:nvPr>
            <p:ph type="body" sz="quarter" idx="3"/>
          </p:nvPr>
        </p:nvSpPr>
        <p:spPr/>
        <p:txBody>
          <a:bodyPr/>
          <a:lstStyle/>
          <a:p>
            <a:r>
              <a:rPr lang="en-US" dirty="0"/>
              <a:t>Combined Parent-Child Interventions</a:t>
            </a:r>
          </a:p>
        </p:txBody>
      </p:sp>
      <p:sp>
        <p:nvSpPr>
          <p:cNvPr id="9" name="Content Placeholder 8"/>
          <p:cNvSpPr>
            <a:spLocks noGrp="1"/>
          </p:cNvSpPr>
          <p:nvPr>
            <p:ph sz="quarter" idx="4"/>
          </p:nvPr>
        </p:nvSpPr>
        <p:spPr>
          <a:xfrm>
            <a:off x="5989320" y="2967788"/>
            <a:ext cx="5679516" cy="3651376"/>
          </a:xfrm>
        </p:spPr>
        <p:txBody>
          <a:bodyPr>
            <a:normAutofit/>
          </a:bodyPr>
          <a:lstStyle/>
          <a:p>
            <a:pPr>
              <a:buFont typeface="Wingdings" panose="05000000000000000000" pitchFamily="2" charset="2"/>
              <a:buChar char="q"/>
            </a:pPr>
            <a:r>
              <a:rPr lang="en-US" sz="2400" dirty="0"/>
              <a:t>Average duration of 29 sessions</a:t>
            </a:r>
          </a:p>
          <a:p>
            <a:pPr>
              <a:buFont typeface="Wingdings" panose="05000000000000000000" pitchFamily="2" charset="2"/>
              <a:buChar char="q"/>
            </a:pPr>
            <a:r>
              <a:rPr lang="en-US" sz="2400" dirty="0"/>
              <a:t>Parent participation resulted in moderate improvements to treatment outcomes when compared to child-only therapy, even when the child-only therapy utilized cognitive behavior therapy</a:t>
            </a:r>
          </a:p>
        </p:txBody>
      </p:sp>
    </p:spTree>
    <p:extLst>
      <p:ext uri="{BB962C8B-B14F-4D97-AF65-F5344CB8AC3E}">
        <p14:creationId xmlns:p14="http://schemas.microsoft.com/office/powerpoint/2010/main" val="2300768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disorders and treatment areas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164422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6">
      <a:dk1>
        <a:sysClr val="windowText" lastClr="000000"/>
      </a:dk1>
      <a:lt1>
        <a:sysClr val="window" lastClr="FFFFFF"/>
      </a:lt1>
      <a:dk2>
        <a:srgbClr val="2C3C43"/>
      </a:dk2>
      <a:lt2>
        <a:srgbClr val="EBEBEB"/>
      </a:lt2>
      <a:accent1>
        <a:srgbClr val="90C226"/>
      </a:accent1>
      <a:accent2>
        <a:srgbClr val="00B0F0"/>
      </a:accent2>
      <a:accent3>
        <a:srgbClr val="00B0F0"/>
      </a:accent3>
      <a:accent4>
        <a:srgbClr val="00B0F0"/>
      </a:accent4>
      <a:accent5>
        <a:srgbClr val="D6E9B1"/>
      </a:accent5>
      <a:accent6>
        <a:srgbClr val="918655"/>
      </a:accent6>
      <a:hlink>
        <a:srgbClr val="99CA3C"/>
      </a:hlink>
      <a:folHlink>
        <a:srgbClr val="B9D181"/>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988</TotalTime>
  <Words>3751</Words>
  <Application>Microsoft Office PowerPoint</Application>
  <PresentationFormat>Widescreen</PresentationFormat>
  <Paragraphs>246</Paragraphs>
  <Slides>28</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Calibri</vt:lpstr>
      <vt:lpstr>Tw Cen MT</vt:lpstr>
      <vt:lpstr>Tw Cen MT Condensed</vt:lpstr>
      <vt:lpstr>Wingdings</vt:lpstr>
      <vt:lpstr>Wingdings 3</vt:lpstr>
      <vt:lpstr>Integral</vt:lpstr>
      <vt:lpstr>Parent involvement and boundaries</vt:lpstr>
      <vt:lpstr>Research background</vt:lpstr>
      <vt:lpstr>The problem and potential solutions  </vt:lpstr>
      <vt:lpstr>PowerPoint Presentation</vt:lpstr>
      <vt:lpstr>PowerPoint Presentation</vt:lpstr>
      <vt:lpstr>Review (Haine-Schlagel &amp; Walsh, 2015)</vt:lpstr>
      <vt:lpstr>Meta-analysis (Dowell &amp; Ogles, 2010)</vt:lpstr>
      <vt:lpstr>Meta-Analysis Results (Dowell &amp; Ogles, 2010)</vt:lpstr>
      <vt:lpstr>Specific disorders and treatment areas</vt:lpstr>
      <vt:lpstr>Externalizing problems</vt:lpstr>
      <vt:lpstr>Externalizing problems (Shucksmith et al., 2010)</vt:lpstr>
      <vt:lpstr>Depression</vt:lpstr>
      <vt:lpstr>Anxiety</vt:lpstr>
      <vt:lpstr>Anxiety</vt:lpstr>
      <vt:lpstr>Anxiety continued)</vt:lpstr>
      <vt:lpstr>Internalizing problems </vt:lpstr>
      <vt:lpstr>Parent attitudes in community therapy services (Baker-Ericzen et al., 2013)</vt:lpstr>
      <vt:lpstr>Application of research to practice</vt:lpstr>
      <vt:lpstr>Confidentiality </vt:lpstr>
      <vt:lpstr>Ways to Improve Parent Engagement (Haine-Schlagel &amp; Walsh, 2015)</vt:lpstr>
      <vt:lpstr>What to communicate </vt:lpstr>
      <vt:lpstr>PowerPoint Presentation</vt:lpstr>
      <vt:lpstr>How many sessions &amp; Schedules</vt:lpstr>
      <vt:lpstr>PowerPoint Presentation</vt:lpstr>
      <vt:lpstr>Back to the question</vt:lpstr>
      <vt:lpstr>PowerPoint Presentation</vt:lpstr>
      <vt:lpstr>PowerPoint Presentation</vt:lpstr>
      <vt:lpstr>PowerPoint Presentation</vt:lpstr>
    </vt:vector>
  </TitlesOfParts>
  <Company>AHN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involvement and boundaries</dc:title>
  <dc:creator>Traficante, Amanda She/Her (AHN)</dc:creator>
  <cp:lastModifiedBy>Nymick, Emily (AHN)</cp:lastModifiedBy>
  <cp:revision>55</cp:revision>
  <dcterms:created xsi:type="dcterms:W3CDTF">2023-03-13T22:17:40Z</dcterms:created>
  <dcterms:modified xsi:type="dcterms:W3CDTF">2023-10-06T14:28:36Z</dcterms:modified>
</cp:coreProperties>
</file>