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82" r:id="rId5"/>
    <p:sldId id="284" r:id="rId6"/>
    <p:sldId id="285" r:id="rId7"/>
    <p:sldId id="347" r:id="rId8"/>
    <p:sldId id="358" r:id="rId9"/>
    <p:sldId id="348" r:id="rId10"/>
    <p:sldId id="349" r:id="rId11"/>
    <p:sldId id="359" r:id="rId12"/>
    <p:sldId id="350" r:id="rId13"/>
    <p:sldId id="351" r:id="rId14"/>
    <p:sldId id="360" r:id="rId15"/>
    <p:sldId id="352" r:id="rId16"/>
    <p:sldId id="353" r:id="rId17"/>
    <p:sldId id="264" r:id="rId18"/>
    <p:sldId id="354" r:id="rId19"/>
    <p:sldId id="355" r:id="rId20"/>
    <p:sldId id="356" r:id="rId21"/>
    <p:sldId id="357" r:id="rId22"/>
    <p:sldId id="366" r:id="rId23"/>
    <p:sldId id="361" r:id="rId24"/>
    <p:sldId id="362" r:id="rId25"/>
    <p:sldId id="363" r:id="rId26"/>
    <p:sldId id="364" r:id="rId27"/>
    <p:sldId id="365" r:id="rId28"/>
    <p:sldId id="374" r:id="rId29"/>
    <p:sldId id="375" r:id="rId30"/>
    <p:sldId id="376" r:id="rId31"/>
    <p:sldId id="393" r:id="rId32"/>
    <p:sldId id="367" r:id="rId33"/>
    <p:sldId id="368" r:id="rId34"/>
    <p:sldId id="369" r:id="rId35"/>
    <p:sldId id="370" r:id="rId36"/>
    <p:sldId id="371" r:id="rId37"/>
    <p:sldId id="372" r:id="rId38"/>
    <p:sldId id="373" r:id="rId39"/>
    <p:sldId id="394" r:id="rId40"/>
    <p:sldId id="377" r:id="rId41"/>
    <p:sldId id="378" r:id="rId42"/>
    <p:sldId id="379" r:id="rId43"/>
    <p:sldId id="380" r:id="rId44"/>
    <p:sldId id="381" r:id="rId45"/>
    <p:sldId id="382" r:id="rId46"/>
    <p:sldId id="389" r:id="rId47"/>
    <p:sldId id="390" r:id="rId48"/>
    <p:sldId id="391" r:id="rId49"/>
    <p:sldId id="392" r:id="rId50"/>
    <p:sldId id="383" r:id="rId51"/>
    <p:sldId id="384" r:id="rId52"/>
    <p:sldId id="27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AB2D"/>
    <a:srgbClr val="0B436E"/>
    <a:srgbClr val="5DB7E3"/>
    <a:srgbClr val="00B427"/>
    <a:srgbClr val="FFF691"/>
    <a:srgbClr val="FFF8B5"/>
    <a:srgbClr val="01BC2B"/>
    <a:srgbClr val="00C75A"/>
    <a:srgbClr val="184D7A"/>
    <a:srgbClr val="056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9" autoAdjust="0"/>
    <p:restoredTop sz="85069" autoAdjust="0"/>
  </p:normalViewPr>
  <p:slideViewPr>
    <p:cSldViewPr snapToGrid="0" snapToObjects="1">
      <p:cViewPr varScale="1">
        <p:scale>
          <a:sx n="83" d="100"/>
          <a:sy n="83"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39547-5CA4-497C-BAE6-ADB86308B6F3}"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n-US"/>
        </a:p>
      </dgm:t>
    </dgm:pt>
    <dgm:pt modelId="{51C358E1-E3C3-4426-8A06-9C0D9E6C6E55}">
      <dgm:prSet phldrT="[Text]"/>
      <dgm:spPr/>
      <dgm:t>
        <a:bodyPr/>
        <a:lstStyle/>
        <a:p>
          <a:r>
            <a:rPr lang="en-US" dirty="0">
              <a:solidFill>
                <a:schemeClr val="tx2"/>
              </a:solidFill>
            </a:rPr>
            <a:t>Pain Classification</a:t>
          </a:r>
        </a:p>
      </dgm:t>
    </dgm:pt>
    <dgm:pt modelId="{31486E2D-86BB-4EB2-BCDF-C4140DCFD3E3}" type="parTrans" cxnId="{8C44C302-85B4-4609-A2D1-02A22F4A2D04}">
      <dgm:prSet/>
      <dgm:spPr/>
      <dgm:t>
        <a:bodyPr/>
        <a:lstStyle/>
        <a:p>
          <a:endParaRPr lang="en-US"/>
        </a:p>
      </dgm:t>
    </dgm:pt>
    <dgm:pt modelId="{C8C1AB0D-364F-4735-AC30-A371AA773A52}" type="sibTrans" cxnId="{8C44C302-85B4-4609-A2D1-02A22F4A2D04}">
      <dgm:prSet/>
      <dgm:spPr/>
      <dgm:t>
        <a:bodyPr/>
        <a:lstStyle/>
        <a:p>
          <a:endParaRPr lang="en-US"/>
        </a:p>
      </dgm:t>
    </dgm:pt>
    <dgm:pt modelId="{1DE55BD1-C961-4CAC-84F0-05B3EA1FD76A}">
      <dgm:prSet phldrT="[Text]"/>
      <dgm:spPr/>
      <dgm:t>
        <a:bodyPr/>
        <a:lstStyle/>
        <a:p>
          <a:r>
            <a:rPr lang="en-US" dirty="0">
              <a:solidFill>
                <a:schemeClr val="tx2"/>
              </a:solidFill>
            </a:rPr>
            <a:t>Nociceptive</a:t>
          </a:r>
        </a:p>
      </dgm:t>
    </dgm:pt>
    <dgm:pt modelId="{62540AE0-EA34-4245-8AEC-ACECB681A11E}" type="parTrans" cxnId="{6201FEBE-3C41-4C2C-9A46-1E265057BEC2}">
      <dgm:prSet/>
      <dgm:spPr/>
      <dgm:t>
        <a:bodyPr/>
        <a:lstStyle/>
        <a:p>
          <a:endParaRPr lang="en-US"/>
        </a:p>
      </dgm:t>
    </dgm:pt>
    <dgm:pt modelId="{4762089A-8396-4C16-97C5-885D9F070764}" type="sibTrans" cxnId="{6201FEBE-3C41-4C2C-9A46-1E265057BEC2}">
      <dgm:prSet/>
      <dgm:spPr/>
      <dgm:t>
        <a:bodyPr/>
        <a:lstStyle/>
        <a:p>
          <a:endParaRPr lang="en-US"/>
        </a:p>
      </dgm:t>
    </dgm:pt>
    <dgm:pt modelId="{CF248ED4-2F1D-4337-8736-AEEEAF6C8D65}">
      <dgm:prSet phldrT="[Text]"/>
      <dgm:spPr/>
      <dgm:t>
        <a:bodyPr/>
        <a:lstStyle/>
        <a:p>
          <a:r>
            <a:rPr lang="en-US" dirty="0">
              <a:solidFill>
                <a:schemeClr val="tx2"/>
              </a:solidFill>
            </a:rPr>
            <a:t>Neuropathic</a:t>
          </a:r>
        </a:p>
      </dgm:t>
    </dgm:pt>
    <dgm:pt modelId="{E26085CD-EA99-4026-B196-26BD41F4067F}" type="parTrans" cxnId="{3EDB50EC-390F-4175-96AD-C1A1A5DB9D8B}">
      <dgm:prSet/>
      <dgm:spPr/>
      <dgm:t>
        <a:bodyPr/>
        <a:lstStyle/>
        <a:p>
          <a:endParaRPr lang="en-US"/>
        </a:p>
      </dgm:t>
    </dgm:pt>
    <dgm:pt modelId="{D0A27D77-5235-4CDB-864A-0F47C241AFE4}" type="sibTrans" cxnId="{3EDB50EC-390F-4175-96AD-C1A1A5DB9D8B}">
      <dgm:prSet/>
      <dgm:spPr/>
      <dgm:t>
        <a:bodyPr/>
        <a:lstStyle/>
        <a:p>
          <a:endParaRPr lang="en-US"/>
        </a:p>
      </dgm:t>
    </dgm:pt>
    <dgm:pt modelId="{2AF7DAC2-6799-4A56-99CF-B1286FB506A6}">
      <dgm:prSet phldrT="[Text]"/>
      <dgm:spPr/>
      <dgm:t>
        <a:bodyPr/>
        <a:lstStyle/>
        <a:p>
          <a:r>
            <a:rPr lang="en-US" dirty="0" err="1">
              <a:solidFill>
                <a:schemeClr val="tx2"/>
              </a:solidFill>
            </a:rPr>
            <a:t>Nociplastic</a:t>
          </a:r>
          <a:endParaRPr lang="en-US" dirty="0">
            <a:solidFill>
              <a:schemeClr val="tx2"/>
            </a:solidFill>
          </a:endParaRPr>
        </a:p>
      </dgm:t>
    </dgm:pt>
    <dgm:pt modelId="{0BFC37F9-C845-4386-9128-F3C4A6BFF773}" type="parTrans" cxnId="{1A5E6B68-C602-4576-B528-4600725ABB05}">
      <dgm:prSet/>
      <dgm:spPr/>
      <dgm:t>
        <a:bodyPr/>
        <a:lstStyle/>
        <a:p>
          <a:endParaRPr lang="en-US"/>
        </a:p>
      </dgm:t>
    </dgm:pt>
    <dgm:pt modelId="{5246A931-3872-43E4-A51F-47DAEB7DE7CA}" type="sibTrans" cxnId="{1A5E6B68-C602-4576-B528-4600725ABB05}">
      <dgm:prSet/>
      <dgm:spPr/>
      <dgm:t>
        <a:bodyPr/>
        <a:lstStyle/>
        <a:p>
          <a:endParaRPr lang="en-US"/>
        </a:p>
      </dgm:t>
    </dgm:pt>
    <dgm:pt modelId="{886CFB8A-EE73-4526-BCED-E470F977BEC0}">
      <dgm:prSet phldrT="[Text]"/>
      <dgm:spPr/>
      <dgm:t>
        <a:bodyPr/>
        <a:lstStyle/>
        <a:p>
          <a:r>
            <a:rPr lang="en-US" dirty="0">
              <a:solidFill>
                <a:schemeClr val="tx2"/>
              </a:solidFill>
            </a:rPr>
            <a:t>Inflammation or mechanical damage</a:t>
          </a:r>
        </a:p>
      </dgm:t>
    </dgm:pt>
    <dgm:pt modelId="{1E6C2FE0-7D6B-4EBB-861C-4CB46EC34B75}" type="parTrans" cxnId="{46064344-5D6A-4C15-B88E-63A52D4BE0E5}">
      <dgm:prSet/>
      <dgm:spPr/>
      <dgm:t>
        <a:bodyPr/>
        <a:lstStyle/>
        <a:p>
          <a:endParaRPr lang="en-US"/>
        </a:p>
      </dgm:t>
    </dgm:pt>
    <dgm:pt modelId="{17EC0282-A07C-4697-94E7-FB5EFBDD5BCA}" type="sibTrans" cxnId="{46064344-5D6A-4C15-B88E-63A52D4BE0E5}">
      <dgm:prSet/>
      <dgm:spPr/>
      <dgm:t>
        <a:bodyPr/>
        <a:lstStyle/>
        <a:p>
          <a:endParaRPr lang="en-US"/>
        </a:p>
      </dgm:t>
    </dgm:pt>
    <dgm:pt modelId="{2106CF49-DAFF-4E31-9BE7-CE53D1B0A684}">
      <dgm:prSet phldrT="[Text]"/>
      <dgm:spPr/>
      <dgm:t>
        <a:bodyPr/>
        <a:lstStyle/>
        <a:p>
          <a:r>
            <a:rPr lang="en-US" dirty="0">
              <a:solidFill>
                <a:schemeClr val="tx2"/>
              </a:solidFill>
            </a:rPr>
            <a:t>Classic examples</a:t>
          </a:r>
        </a:p>
      </dgm:t>
    </dgm:pt>
    <dgm:pt modelId="{5B8795EA-C812-43F7-ABFE-8170624237D5}" type="parTrans" cxnId="{DFD8EEA7-E4D8-4B26-874F-077BA8B98BE6}">
      <dgm:prSet/>
      <dgm:spPr/>
      <dgm:t>
        <a:bodyPr/>
        <a:lstStyle/>
        <a:p>
          <a:endParaRPr lang="en-US"/>
        </a:p>
      </dgm:t>
    </dgm:pt>
    <dgm:pt modelId="{4F64F46D-B900-441B-AFAB-E7CEBCD86A76}" type="sibTrans" cxnId="{DFD8EEA7-E4D8-4B26-874F-077BA8B98BE6}">
      <dgm:prSet/>
      <dgm:spPr/>
      <dgm:t>
        <a:bodyPr/>
        <a:lstStyle/>
        <a:p>
          <a:endParaRPr lang="en-US"/>
        </a:p>
      </dgm:t>
    </dgm:pt>
    <dgm:pt modelId="{3085E60E-1673-46E1-B9F5-0E1DDB9309E9}">
      <dgm:prSet phldrT="[Text]"/>
      <dgm:spPr/>
      <dgm:t>
        <a:bodyPr/>
        <a:lstStyle/>
        <a:p>
          <a:r>
            <a:rPr lang="en-US" dirty="0">
              <a:solidFill>
                <a:schemeClr val="tx2"/>
              </a:solidFill>
            </a:rPr>
            <a:t>Osteoarthritis (OA)</a:t>
          </a:r>
        </a:p>
      </dgm:t>
    </dgm:pt>
    <dgm:pt modelId="{AD75EA29-D05B-44BE-9D0A-2DC869D01D96}" type="parTrans" cxnId="{F541AD09-EE61-40BC-8162-9B84085A047A}">
      <dgm:prSet/>
      <dgm:spPr/>
      <dgm:t>
        <a:bodyPr/>
        <a:lstStyle/>
        <a:p>
          <a:endParaRPr lang="en-US"/>
        </a:p>
      </dgm:t>
    </dgm:pt>
    <dgm:pt modelId="{BFD628A6-3F13-449E-891A-5106B235A51F}" type="sibTrans" cxnId="{F541AD09-EE61-40BC-8162-9B84085A047A}">
      <dgm:prSet/>
      <dgm:spPr/>
      <dgm:t>
        <a:bodyPr/>
        <a:lstStyle/>
        <a:p>
          <a:endParaRPr lang="en-US"/>
        </a:p>
      </dgm:t>
    </dgm:pt>
    <dgm:pt modelId="{7BF0F650-F72F-4D5D-8CB8-ADCE059D350E}">
      <dgm:prSet phldrT="[Text]"/>
      <dgm:spPr/>
      <dgm:t>
        <a:bodyPr/>
        <a:lstStyle/>
        <a:p>
          <a:r>
            <a:rPr lang="en-US" dirty="0">
              <a:solidFill>
                <a:schemeClr val="tx2"/>
              </a:solidFill>
            </a:rPr>
            <a:t>Rheumatoid arthritis (RA)</a:t>
          </a:r>
        </a:p>
      </dgm:t>
    </dgm:pt>
    <dgm:pt modelId="{416AAD47-7C13-4E64-A760-4B263AFEB6B3}" type="parTrans" cxnId="{70B5E39A-9E05-470C-B8AE-8CB0363A9834}">
      <dgm:prSet/>
      <dgm:spPr/>
      <dgm:t>
        <a:bodyPr/>
        <a:lstStyle/>
        <a:p>
          <a:endParaRPr lang="en-US"/>
        </a:p>
      </dgm:t>
    </dgm:pt>
    <dgm:pt modelId="{D6116EE0-F1B6-4E90-A8ED-E227567D119D}" type="sibTrans" cxnId="{70B5E39A-9E05-470C-B8AE-8CB0363A9834}">
      <dgm:prSet/>
      <dgm:spPr/>
      <dgm:t>
        <a:bodyPr/>
        <a:lstStyle/>
        <a:p>
          <a:endParaRPr lang="en-US"/>
        </a:p>
      </dgm:t>
    </dgm:pt>
    <dgm:pt modelId="{0437507D-505F-4201-A7ED-DD75EE09028A}">
      <dgm:prSet phldrT="[Text]"/>
      <dgm:spPr/>
      <dgm:t>
        <a:bodyPr/>
        <a:lstStyle/>
        <a:p>
          <a:r>
            <a:rPr lang="en-US" dirty="0">
              <a:solidFill>
                <a:schemeClr val="tx2"/>
              </a:solidFill>
            </a:rPr>
            <a:t>Damage or entrapment of nerves</a:t>
          </a:r>
        </a:p>
      </dgm:t>
    </dgm:pt>
    <dgm:pt modelId="{F1D44AD9-3E06-47C8-B108-00D0EBC4B5F9}" type="parTrans" cxnId="{D3662E63-20E2-4650-B815-0E8323AB1FF9}">
      <dgm:prSet/>
      <dgm:spPr/>
      <dgm:t>
        <a:bodyPr/>
        <a:lstStyle/>
        <a:p>
          <a:endParaRPr lang="en-US"/>
        </a:p>
      </dgm:t>
    </dgm:pt>
    <dgm:pt modelId="{795CCD29-42E9-4AB2-8CC9-070B3140C9F9}" type="sibTrans" cxnId="{D3662E63-20E2-4650-B815-0E8323AB1FF9}">
      <dgm:prSet/>
      <dgm:spPr/>
      <dgm:t>
        <a:bodyPr/>
        <a:lstStyle/>
        <a:p>
          <a:endParaRPr lang="en-US"/>
        </a:p>
      </dgm:t>
    </dgm:pt>
    <dgm:pt modelId="{C66892F0-298D-4812-9A86-7765B5405E10}">
      <dgm:prSet phldrT="[Text]"/>
      <dgm:spPr/>
      <dgm:t>
        <a:bodyPr/>
        <a:lstStyle/>
        <a:p>
          <a:r>
            <a:rPr lang="en-US" dirty="0">
              <a:solidFill>
                <a:schemeClr val="tx2"/>
              </a:solidFill>
            </a:rPr>
            <a:t>Classic examples</a:t>
          </a:r>
        </a:p>
      </dgm:t>
    </dgm:pt>
    <dgm:pt modelId="{DBA27324-A7F2-43CC-AAC9-E76F47530FF1}" type="parTrans" cxnId="{6E4A2619-5638-437F-8DCA-6CC88DF90172}">
      <dgm:prSet/>
      <dgm:spPr/>
      <dgm:t>
        <a:bodyPr/>
        <a:lstStyle/>
        <a:p>
          <a:endParaRPr lang="en-US"/>
        </a:p>
      </dgm:t>
    </dgm:pt>
    <dgm:pt modelId="{80EB8451-E04C-43C2-B47A-95C31810543D}" type="sibTrans" cxnId="{6E4A2619-5638-437F-8DCA-6CC88DF90172}">
      <dgm:prSet/>
      <dgm:spPr/>
      <dgm:t>
        <a:bodyPr/>
        <a:lstStyle/>
        <a:p>
          <a:endParaRPr lang="en-US"/>
        </a:p>
      </dgm:t>
    </dgm:pt>
    <dgm:pt modelId="{A3B9939D-C1C3-4109-AF33-976A53176A60}">
      <dgm:prSet phldrT="[Text]"/>
      <dgm:spPr/>
      <dgm:t>
        <a:bodyPr/>
        <a:lstStyle/>
        <a:p>
          <a:r>
            <a:rPr lang="en-US" dirty="0">
              <a:solidFill>
                <a:schemeClr val="tx2"/>
              </a:solidFill>
            </a:rPr>
            <a:t>Diabetic neuropathy</a:t>
          </a:r>
        </a:p>
      </dgm:t>
    </dgm:pt>
    <dgm:pt modelId="{9163AA2D-ED34-4746-A3C0-4B0D05ACD181}" type="parTrans" cxnId="{5A1931A3-4E4F-4457-8FA8-6D858A045E58}">
      <dgm:prSet/>
      <dgm:spPr/>
      <dgm:t>
        <a:bodyPr/>
        <a:lstStyle/>
        <a:p>
          <a:endParaRPr lang="en-US"/>
        </a:p>
      </dgm:t>
    </dgm:pt>
    <dgm:pt modelId="{031CDE79-5E2D-4F09-A273-2D2969968698}" type="sibTrans" cxnId="{5A1931A3-4E4F-4457-8FA8-6D858A045E58}">
      <dgm:prSet/>
      <dgm:spPr/>
      <dgm:t>
        <a:bodyPr/>
        <a:lstStyle/>
        <a:p>
          <a:endParaRPr lang="en-US"/>
        </a:p>
      </dgm:t>
    </dgm:pt>
    <dgm:pt modelId="{C0E4DACF-F344-4CEB-98DE-4A32078E791D}">
      <dgm:prSet phldrT="[Text]"/>
      <dgm:spPr/>
      <dgm:t>
        <a:bodyPr/>
        <a:lstStyle/>
        <a:p>
          <a:r>
            <a:rPr lang="en-US" dirty="0" err="1">
              <a:solidFill>
                <a:schemeClr val="tx2"/>
              </a:solidFill>
            </a:rPr>
            <a:t>Postherpetic</a:t>
          </a:r>
          <a:r>
            <a:rPr lang="en-US" dirty="0">
              <a:solidFill>
                <a:schemeClr val="tx2"/>
              </a:solidFill>
            </a:rPr>
            <a:t> neuralgia</a:t>
          </a:r>
        </a:p>
      </dgm:t>
    </dgm:pt>
    <dgm:pt modelId="{97718A7D-09D0-41A0-8DBB-B4EB61FCD9A9}" type="parTrans" cxnId="{8572770F-EB41-4B21-95C2-93EBDC152E4B}">
      <dgm:prSet/>
      <dgm:spPr/>
      <dgm:t>
        <a:bodyPr/>
        <a:lstStyle/>
        <a:p>
          <a:endParaRPr lang="en-US"/>
        </a:p>
      </dgm:t>
    </dgm:pt>
    <dgm:pt modelId="{79F84142-D012-48C0-86DF-27BE56656A78}" type="sibTrans" cxnId="{8572770F-EB41-4B21-95C2-93EBDC152E4B}">
      <dgm:prSet/>
      <dgm:spPr/>
      <dgm:t>
        <a:bodyPr/>
        <a:lstStyle/>
        <a:p>
          <a:endParaRPr lang="en-US"/>
        </a:p>
      </dgm:t>
    </dgm:pt>
    <dgm:pt modelId="{55F2CEA9-A321-4800-8735-1BB9180EE897}">
      <dgm:prSet phldrT="[Text]"/>
      <dgm:spPr/>
      <dgm:t>
        <a:bodyPr/>
        <a:lstStyle/>
        <a:p>
          <a:r>
            <a:rPr lang="en-US" dirty="0">
              <a:solidFill>
                <a:schemeClr val="tx2"/>
              </a:solidFill>
            </a:rPr>
            <a:t>Central disturbance in pain processing</a:t>
          </a:r>
        </a:p>
      </dgm:t>
    </dgm:pt>
    <dgm:pt modelId="{14775127-8A9A-4531-9BB8-E2C572CE089D}" type="parTrans" cxnId="{6DEA211F-FFBE-462A-9AD7-18D2548B3D33}">
      <dgm:prSet/>
      <dgm:spPr/>
      <dgm:t>
        <a:bodyPr/>
        <a:lstStyle/>
        <a:p>
          <a:endParaRPr lang="en-US"/>
        </a:p>
      </dgm:t>
    </dgm:pt>
    <dgm:pt modelId="{4348B6B5-51D7-4D4A-89F0-28CE58286B83}" type="sibTrans" cxnId="{6DEA211F-FFBE-462A-9AD7-18D2548B3D33}">
      <dgm:prSet/>
      <dgm:spPr/>
      <dgm:t>
        <a:bodyPr/>
        <a:lstStyle/>
        <a:p>
          <a:endParaRPr lang="en-US"/>
        </a:p>
      </dgm:t>
    </dgm:pt>
    <dgm:pt modelId="{0605AA9C-1E71-4D87-9813-86F89578CAC1}">
      <dgm:prSet phldrT="[Text]"/>
      <dgm:spPr/>
      <dgm:t>
        <a:bodyPr/>
        <a:lstStyle/>
        <a:p>
          <a:r>
            <a:rPr lang="en-US" dirty="0">
              <a:solidFill>
                <a:schemeClr val="tx2"/>
              </a:solidFill>
            </a:rPr>
            <a:t>Classic examples</a:t>
          </a:r>
        </a:p>
      </dgm:t>
    </dgm:pt>
    <dgm:pt modelId="{AACD1E6F-D469-4C23-8384-BF975FB7ED1F}" type="parTrans" cxnId="{3EB8E961-FCE5-4E26-943F-301B9C6009AC}">
      <dgm:prSet/>
      <dgm:spPr/>
      <dgm:t>
        <a:bodyPr/>
        <a:lstStyle/>
        <a:p>
          <a:endParaRPr lang="en-US"/>
        </a:p>
      </dgm:t>
    </dgm:pt>
    <dgm:pt modelId="{4AA94F38-AB88-4394-ACB8-B1C3DB9D513F}" type="sibTrans" cxnId="{3EB8E961-FCE5-4E26-943F-301B9C6009AC}">
      <dgm:prSet/>
      <dgm:spPr/>
      <dgm:t>
        <a:bodyPr/>
        <a:lstStyle/>
        <a:p>
          <a:endParaRPr lang="en-US"/>
        </a:p>
      </dgm:t>
    </dgm:pt>
    <dgm:pt modelId="{DC4989C6-F0A7-4569-BA66-6F74C716F1E6}">
      <dgm:prSet phldrT="[Text]"/>
      <dgm:spPr/>
      <dgm:t>
        <a:bodyPr/>
        <a:lstStyle/>
        <a:p>
          <a:r>
            <a:rPr lang="en-US" dirty="0">
              <a:solidFill>
                <a:schemeClr val="tx2"/>
              </a:solidFill>
            </a:rPr>
            <a:t>Fibromyalgia</a:t>
          </a:r>
        </a:p>
      </dgm:t>
    </dgm:pt>
    <dgm:pt modelId="{4E646DF5-3CA3-458E-BE46-4672F9159BC1}" type="parTrans" cxnId="{F90B346A-3517-4AA5-9BA6-1F1DFCD740C8}">
      <dgm:prSet/>
      <dgm:spPr/>
      <dgm:t>
        <a:bodyPr/>
        <a:lstStyle/>
        <a:p>
          <a:endParaRPr lang="en-US"/>
        </a:p>
      </dgm:t>
    </dgm:pt>
    <dgm:pt modelId="{D2E42C8E-C09A-464A-BAE5-63A7C99FFD59}" type="sibTrans" cxnId="{F90B346A-3517-4AA5-9BA6-1F1DFCD740C8}">
      <dgm:prSet/>
      <dgm:spPr/>
      <dgm:t>
        <a:bodyPr/>
        <a:lstStyle/>
        <a:p>
          <a:endParaRPr lang="en-US"/>
        </a:p>
      </dgm:t>
    </dgm:pt>
    <dgm:pt modelId="{33699893-74EF-4F04-8F27-9D1129610824}">
      <dgm:prSet phldrT="[Text]"/>
      <dgm:spPr/>
      <dgm:t>
        <a:bodyPr/>
        <a:lstStyle/>
        <a:p>
          <a:r>
            <a:rPr lang="en-US" dirty="0">
              <a:solidFill>
                <a:schemeClr val="tx2"/>
              </a:solidFill>
            </a:rPr>
            <a:t>Irritable bowel syndrome</a:t>
          </a:r>
        </a:p>
      </dgm:t>
    </dgm:pt>
    <dgm:pt modelId="{ECC2001B-2239-4E7B-9AF1-D772F10FBD63}" type="parTrans" cxnId="{8CD6D5FB-2B53-49F0-A01F-377AF53F85EF}">
      <dgm:prSet/>
      <dgm:spPr/>
      <dgm:t>
        <a:bodyPr/>
        <a:lstStyle/>
        <a:p>
          <a:endParaRPr lang="en-US"/>
        </a:p>
      </dgm:t>
    </dgm:pt>
    <dgm:pt modelId="{3437E107-C4D6-44DF-8D70-E5F47738E190}" type="sibTrans" cxnId="{8CD6D5FB-2B53-49F0-A01F-377AF53F85EF}">
      <dgm:prSet/>
      <dgm:spPr/>
      <dgm:t>
        <a:bodyPr/>
        <a:lstStyle/>
        <a:p>
          <a:endParaRPr lang="en-US"/>
        </a:p>
      </dgm:t>
    </dgm:pt>
    <dgm:pt modelId="{696CFB21-62D0-426F-B885-36C3660243F4}">
      <dgm:prSet phldrT="[Text]"/>
      <dgm:spPr/>
      <dgm:t>
        <a:bodyPr/>
        <a:lstStyle/>
        <a:p>
          <a:r>
            <a:rPr lang="en-US" dirty="0">
              <a:solidFill>
                <a:schemeClr val="tx2"/>
              </a:solidFill>
            </a:rPr>
            <a:t>Chronic migraine</a:t>
          </a:r>
        </a:p>
      </dgm:t>
    </dgm:pt>
    <dgm:pt modelId="{CC201DD5-FC8E-43BF-90E2-642ECE1D3D7F}" type="parTrans" cxnId="{C279D4AE-8564-4530-974E-1161448356FC}">
      <dgm:prSet/>
      <dgm:spPr/>
      <dgm:t>
        <a:bodyPr/>
        <a:lstStyle/>
        <a:p>
          <a:endParaRPr lang="en-US"/>
        </a:p>
      </dgm:t>
    </dgm:pt>
    <dgm:pt modelId="{32309F2E-C303-4D5E-BC4F-78871C5B305D}" type="sibTrans" cxnId="{C279D4AE-8564-4530-974E-1161448356FC}">
      <dgm:prSet/>
      <dgm:spPr/>
      <dgm:t>
        <a:bodyPr/>
        <a:lstStyle/>
        <a:p>
          <a:endParaRPr lang="en-US"/>
        </a:p>
      </dgm:t>
    </dgm:pt>
    <dgm:pt modelId="{E79A601F-C07D-43E2-B4AA-DDD75C9A5D9D}">
      <dgm:prSet phldrT="[Text]"/>
      <dgm:spPr/>
      <dgm:t>
        <a:bodyPr/>
        <a:lstStyle/>
        <a:p>
          <a:r>
            <a:rPr lang="en-US" dirty="0">
              <a:solidFill>
                <a:schemeClr val="tx2"/>
              </a:solidFill>
            </a:rPr>
            <a:t>Chronic pelvic pain</a:t>
          </a:r>
        </a:p>
      </dgm:t>
    </dgm:pt>
    <dgm:pt modelId="{2EB5DC60-0156-4001-B582-A516E35F1C4F}" type="parTrans" cxnId="{94891498-1425-422F-AA2E-1E1615FFFA65}">
      <dgm:prSet/>
      <dgm:spPr/>
      <dgm:t>
        <a:bodyPr/>
        <a:lstStyle/>
        <a:p>
          <a:endParaRPr lang="en-US"/>
        </a:p>
      </dgm:t>
    </dgm:pt>
    <dgm:pt modelId="{59087E74-964E-42A9-A0A4-535DCE057736}" type="sibTrans" cxnId="{94891498-1425-422F-AA2E-1E1615FFFA65}">
      <dgm:prSet/>
      <dgm:spPr/>
      <dgm:t>
        <a:bodyPr/>
        <a:lstStyle/>
        <a:p>
          <a:endParaRPr lang="en-US"/>
        </a:p>
      </dgm:t>
    </dgm:pt>
    <dgm:pt modelId="{FC8F988B-1BB2-4050-B550-64F1CB8DB21B}">
      <dgm:prSet phldrT="[Text]"/>
      <dgm:spPr/>
      <dgm:t>
        <a:bodyPr/>
        <a:lstStyle/>
        <a:p>
          <a:r>
            <a:rPr lang="en-US" dirty="0">
              <a:solidFill>
                <a:schemeClr val="tx2"/>
              </a:solidFill>
            </a:rPr>
            <a:t>Idiopathic low back pain</a:t>
          </a:r>
        </a:p>
      </dgm:t>
    </dgm:pt>
    <dgm:pt modelId="{6E31DDB1-EB78-409C-B02B-31D73C54ABEA}" type="parTrans" cxnId="{085A2139-B284-4C06-A774-53A1227CE276}">
      <dgm:prSet/>
      <dgm:spPr/>
      <dgm:t>
        <a:bodyPr/>
        <a:lstStyle/>
        <a:p>
          <a:endParaRPr lang="en-US"/>
        </a:p>
      </dgm:t>
    </dgm:pt>
    <dgm:pt modelId="{F69F82A4-D39B-4E56-A3BD-2092D287E78A}" type="sibTrans" cxnId="{085A2139-B284-4C06-A774-53A1227CE276}">
      <dgm:prSet/>
      <dgm:spPr/>
      <dgm:t>
        <a:bodyPr/>
        <a:lstStyle/>
        <a:p>
          <a:endParaRPr lang="en-US"/>
        </a:p>
      </dgm:t>
    </dgm:pt>
    <dgm:pt modelId="{4BE3AE76-8BD4-47C3-891E-421167646F3B}">
      <dgm:prSet phldrT="[Text]"/>
      <dgm:spPr/>
      <dgm:t>
        <a:bodyPr/>
        <a:lstStyle/>
        <a:p>
          <a:r>
            <a:rPr lang="en-US" dirty="0">
              <a:solidFill>
                <a:schemeClr val="tx2"/>
              </a:solidFill>
            </a:rPr>
            <a:t>Acute injuries</a:t>
          </a:r>
        </a:p>
      </dgm:t>
    </dgm:pt>
    <dgm:pt modelId="{21CF917F-7866-4BB3-8972-132B3D42734E}" type="parTrans" cxnId="{F070437D-C0FB-4923-A642-39231EED32C9}">
      <dgm:prSet/>
      <dgm:spPr/>
    </dgm:pt>
    <dgm:pt modelId="{6490DEE8-93A8-4145-A9E3-4A3DB76FEABF}" type="sibTrans" cxnId="{F070437D-C0FB-4923-A642-39231EED32C9}">
      <dgm:prSet/>
      <dgm:spPr/>
    </dgm:pt>
    <dgm:pt modelId="{E1A26005-B078-4171-9904-84B3C8B011FB}">
      <dgm:prSet phldrT="[Text]"/>
      <dgm:spPr/>
      <dgm:t>
        <a:bodyPr/>
        <a:lstStyle/>
        <a:p>
          <a:r>
            <a:rPr lang="en-US" dirty="0">
              <a:solidFill>
                <a:schemeClr val="tx2"/>
              </a:solidFill>
            </a:rPr>
            <a:t>Carpal tunnel syndrome</a:t>
          </a:r>
        </a:p>
      </dgm:t>
    </dgm:pt>
    <dgm:pt modelId="{BCDA8E11-2B68-4A4C-A180-A832715ACF1B}" type="parTrans" cxnId="{858738D8-C0EF-4274-B15E-E77F62258E12}">
      <dgm:prSet/>
      <dgm:spPr/>
    </dgm:pt>
    <dgm:pt modelId="{A5653036-D5AD-4CE1-82F1-77363F5F7E8D}" type="sibTrans" cxnId="{858738D8-C0EF-4274-B15E-E77F62258E12}">
      <dgm:prSet/>
      <dgm:spPr/>
    </dgm:pt>
    <dgm:pt modelId="{E8BE9273-AA84-47B9-B1F4-848F95AEDE5B}" type="pres">
      <dgm:prSet presAssocID="{42C39547-5CA4-497C-BAE6-ADB86308B6F3}" presName="composite" presStyleCnt="0">
        <dgm:presLayoutVars>
          <dgm:chMax val="1"/>
          <dgm:dir/>
          <dgm:resizeHandles val="exact"/>
        </dgm:presLayoutVars>
      </dgm:prSet>
      <dgm:spPr/>
    </dgm:pt>
    <dgm:pt modelId="{7E0C482C-E857-4C53-967F-C305B61FE003}" type="pres">
      <dgm:prSet presAssocID="{51C358E1-E3C3-4426-8A06-9C0D9E6C6E55}" presName="roof" presStyleLbl="dkBgShp" presStyleIdx="0" presStyleCnt="2"/>
      <dgm:spPr/>
    </dgm:pt>
    <dgm:pt modelId="{CEFDD74C-B119-49DB-8F47-218490663D60}" type="pres">
      <dgm:prSet presAssocID="{51C358E1-E3C3-4426-8A06-9C0D9E6C6E55}" presName="pillars" presStyleCnt="0"/>
      <dgm:spPr/>
    </dgm:pt>
    <dgm:pt modelId="{BA6256F8-9DAD-4342-A7E4-C863444CA93D}" type="pres">
      <dgm:prSet presAssocID="{51C358E1-E3C3-4426-8A06-9C0D9E6C6E55}" presName="pillar1" presStyleLbl="node1" presStyleIdx="0" presStyleCnt="3">
        <dgm:presLayoutVars>
          <dgm:bulletEnabled val="1"/>
        </dgm:presLayoutVars>
      </dgm:prSet>
      <dgm:spPr/>
    </dgm:pt>
    <dgm:pt modelId="{257BDB97-F374-4BCB-85DB-AB65246CB38B}" type="pres">
      <dgm:prSet presAssocID="{CF248ED4-2F1D-4337-8736-AEEEAF6C8D65}" presName="pillarX" presStyleLbl="node1" presStyleIdx="1" presStyleCnt="3">
        <dgm:presLayoutVars>
          <dgm:bulletEnabled val="1"/>
        </dgm:presLayoutVars>
      </dgm:prSet>
      <dgm:spPr/>
    </dgm:pt>
    <dgm:pt modelId="{FA6DC870-1C51-43C8-9418-7E88F4B0AF20}" type="pres">
      <dgm:prSet presAssocID="{2AF7DAC2-6799-4A56-99CF-B1286FB506A6}" presName="pillarX" presStyleLbl="node1" presStyleIdx="2" presStyleCnt="3">
        <dgm:presLayoutVars>
          <dgm:bulletEnabled val="1"/>
        </dgm:presLayoutVars>
      </dgm:prSet>
      <dgm:spPr/>
    </dgm:pt>
    <dgm:pt modelId="{EBEE7A7D-5C1C-4F48-BA30-76FD72F0275C}" type="pres">
      <dgm:prSet presAssocID="{51C358E1-E3C3-4426-8A06-9C0D9E6C6E55}" presName="base" presStyleLbl="dkBgShp" presStyleIdx="1" presStyleCnt="2"/>
      <dgm:spPr/>
    </dgm:pt>
  </dgm:ptLst>
  <dgm:cxnLst>
    <dgm:cxn modelId="{12CE3A02-2F01-409E-9DC6-A7DC170D8BFA}" type="presOf" srcId="{A3B9939D-C1C3-4109-AF33-976A53176A60}" destId="{257BDB97-F374-4BCB-85DB-AB65246CB38B}" srcOrd="0" destOrd="3" presId="urn:microsoft.com/office/officeart/2005/8/layout/hList3"/>
    <dgm:cxn modelId="{B8707002-7839-4B59-8434-EC6B569BE81B}" type="presOf" srcId="{51C358E1-E3C3-4426-8A06-9C0D9E6C6E55}" destId="{7E0C482C-E857-4C53-967F-C305B61FE003}" srcOrd="0" destOrd="0" presId="urn:microsoft.com/office/officeart/2005/8/layout/hList3"/>
    <dgm:cxn modelId="{8C44C302-85B4-4609-A2D1-02A22F4A2D04}" srcId="{42C39547-5CA4-497C-BAE6-ADB86308B6F3}" destId="{51C358E1-E3C3-4426-8A06-9C0D9E6C6E55}" srcOrd="0" destOrd="0" parTransId="{31486E2D-86BB-4EB2-BCDF-C4140DCFD3E3}" sibTransId="{C8C1AB0D-364F-4735-AC30-A371AA773A52}"/>
    <dgm:cxn modelId="{A78E4A05-C974-4E0F-8607-368D5A3C7E34}" type="presOf" srcId="{55F2CEA9-A321-4800-8735-1BB9180EE897}" destId="{FA6DC870-1C51-43C8-9418-7E88F4B0AF20}" srcOrd="0" destOrd="1" presId="urn:microsoft.com/office/officeart/2005/8/layout/hList3"/>
    <dgm:cxn modelId="{F541AD09-EE61-40BC-8162-9B84085A047A}" srcId="{2106CF49-DAFF-4E31-9BE7-CE53D1B0A684}" destId="{3085E60E-1673-46E1-B9F5-0E1DDB9309E9}" srcOrd="0" destOrd="0" parTransId="{AD75EA29-D05B-44BE-9D0A-2DC869D01D96}" sibTransId="{BFD628A6-3F13-449E-891A-5106B235A51F}"/>
    <dgm:cxn modelId="{8572770F-EB41-4B21-95C2-93EBDC152E4B}" srcId="{C66892F0-298D-4812-9A86-7765B5405E10}" destId="{C0E4DACF-F344-4CEB-98DE-4A32078E791D}" srcOrd="1" destOrd="0" parTransId="{97718A7D-09D0-41A0-8DBB-B4EB61FCD9A9}" sibTransId="{79F84142-D012-48C0-86DF-27BE56656A78}"/>
    <dgm:cxn modelId="{CEB11A11-7F28-4191-A0D6-5650DCD2FC7B}" type="presOf" srcId="{2AF7DAC2-6799-4A56-99CF-B1286FB506A6}" destId="{FA6DC870-1C51-43C8-9418-7E88F4B0AF20}" srcOrd="0" destOrd="0" presId="urn:microsoft.com/office/officeart/2005/8/layout/hList3"/>
    <dgm:cxn modelId="{6E4A2619-5638-437F-8DCA-6CC88DF90172}" srcId="{CF248ED4-2F1D-4337-8736-AEEEAF6C8D65}" destId="{C66892F0-298D-4812-9A86-7765B5405E10}" srcOrd="1" destOrd="0" parTransId="{DBA27324-A7F2-43CC-AAC9-E76F47530FF1}" sibTransId="{80EB8451-E04C-43C2-B47A-95C31810543D}"/>
    <dgm:cxn modelId="{6DEA211F-FFBE-462A-9AD7-18D2548B3D33}" srcId="{2AF7DAC2-6799-4A56-99CF-B1286FB506A6}" destId="{55F2CEA9-A321-4800-8735-1BB9180EE897}" srcOrd="0" destOrd="0" parTransId="{14775127-8A9A-4531-9BB8-E2C572CE089D}" sibTransId="{4348B6B5-51D7-4D4A-89F0-28CE58286B83}"/>
    <dgm:cxn modelId="{AD4C2F20-DC99-4EC1-AF54-F973B7D8751D}" type="presOf" srcId="{E79A601F-C07D-43E2-B4AA-DDD75C9A5D9D}" destId="{FA6DC870-1C51-43C8-9418-7E88F4B0AF20}" srcOrd="0" destOrd="6" presId="urn:microsoft.com/office/officeart/2005/8/layout/hList3"/>
    <dgm:cxn modelId="{526CD436-24A2-47F8-BF71-30E013AC79BB}" type="presOf" srcId="{7BF0F650-F72F-4D5D-8CB8-ADCE059D350E}" destId="{BA6256F8-9DAD-4342-A7E4-C863444CA93D}" srcOrd="0" destOrd="4" presId="urn:microsoft.com/office/officeart/2005/8/layout/hList3"/>
    <dgm:cxn modelId="{085A2139-B284-4C06-A774-53A1227CE276}" srcId="{0605AA9C-1E71-4D87-9813-86F89578CAC1}" destId="{FC8F988B-1BB2-4050-B550-64F1CB8DB21B}" srcOrd="4" destOrd="0" parTransId="{6E31DDB1-EB78-409C-B02B-31D73C54ABEA}" sibTransId="{F69F82A4-D39B-4E56-A3BD-2092D287E78A}"/>
    <dgm:cxn modelId="{4EEF0040-4D76-450E-8106-B0E222E6BF68}" type="presOf" srcId="{0605AA9C-1E71-4D87-9813-86F89578CAC1}" destId="{FA6DC870-1C51-43C8-9418-7E88F4B0AF20}" srcOrd="0" destOrd="2" presId="urn:microsoft.com/office/officeart/2005/8/layout/hList3"/>
    <dgm:cxn modelId="{3EB8E961-FCE5-4E26-943F-301B9C6009AC}" srcId="{2AF7DAC2-6799-4A56-99CF-B1286FB506A6}" destId="{0605AA9C-1E71-4D87-9813-86F89578CAC1}" srcOrd="1" destOrd="0" parTransId="{AACD1E6F-D469-4C23-8384-BF975FB7ED1F}" sibTransId="{4AA94F38-AB88-4394-ACB8-B1C3DB9D513F}"/>
    <dgm:cxn modelId="{D3662E63-20E2-4650-B815-0E8323AB1FF9}" srcId="{CF248ED4-2F1D-4337-8736-AEEEAF6C8D65}" destId="{0437507D-505F-4201-A7ED-DD75EE09028A}" srcOrd="0" destOrd="0" parTransId="{F1D44AD9-3E06-47C8-B108-00D0EBC4B5F9}" sibTransId="{795CCD29-42E9-4AB2-8CC9-070B3140C9F9}"/>
    <dgm:cxn modelId="{E6C2E263-BAC2-4E3F-B3AF-E7F3E4DAE247}" type="presOf" srcId="{3085E60E-1673-46E1-B9F5-0E1DDB9309E9}" destId="{BA6256F8-9DAD-4342-A7E4-C863444CA93D}" srcOrd="0" destOrd="3" presId="urn:microsoft.com/office/officeart/2005/8/layout/hList3"/>
    <dgm:cxn modelId="{46064344-5D6A-4C15-B88E-63A52D4BE0E5}" srcId="{1DE55BD1-C961-4CAC-84F0-05B3EA1FD76A}" destId="{886CFB8A-EE73-4526-BCED-E470F977BEC0}" srcOrd="0" destOrd="0" parTransId="{1E6C2FE0-7D6B-4EBB-861C-4CB46EC34B75}" sibTransId="{17EC0282-A07C-4697-94E7-FB5EFBDD5BCA}"/>
    <dgm:cxn modelId="{1A5E6B68-C602-4576-B528-4600725ABB05}" srcId="{51C358E1-E3C3-4426-8A06-9C0D9E6C6E55}" destId="{2AF7DAC2-6799-4A56-99CF-B1286FB506A6}" srcOrd="2" destOrd="0" parTransId="{0BFC37F9-C845-4386-9128-F3C4A6BFF773}" sibTransId="{5246A931-3872-43E4-A51F-47DAEB7DE7CA}"/>
    <dgm:cxn modelId="{F90B346A-3517-4AA5-9BA6-1F1DFCD740C8}" srcId="{0605AA9C-1E71-4D87-9813-86F89578CAC1}" destId="{DC4989C6-F0A7-4569-BA66-6F74C716F1E6}" srcOrd="0" destOrd="0" parTransId="{4E646DF5-3CA3-458E-BE46-4672F9159BC1}" sibTransId="{D2E42C8E-C09A-464A-BAE5-63A7C99FFD59}"/>
    <dgm:cxn modelId="{93476453-A110-4D47-895E-CE520CD24986}" type="presOf" srcId="{FC8F988B-1BB2-4050-B550-64F1CB8DB21B}" destId="{FA6DC870-1C51-43C8-9418-7E88F4B0AF20}" srcOrd="0" destOrd="7" presId="urn:microsoft.com/office/officeart/2005/8/layout/hList3"/>
    <dgm:cxn modelId="{7E9E3A74-6036-4970-9081-9B4F55D0576A}" type="presOf" srcId="{0437507D-505F-4201-A7ED-DD75EE09028A}" destId="{257BDB97-F374-4BCB-85DB-AB65246CB38B}" srcOrd="0" destOrd="1" presId="urn:microsoft.com/office/officeart/2005/8/layout/hList3"/>
    <dgm:cxn modelId="{CF616176-0925-45BC-BEDC-F55F76635C9D}" type="presOf" srcId="{2106CF49-DAFF-4E31-9BE7-CE53D1B0A684}" destId="{BA6256F8-9DAD-4342-A7E4-C863444CA93D}" srcOrd="0" destOrd="2" presId="urn:microsoft.com/office/officeart/2005/8/layout/hList3"/>
    <dgm:cxn modelId="{23A6BD59-E72C-4078-9D5F-33F27D3C14D9}" type="presOf" srcId="{DC4989C6-F0A7-4569-BA66-6F74C716F1E6}" destId="{FA6DC870-1C51-43C8-9418-7E88F4B0AF20}" srcOrd="0" destOrd="3" presId="urn:microsoft.com/office/officeart/2005/8/layout/hList3"/>
    <dgm:cxn modelId="{A1CA137D-B903-4EC6-B88A-94ABE24F545B}" type="presOf" srcId="{4BE3AE76-8BD4-47C3-891E-421167646F3B}" destId="{BA6256F8-9DAD-4342-A7E4-C863444CA93D}" srcOrd="0" destOrd="5" presId="urn:microsoft.com/office/officeart/2005/8/layout/hList3"/>
    <dgm:cxn modelId="{F070437D-C0FB-4923-A642-39231EED32C9}" srcId="{2106CF49-DAFF-4E31-9BE7-CE53D1B0A684}" destId="{4BE3AE76-8BD4-47C3-891E-421167646F3B}" srcOrd="2" destOrd="0" parTransId="{21CF917F-7866-4BB3-8972-132B3D42734E}" sibTransId="{6490DEE8-93A8-4145-A9E3-4A3DB76FEABF}"/>
    <dgm:cxn modelId="{5C2A9681-BAA3-4F68-9424-7CC20140E043}" type="presOf" srcId="{1DE55BD1-C961-4CAC-84F0-05B3EA1FD76A}" destId="{BA6256F8-9DAD-4342-A7E4-C863444CA93D}" srcOrd="0" destOrd="0" presId="urn:microsoft.com/office/officeart/2005/8/layout/hList3"/>
    <dgm:cxn modelId="{94891498-1425-422F-AA2E-1E1615FFFA65}" srcId="{0605AA9C-1E71-4D87-9813-86F89578CAC1}" destId="{E79A601F-C07D-43E2-B4AA-DDD75C9A5D9D}" srcOrd="3" destOrd="0" parTransId="{2EB5DC60-0156-4001-B582-A516E35F1C4F}" sibTransId="{59087E74-964E-42A9-A0A4-535DCE057736}"/>
    <dgm:cxn modelId="{70B5E39A-9E05-470C-B8AE-8CB0363A9834}" srcId="{2106CF49-DAFF-4E31-9BE7-CE53D1B0A684}" destId="{7BF0F650-F72F-4D5D-8CB8-ADCE059D350E}" srcOrd="1" destOrd="0" parTransId="{416AAD47-7C13-4E64-A760-4B263AFEB6B3}" sibTransId="{D6116EE0-F1B6-4E90-A8ED-E227567D119D}"/>
    <dgm:cxn modelId="{636CAA9D-F334-49CB-9A71-B7AF7D852E7C}" type="presOf" srcId="{696CFB21-62D0-426F-B885-36C3660243F4}" destId="{FA6DC870-1C51-43C8-9418-7E88F4B0AF20}" srcOrd="0" destOrd="5" presId="urn:microsoft.com/office/officeart/2005/8/layout/hList3"/>
    <dgm:cxn modelId="{5A1931A3-4E4F-4457-8FA8-6D858A045E58}" srcId="{C66892F0-298D-4812-9A86-7765B5405E10}" destId="{A3B9939D-C1C3-4109-AF33-976A53176A60}" srcOrd="0" destOrd="0" parTransId="{9163AA2D-ED34-4746-A3C0-4B0D05ACD181}" sibTransId="{031CDE79-5E2D-4F09-A273-2D2969968698}"/>
    <dgm:cxn modelId="{DAA6CDA6-126D-4E66-9F0F-F87F6D768FE3}" type="presOf" srcId="{C66892F0-298D-4812-9A86-7765B5405E10}" destId="{257BDB97-F374-4BCB-85DB-AB65246CB38B}" srcOrd="0" destOrd="2" presId="urn:microsoft.com/office/officeart/2005/8/layout/hList3"/>
    <dgm:cxn modelId="{DFD8EEA7-E4D8-4B26-874F-077BA8B98BE6}" srcId="{1DE55BD1-C961-4CAC-84F0-05B3EA1FD76A}" destId="{2106CF49-DAFF-4E31-9BE7-CE53D1B0A684}" srcOrd="1" destOrd="0" parTransId="{5B8795EA-C812-43F7-ABFE-8170624237D5}" sibTransId="{4F64F46D-B900-441B-AFAB-E7CEBCD86A76}"/>
    <dgm:cxn modelId="{C279D4AE-8564-4530-974E-1161448356FC}" srcId="{0605AA9C-1E71-4D87-9813-86F89578CAC1}" destId="{696CFB21-62D0-426F-B885-36C3660243F4}" srcOrd="2" destOrd="0" parTransId="{CC201DD5-FC8E-43BF-90E2-642ECE1D3D7F}" sibTransId="{32309F2E-C303-4D5E-BC4F-78871C5B305D}"/>
    <dgm:cxn modelId="{5C7C17BC-59C8-4F0E-B1FB-76BCE6C6ADF1}" type="presOf" srcId="{33699893-74EF-4F04-8F27-9D1129610824}" destId="{FA6DC870-1C51-43C8-9418-7E88F4B0AF20}" srcOrd="0" destOrd="4" presId="urn:microsoft.com/office/officeart/2005/8/layout/hList3"/>
    <dgm:cxn modelId="{6201FEBE-3C41-4C2C-9A46-1E265057BEC2}" srcId="{51C358E1-E3C3-4426-8A06-9C0D9E6C6E55}" destId="{1DE55BD1-C961-4CAC-84F0-05B3EA1FD76A}" srcOrd="0" destOrd="0" parTransId="{62540AE0-EA34-4245-8AEC-ACECB681A11E}" sibTransId="{4762089A-8396-4C16-97C5-885D9F070764}"/>
    <dgm:cxn modelId="{3858E9BF-5B1A-487A-94A4-9E9887D4A615}" type="presOf" srcId="{886CFB8A-EE73-4526-BCED-E470F977BEC0}" destId="{BA6256F8-9DAD-4342-A7E4-C863444CA93D}" srcOrd="0" destOrd="1" presId="urn:microsoft.com/office/officeart/2005/8/layout/hList3"/>
    <dgm:cxn modelId="{30C554C3-EF14-44A2-8A82-8675D4B2FDB4}" type="presOf" srcId="{42C39547-5CA4-497C-BAE6-ADB86308B6F3}" destId="{E8BE9273-AA84-47B9-B1F4-848F95AEDE5B}" srcOrd="0" destOrd="0" presId="urn:microsoft.com/office/officeart/2005/8/layout/hList3"/>
    <dgm:cxn modelId="{858738D8-C0EF-4274-B15E-E77F62258E12}" srcId="{C66892F0-298D-4812-9A86-7765B5405E10}" destId="{E1A26005-B078-4171-9904-84B3C8B011FB}" srcOrd="2" destOrd="0" parTransId="{BCDA8E11-2B68-4A4C-A180-A832715ACF1B}" sibTransId="{A5653036-D5AD-4CE1-82F1-77363F5F7E8D}"/>
    <dgm:cxn modelId="{927EC0E0-580F-438F-BCE1-930DC3209E72}" type="presOf" srcId="{CF248ED4-2F1D-4337-8736-AEEEAF6C8D65}" destId="{257BDB97-F374-4BCB-85DB-AB65246CB38B}" srcOrd="0" destOrd="0" presId="urn:microsoft.com/office/officeart/2005/8/layout/hList3"/>
    <dgm:cxn modelId="{3EDB50EC-390F-4175-96AD-C1A1A5DB9D8B}" srcId="{51C358E1-E3C3-4426-8A06-9C0D9E6C6E55}" destId="{CF248ED4-2F1D-4337-8736-AEEEAF6C8D65}" srcOrd="1" destOrd="0" parTransId="{E26085CD-EA99-4026-B196-26BD41F4067F}" sibTransId="{D0A27D77-5235-4CDB-864A-0F47C241AFE4}"/>
    <dgm:cxn modelId="{9729A2F8-B3AA-4A00-91DA-691A982CC8B6}" type="presOf" srcId="{C0E4DACF-F344-4CEB-98DE-4A32078E791D}" destId="{257BDB97-F374-4BCB-85DB-AB65246CB38B}" srcOrd="0" destOrd="4" presId="urn:microsoft.com/office/officeart/2005/8/layout/hList3"/>
    <dgm:cxn modelId="{8CD6D5FB-2B53-49F0-A01F-377AF53F85EF}" srcId="{0605AA9C-1E71-4D87-9813-86F89578CAC1}" destId="{33699893-74EF-4F04-8F27-9D1129610824}" srcOrd="1" destOrd="0" parTransId="{ECC2001B-2239-4E7B-9AF1-D772F10FBD63}" sibTransId="{3437E107-C4D6-44DF-8D70-E5F47738E190}"/>
    <dgm:cxn modelId="{759A93FE-4DF4-4DCB-B97E-0237014CC4B0}" type="presOf" srcId="{E1A26005-B078-4171-9904-84B3C8B011FB}" destId="{257BDB97-F374-4BCB-85DB-AB65246CB38B}" srcOrd="0" destOrd="5" presId="urn:microsoft.com/office/officeart/2005/8/layout/hList3"/>
    <dgm:cxn modelId="{3233653C-CE9F-4EDB-955C-CC4FE02B3D4F}" type="presParOf" srcId="{E8BE9273-AA84-47B9-B1F4-848F95AEDE5B}" destId="{7E0C482C-E857-4C53-967F-C305B61FE003}" srcOrd="0" destOrd="0" presId="urn:microsoft.com/office/officeart/2005/8/layout/hList3"/>
    <dgm:cxn modelId="{F7CDE1A8-C0C1-47BF-8366-18B0EEDDB215}" type="presParOf" srcId="{E8BE9273-AA84-47B9-B1F4-848F95AEDE5B}" destId="{CEFDD74C-B119-49DB-8F47-218490663D60}" srcOrd="1" destOrd="0" presId="urn:microsoft.com/office/officeart/2005/8/layout/hList3"/>
    <dgm:cxn modelId="{BFD1585F-8E3B-4C24-9A46-9458A213A8AA}" type="presParOf" srcId="{CEFDD74C-B119-49DB-8F47-218490663D60}" destId="{BA6256F8-9DAD-4342-A7E4-C863444CA93D}" srcOrd="0" destOrd="0" presId="urn:microsoft.com/office/officeart/2005/8/layout/hList3"/>
    <dgm:cxn modelId="{477DE029-34A8-4150-A27D-B31AE304873B}" type="presParOf" srcId="{CEFDD74C-B119-49DB-8F47-218490663D60}" destId="{257BDB97-F374-4BCB-85DB-AB65246CB38B}" srcOrd="1" destOrd="0" presId="urn:microsoft.com/office/officeart/2005/8/layout/hList3"/>
    <dgm:cxn modelId="{707FC4E8-A376-4D39-BDA8-F255278F37F5}" type="presParOf" srcId="{CEFDD74C-B119-49DB-8F47-218490663D60}" destId="{FA6DC870-1C51-43C8-9418-7E88F4B0AF20}" srcOrd="2" destOrd="0" presId="urn:microsoft.com/office/officeart/2005/8/layout/hList3"/>
    <dgm:cxn modelId="{FA6C3BC0-38AF-4BF7-B945-48E45B17C0C0}" type="presParOf" srcId="{E8BE9273-AA84-47B9-B1F4-848F95AEDE5B}" destId="{EBEE7A7D-5C1C-4F48-BA30-76FD72F0275C}"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C39547-5CA4-497C-BAE6-ADB86308B6F3}"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n-US"/>
        </a:p>
      </dgm:t>
    </dgm:pt>
    <dgm:pt modelId="{51C358E1-E3C3-4426-8A06-9C0D9E6C6E55}">
      <dgm:prSet phldrT="[Text]"/>
      <dgm:spPr/>
      <dgm:t>
        <a:bodyPr/>
        <a:lstStyle/>
        <a:p>
          <a:r>
            <a:rPr lang="en-US" dirty="0">
              <a:solidFill>
                <a:schemeClr val="tx2"/>
              </a:solidFill>
            </a:rPr>
            <a:t>Pain Classification</a:t>
          </a:r>
        </a:p>
      </dgm:t>
    </dgm:pt>
    <dgm:pt modelId="{31486E2D-86BB-4EB2-BCDF-C4140DCFD3E3}" type="parTrans" cxnId="{8C44C302-85B4-4609-A2D1-02A22F4A2D04}">
      <dgm:prSet/>
      <dgm:spPr/>
      <dgm:t>
        <a:bodyPr/>
        <a:lstStyle/>
        <a:p>
          <a:endParaRPr lang="en-US"/>
        </a:p>
      </dgm:t>
    </dgm:pt>
    <dgm:pt modelId="{C8C1AB0D-364F-4735-AC30-A371AA773A52}" type="sibTrans" cxnId="{8C44C302-85B4-4609-A2D1-02A22F4A2D04}">
      <dgm:prSet/>
      <dgm:spPr/>
      <dgm:t>
        <a:bodyPr/>
        <a:lstStyle/>
        <a:p>
          <a:endParaRPr lang="en-US"/>
        </a:p>
      </dgm:t>
    </dgm:pt>
    <dgm:pt modelId="{1DE55BD1-C961-4CAC-84F0-05B3EA1FD76A}">
      <dgm:prSet phldrT="[Text]"/>
      <dgm:spPr/>
      <dgm:t>
        <a:bodyPr/>
        <a:lstStyle/>
        <a:p>
          <a:r>
            <a:rPr lang="en-US" dirty="0">
              <a:solidFill>
                <a:schemeClr val="tx2"/>
              </a:solidFill>
            </a:rPr>
            <a:t>Nociceptive</a:t>
          </a:r>
        </a:p>
      </dgm:t>
    </dgm:pt>
    <dgm:pt modelId="{62540AE0-EA34-4245-8AEC-ACECB681A11E}" type="parTrans" cxnId="{6201FEBE-3C41-4C2C-9A46-1E265057BEC2}">
      <dgm:prSet/>
      <dgm:spPr/>
      <dgm:t>
        <a:bodyPr/>
        <a:lstStyle/>
        <a:p>
          <a:endParaRPr lang="en-US"/>
        </a:p>
      </dgm:t>
    </dgm:pt>
    <dgm:pt modelId="{4762089A-8396-4C16-97C5-885D9F070764}" type="sibTrans" cxnId="{6201FEBE-3C41-4C2C-9A46-1E265057BEC2}">
      <dgm:prSet/>
      <dgm:spPr/>
      <dgm:t>
        <a:bodyPr/>
        <a:lstStyle/>
        <a:p>
          <a:endParaRPr lang="en-US"/>
        </a:p>
      </dgm:t>
    </dgm:pt>
    <dgm:pt modelId="{CF248ED4-2F1D-4337-8736-AEEEAF6C8D65}">
      <dgm:prSet phldrT="[Text]"/>
      <dgm:spPr/>
      <dgm:t>
        <a:bodyPr/>
        <a:lstStyle/>
        <a:p>
          <a:r>
            <a:rPr lang="en-US" dirty="0">
              <a:solidFill>
                <a:schemeClr val="tx2"/>
              </a:solidFill>
            </a:rPr>
            <a:t>Neuropathic</a:t>
          </a:r>
        </a:p>
      </dgm:t>
    </dgm:pt>
    <dgm:pt modelId="{E26085CD-EA99-4026-B196-26BD41F4067F}" type="parTrans" cxnId="{3EDB50EC-390F-4175-96AD-C1A1A5DB9D8B}">
      <dgm:prSet/>
      <dgm:spPr/>
      <dgm:t>
        <a:bodyPr/>
        <a:lstStyle/>
        <a:p>
          <a:endParaRPr lang="en-US"/>
        </a:p>
      </dgm:t>
    </dgm:pt>
    <dgm:pt modelId="{D0A27D77-5235-4CDB-864A-0F47C241AFE4}" type="sibTrans" cxnId="{3EDB50EC-390F-4175-96AD-C1A1A5DB9D8B}">
      <dgm:prSet/>
      <dgm:spPr/>
      <dgm:t>
        <a:bodyPr/>
        <a:lstStyle/>
        <a:p>
          <a:endParaRPr lang="en-US"/>
        </a:p>
      </dgm:t>
    </dgm:pt>
    <dgm:pt modelId="{2AF7DAC2-6799-4A56-99CF-B1286FB506A6}">
      <dgm:prSet phldrT="[Text]"/>
      <dgm:spPr/>
      <dgm:t>
        <a:bodyPr/>
        <a:lstStyle/>
        <a:p>
          <a:r>
            <a:rPr lang="en-US" dirty="0" err="1">
              <a:solidFill>
                <a:schemeClr val="tx2"/>
              </a:solidFill>
            </a:rPr>
            <a:t>Nociplastic</a:t>
          </a:r>
          <a:endParaRPr lang="en-US" dirty="0">
            <a:solidFill>
              <a:schemeClr val="tx2"/>
            </a:solidFill>
          </a:endParaRPr>
        </a:p>
      </dgm:t>
    </dgm:pt>
    <dgm:pt modelId="{0BFC37F9-C845-4386-9128-F3C4A6BFF773}" type="parTrans" cxnId="{1A5E6B68-C602-4576-B528-4600725ABB05}">
      <dgm:prSet/>
      <dgm:spPr/>
      <dgm:t>
        <a:bodyPr/>
        <a:lstStyle/>
        <a:p>
          <a:endParaRPr lang="en-US"/>
        </a:p>
      </dgm:t>
    </dgm:pt>
    <dgm:pt modelId="{5246A931-3872-43E4-A51F-47DAEB7DE7CA}" type="sibTrans" cxnId="{1A5E6B68-C602-4576-B528-4600725ABB05}">
      <dgm:prSet/>
      <dgm:spPr/>
      <dgm:t>
        <a:bodyPr/>
        <a:lstStyle/>
        <a:p>
          <a:endParaRPr lang="en-US"/>
        </a:p>
      </dgm:t>
    </dgm:pt>
    <dgm:pt modelId="{886CFB8A-EE73-4526-BCED-E470F977BEC0}">
      <dgm:prSet phldrT="[Text]"/>
      <dgm:spPr/>
      <dgm:t>
        <a:bodyPr/>
        <a:lstStyle/>
        <a:p>
          <a:r>
            <a:rPr lang="en-US" dirty="0">
              <a:solidFill>
                <a:schemeClr val="tx2"/>
              </a:solidFill>
            </a:rPr>
            <a:t>Inflammation or mechanical damage</a:t>
          </a:r>
        </a:p>
      </dgm:t>
    </dgm:pt>
    <dgm:pt modelId="{1E6C2FE0-7D6B-4EBB-861C-4CB46EC34B75}" type="parTrans" cxnId="{46064344-5D6A-4C15-B88E-63A52D4BE0E5}">
      <dgm:prSet/>
      <dgm:spPr/>
      <dgm:t>
        <a:bodyPr/>
        <a:lstStyle/>
        <a:p>
          <a:endParaRPr lang="en-US"/>
        </a:p>
      </dgm:t>
    </dgm:pt>
    <dgm:pt modelId="{17EC0282-A07C-4697-94E7-FB5EFBDD5BCA}" type="sibTrans" cxnId="{46064344-5D6A-4C15-B88E-63A52D4BE0E5}">
      <dgm:prSet/>
      <dgm:spPr/>
      <dgm:t>
        <a:bodyPr/>
        <a:lstStyle/>
        <a:p>
          <a:endParaRPr lang="en-US"/>
        </a:p>
      </dgm:t>
    </dgm:pt>
    <dgm:pt modelId="{2106CF49-DAFF-4E31-9BE7-CE53D1B0A684}">
      <dgm:prSet phldrT="[Text]"/>
      <dgm:spPr/>
      <dgm:t>
        <a:bodyPr/>
        <a:lstStyle/>
        <a:p>
          <a:r>
            <a:rPr lang="en-US" dirty="0">
              <a:solidFill>
                <a:schemeClr val="tx2"/>
              </a:solidFill>
            </a:rPr>
            <a:t>Classic examples</a:t>
          </a:r>
        </a:p>
      </dgm:t>
    </dgm:pt>
    <dgm:pt modelId="{5B8795EA-C812-43F7-ABFE-8170624237D5}" type="parTrans" cxnId="{DFD8EEA7-E4D8-4B26-874F-077BA8B98BE6}">
      <dgm:prSet/>
      <dgm:spPr/>
      <dgm:t>
        <a:bodyPr/>
        <a:lstStyle/>
        <a:p>
          <a:endParaRPr lang="en-US"/>
        </a:p>
      </dgm:t>
    </dgm:pt>
    <dgm:pt modelId="{4F64F46D-B900-441B-AFAB-E7CEBCD86A76}" type="sibTrans" cxnId="{DFD8EEA7-E4D8-4B26-874F-077BA8B98BE6}">
      <dgm:prSet/>
      <dgm:spPr/>
      <dgm:t>
        <a:bodyPr/>
        <a:lstStyle/>
        <a:p>
          <a:endParaRPr lang="en-US"/>
        </a:p>
      </dgm:t>
    </dgm:pt>
    <dgm:pt modelId="{3085E60E-1673-46E1-B9F5-0E1DDB9309E9}">
      <dgm:prSet phldrT="[Text]"/>
      <dgm:spPr/>
      <dgm:t>
        <a:bodyPr/>
        <a:lstStyle/>
        <a:p>
          <a:r>
            <a:rPr lang="en-US" dirty="0">
              <a:solidFill>
                <a:schemeClr val="tx2"/>
              </a:solidFill>
            </a:rPr>
            <a:t>Osteoarthritis (OA)</a:t>
          </a:r>
        </a:p>
      </dgm:t>
    </dgm:pt>
    <dgm:pt modelId="{AD75EA29-D05B-44BE-9D0A-2DC869D01D96}" type="parTrans" cxnId="{F541AD09-EE61-40BC-8162-9B84085A047A}">
      <dgm:prSet/>
      <dgm:spPr/>
      <dgm:t>
        <a:bodyPr/>
        <a:lstStyle/>
        <a:p>
          <a:endParaRPr lang="en-US"/>
        </a:p>
      </dgm:t>
    </dgm:pt>
    <dgm:pt modelId="{BFD628A6-3F13-449E-891A-5106B235A51F}" type="sibTrans" cxnId="{F541AD09-EE61-40BC-8162-9B84085A047A}">
      <dgm:prSet/>
      <dgm:spPr/>
      <dgm:t>
        <a:bodyPr/>
        <a:lstStyle/>
        <a:p>
          <a:endParaRPr lang="en-US"/>
        </a:p>
      </dgm:t>
    </dgm:pt>
    <dgm:pt modelId="{7BF0F650-F72F-4D5D-8CB8-ADCE059D350E}">
      <dgm:prSet phldrT="[Text]"/>
      <dgm:spPr/>
      <dgm:t>
        <a:bodyPr/>
        <a:lstStyle/>
        <a:p>
          <a:r>
            <a:rPr lang="en-US" dirty="0">
              <a:solidFill>
                <a:schemeClr val="tx2"/>
              </a:solidFill>
            </a:rPr>
            <a:t>Rheumatoid arthritis (RA)</a:t>
          </a:r>
        </a:p>
      </dgm:t>
    </dgm:pt>
    <dgm:pt modelId="{416AAD47-7C13-4E64-A760-4B263AFEB6B3}" type="parTrans" cxnId="{70B5E39A-9E05-470C-B8AE-8CB0363A9834}">
      <dgm:prSet/>
      <dgm:spPr/>
      <dgm:t>
        <a:bodyPr/>
        <a:lstStyle/>
        <a:p>
          <a:endParaRPr lang="en-US"/>
        </a:p>
      </dgm:t>
    </dgm:pt>
    <dgm:pt modelId="{D6116EE0-F1B6-4E90-A8ED-E227567D119D}" type="sibTrans" cxnId="{70B5E39A-9E05-470C-B8AE-8CB0363A9834}">
      <dgm:prSet/>
      <dgm:spPr/>
      <dgm:t>
        <a:bodyPr/>
        <a:lstStyle/>
        <a:p>
          <a:endParaRPr lang="en-US"/>
        </a:p>
      </dgm:t>
    </dgm:pt>
    <dgm:pt modelId="{0437507D-505F-4201-A7ED-DD75EE09028A}">
      <dgm:prSet phldrT="[Text]"/>
      <dgm:spPr/>
      <dgm:t>
        <a:bodyPr/>
        <a:lstStyle/>
        <a:p>
          <a:r>
            <a:rPr lang="en-US" dirty="0">
              <a:solidFill>
                <a:schemeClr val="tx2"/>
              </a:solidFill>
            </a:rPr>
            <a:t>Damage or entrapment of nerves</a:t>
          </a:r>
        </a:p>
      </dgm:t>
    </dgm:pt>
    <dgm:pt modelId="{F1D44AD9-3E06-47C8-B108-00D0EBC4B5F9}" type="parTrans" cxnId="{D3662E63-20E2-4650-B815-0E8323AB1FF9}">
      <dgm:prSet/>
      <dgm:spPr/>
      <dgm:t>
        <a:bodyPr/>
        <a:lstStyle/>
        <a:p>
          <a:endParaRPr lang="en-US"/>
        </a:p>
      </dgm:t>
    </dgm:pt>
    <dgm:pt modelId="{795CCD29-42E9-4AB2-8CC9-070B3140C9F9}" type="sibTrans" cxnId="{D3662E63-20E2-4650-B815-0E8323AB1FF9}">
      <dgm:prSet/>
      <dgm:spPr/>
      <dgm:t>
        <a:bodyPr/>
        <a:lstStyle/>
        <a:p>
          <a:endParaRPr lang="en-US"/>
        </a:p>
      </dgm:t>
    </dgm:pt>
    <dgm:pt modelId="{C66892F0-298D-4812-9A86-7765B5405E10}">
      <dgm:prSet phldrT="[Text]"/>
      <dgm:spPr/>
      <dgm:t>
        <a:bodyPr/>
        <a:lstStyle/>
        <a:p>
          <a:r>
            <a:rPr lang="en-US" dirty="0">
              <a:solidFill>
                <a:schemeClr val="tx2"/>
              </a:solidFill>
            </a:rPr>
            <a:t>Classic examples</a:t>
          </a:r>
        </a:p>
      </dgm:t>
    </dgm:pt>
    <dgm:pt modelId="{DBA27324-A7F2-43CC-AAC9-E76F47530FF1}" type="parTrans" cxnId="{6E4A2619-5638-437F-8DCA-6CC88DF90172}">
      <dgm:prSet/>
      <dgm:spPr/>
      <dgm:t>
        <a:bodyPr/>
        <a:lstStyle/>
        <a:p>
          <a:endParaRPr lang="en-US"/>
        </a:p>
      </dgm:t>
    </dgm:pt>
    <dgm:pt modelId="{80EB8451-E04C-43C2-B47A-95C31810543D}" type="sibTrans" cxnId="{6E4A2619-5638-437F-8DCA-6CC88DF90172}">
      <dgm:prSet/>
      <dgm:spPr/>
      <dgm:t>
        <a:bodyPr/>
        <a:lstStyle/>
        <a:p>
          <a:endParaRPr lang="en-US"/>
        </a:p>
      </dgm:t>
    </dgm:pt>
    <dgm:pt modelId="{A3B9939D-C1C3-4109-AF33-976A53176A60}">
      <dgm:prSet phldrT="[Text]"/>
      <dgm:spPr/>
      <dgm:t>
        <a:bodyPr/>
        <a:lstStyle/>
        <a:p>
          <a:r>
            <a:rPr lang="en-US" dirty="0">
              <a:solidFill>
                <a:schemeClr val="tx2"/>
              </a:solidFill>
            </a:rPr>
            <a:t>Diabetic neuropathy</a:t>
          </a:r>
        </a:p>
      </dgm:t>
    </dgm:pt>
    <dgm:pt modelId="{9163AA2D-ED34-4746-A3C0-4B0D05ACD181}" type="parTrans" cxnId="{5A1931A3-4E4F-4457-8FA8-6D858A045E58}">
      <dgm:prSet/>
      <dgm:spPr/>
      <dgm:t>
        <a:bodyPr/>
        <a:lstStyle/>
        <a:p>
          <a:endParaRPr lang="en-US"/>
        </a:p>
      </dgm:t>
    </dgm:pt>
    <dgm:pt modelId="{031CDE79-5E2D-4F09-A273-2D2969968698}" type="sibTrans" cxnId="{5A1931A3-4E4F-4457-8FA8-6D858A045E58}">
      <dgm:prSet/>
      <dgm:spPr/>
      <dgm:t>
        <a:bodyPr/>
        <a:lstStyle/>
        <a:p>
          <a:endParaRPr lang="en-US"/>
        </a:p>
      </dgm:t>
    </dgm:pt>
    <dgm:pt modelId="{C0E4DACF-F344-4CEB-98DE-4A32078E791D}">
      <dgm:prSet phldrT="[Text]"/>
      <dgm:spPr/>
      <dgm:t>
        <a:bodyPr/>
        <a:lstStyle/>
        <a:p>
          <a:r>
            <a:rPr lang="en-US" dirty="0" err="1">
              <a:solidFill>
                <a:schemeClr val="tx2"/>
              </a:solidFill>
            </a:rPr>
            <a:t>Postherpetic</a:t>
          </a:r>
          <a:r>
            <a:rPr lang="en-US" dirty="0">
              <a:solidFill>
                <a:schemeClr val="tx2"/>
              </a:solidFill>
            </a:rPr>
            <a:t> neuralgia</a:t>
          </a:r>
        </a:p>
      </dgm:t>
    </dgm:pt>
    <dgm:pt modelId="{97718A7D-09D0-41A0-8DBB-B4EB61FCD9A9}" type="parTrans" cxnId="{8572770F-EB41-4B21-95C2-93EBDC152E4B}">
      <dgm:prSet/>
      <dgm:spPr/>
      <dgm:t>
        <a:bodyPr/>
        <a:lstStyle/>
        <a:p>
          <a:endParaRPr lang="en-US"/>
        </a:p>
      </dgm:t>
    </dgm:pt>
    <dgm:pt modelId="{79F84142-D012-48C0-86DF-27BE56656A78}" type="sibTrans" cxnId="{8572770F-EB41-4B21-95C2-93EBDC152E4B}">
      <dgm:prSet/>
      <dgm:spPr/>
      <dgm:t>
        <a:bodyPr/>
        <a:lstStyle/>
        <a:p>
          <a:endParaRPr lang="en-US"/>
        </a:p>
      </dgm:t>
    </dgm:pt>
    <dgm:pt modelId="{55F2CEA9-A321-4800-8735-1BB9180EE897}">
      <dgm:prSet phldrT="[Text]"/>
      <dgm:spPr/>
      <dgm:t>
        <a:bodyPr/>
        <a:lstStyle/>
        <a:p>
          <a:r>
            <a:rPr lang="en-US" dirty="0">
              <a:solidFill>
                <a:schemeClr val="tx2"/>
              </a:solidFill>
            </a:rPr>
            <a:t>Central disturbance in pain processing</a:t>
          </a:r>
        </a:p>
      </dgm:t>
    </dgm:pt>
    <dgm:pt modelId="{14775127-8A9A-4531-9BB8-E2C572CE089D}" type="parTrans" cxnId="{6DEA211F-FFBE-462A-9AD7-18D2548B3D33}">
      <dgm:prSet/>
      <dgm:spPr/>
      <dgm:t>
        <a:bodyPr/>
        <a:lstStyle/>
        <a:p>
          <a:endParaRPr lang="en-US"/>
        </a:p>
      </dgm:t>
    </dgm:pt>
    <dgm:pt modelId="{4348B6B5-51D7-4D4A-89F0-28CE58286B83}" type="sibTrans" cxnId="{6DEA211F-FFBE-462A-9AD7-18D2548B3D33}">
      <dgm:prSet/>
      <dgm:spPr/>
      <dgm:t>
        <a:bodyPr/>
        <a:lstStyle/>
        <a:p>
          <a:endParaRPr lang="en-US"/>
        </a:p>
      </dgm:t>
    </dgm:pt>
    <dgm:pt modelId="{0605AA9C-1E71-4D87-9813-86F89578CAC1}">
      <dgm:prSet phldrT="[Text]"/>
      <dgm:spPr/>
      <dgm:t>
        <a:bodyPr/>
        <a:lstStyle/>
        <a:p>
          <a:r>
            <a:rPr lang="en-US" dirty="0">
              <a:solidFill>
                <a:schemeClr val="tx2"/>
              </a:solidFill>
            </a:rPr>
            <a:t>Classic examples</a:t>
          </a:r>
        </a:p>
      </dgm:t>
    </dgm:pt>
    <dgm:pt modelId="{AACD1E6F-D469-4C23-8384-BF975FB7ED1F}" type="parTrans" cxnId="{3EB8E961-FCE5-4E26-943F-301B9C6009AC}">
      <dgm:prSet/>
      <dgm:spPr/>
      <dgm:t>
        <a:bodyPr/>
        <a:lstStyle/>
        <a:p>
          <a:endParaRPr lang="en-US"/>
        </a:p>
      </dgm:t>
    </dgm:pt>
    <dgm:pt modelId="{4AA94F38-AB88-4394-ACB8-B1C3DB9D513F}" type="sibTrans" cxnId="{3EB8E961-FCE5-4E26-943F-301B9C6009AC}">
      <dgm:prSet/>
      <dgm:spPr/>
      <dgm:t>
        <a:bodyPr/>
        <a:lstStyle/>
        <a:p>
          <a:endParaRPr lang="en-US"/>
        </a:p>
      </dgm:t>
    </dgm:pt>
    <dgm:pt modelId="{DC4989C6-F0A7-4569-BA66-6F74C716F1E6}">
      <dgm:prSet phldrT="[Text]"/>
      <dgm:spPr/>
      <dgm:t>
        <a:bodyPr/>
        <a:lstStyle/>
        <a:p>
          <a:r>
            <a:rPr lang="en-US" dirty="0">
              <a:solidFill>
                <a:schemeClr val="tx2"/>
              </a:solidFill>
            </a:rPr>
            <a:t>Fibromyalgia</a:t>
          </a:r>
        </a:p>
      </dgm:t>
    </dgm:pt>
    <dgm:pt modelId="{4E646DF5-3CA3-458E-BE46-4672F9159BC1}" type="parTrans" cxnId="{F90B346A-3517-4AA5-9BA6-1F1DFCD740C8}">
      <dgm:prSet/>
      <dgm:spPr/>
      <dgm:t>
        <a:bodyPr/>
        <a:lstStyle/>
        <a:p>
          <a:endParaRPr lang="en-US"/>
        </a:p>
      </dgm:t>
    </dgm:pt>
    <dgm:pt modelId="{D2E42C8E-C09A-464A-BAE5-63A7C99FFD59}" type="sibTrans" cxnId="{F90B346A-3517-4AA5-9BA6-1F1DFCD740C8}">
      <dgm:prSet/>
      <dgm:spPr/>
      <dgm:t>
        <a:bodyPr/>
        <a:lstStyle/>
        <a:p>
          <a:endParaRPr lang="en-US"/>
        </a:p>
      </dgm:t>
    </dgm:pt>
    <dgm:pt modelId="{33699893-74EF-4F04-8F27-9D1129610824}">
      <dgm:prSet phldrT="[Text]"/>
      <dgm:spPr/>
      <dgm:t>
        <a:bodyPr/>
        <a:lstStyle/>
        <a:p>
          <a:r>
            <a:rPr lang="en-US" dirty="0">
              <a:solidFill>
                <a:schemeClr val="tx2"/>
              </a:solidFill>
            </a:rPr>
            <a:t>Irritable bowel syndrome</a:t>
          </a:r>
        </a:p>
      </dgm:t>
    </dgm:pt>
    <dgm:pt modelId="{ECC2001B-2239-4E7B-9AF1-D772F10FBD63}" type="parTrans" cxnId="{8CD6D5FB-2B53-49F0-A01F-377AF53F85EF}">
      <dgm:prSet/>
      <dgm:spPr/>
      <dgm:t>
        <a:bodyPr/>
        <a:lstStyle/>
        <a:p>
          <a:endParaRPr lang="en-US"/>
        </a:p>
      </dgm:t>
    </dgm:pt>
    <dgm:pt modelId="{3437E107-C4D6-44DF-8D70-E5F47738E190}" type="sibTrans" cxnId="{8CD6D5FB-2B53-49F0-A01F-377AF53F85EF}">
      <dgm:prSet/>
      <dgm:spPr/>
      <dgm:t>
        <a:bodyPr/>
        <a:lstStyle/>
        <a:p>
          <a:endParaRPr lang="en-US"/>
        </a:p>
      </dgm:t>
    </dgm:pt>
    <dgm:pt modelId="{696CFB21-62D0-426F-B885-36C3660243F4}">
      <dgm:prSet phldrT="[Text]"/>
      <dgm:spPr/>
      <dgm:t>
        <a:bodyPr/>
        <a:lstStyle/>
        <a:p>
          <a:r>
            <a:rPr lang="en-US" dirty="0">
              <a:solidFill>
                <a:schemeClr val="tx2"/>
              </a:solidFill>
            </a:rPr>
            <a:t>Chronic migraine</a:t>
          </a:r>
        </a:p>
      </dgm:t>
    </dgm:pt>
    <dgm:pt modelId="{CC201DD5-FC8E-43BF-90E2-642ECE1D3D7F}" type="parTrans" cxnId="{C279D4AE-8564-4530-974E-1161448356FC}">
      <dgm:prSet/>
      <dgm:spPr/>
      <dgm:t>
        <a:bodyPr/>
        <a:lstStyle/>
        <a:p>
          <a:endParaRPr lang="en-US"/>
        </a:p>
      </dgm:t>
    </dgm:pt>
    <dgm:pt modelId="{32309F2E-C303-4D5E-BC4F-78871C5B305D}" type="sibTrans" cxnId="{C279D4AE-8564-4530-974E-1161448356FC}">
      <dgm:prSet/>
      <dgm:spPr/>
      <dgm:t>
        <a:bodyPr/>
        <a:lstStyle/>
        <a:p>
          <a:endParaRPr lang="en-US"/>
        </a:p>
      </dgm:t>
    </dgm:pt>
    <dgm:pt modelId="{E79A601F-C07D-43E2-B4AA-DDD75C9A5D9D}">
      <dgm:prSet phldrT="[Text]"/>
      <dgm:spPr/>
      <dgm:t>
        <a:bodyPr/>
        <a:lstStyle/>
        <a:p>
          <a:r>
            <a:rPr lang="en-US" dirty="0">
              <a:solidFill>
                <a:schemeClr val="tx2"/>
              </a:solidFill>
            </a:rPr>
            <a:t>Chronic pelvic pain</a:t>
          </a:r>
        </a:p>
      </dgm:t>
    </dgm:pt>
    <dgm:pt modelId="{2EB5DC60-0156-4001-B582-A516E35F1C4F}" type="parTrans" cxnId="{94891498-1425-422F-AA2E-1E1615FFFA65}">
      <dgm:prSet/>
      <dgm:spPr/>
      <dgm:t>
        <a:bodyPr/>
        <a:lstStyle/>
        <a:p>
          <a:endParaRPr lang="en-US"/>
        </a:p>
      </dgm:t>
    </dgm:pt>
    <dgm:pt modelId="{59087E74-964E-42A9-A0A4-535DCE057736}" type="sibTrans" cxnId="{94891498-1425-422F-AA2E-1E1615FFFA65}">
      <dgm:prSet/>
      <dgm:spPr/>
      <dgm:t>
        <a:bodyPr/>
        <a:lstStyle/>
        <a:p>
          <a:endParaRPr lang="en-US"/>
        </a:p>
      </dgm:t>
    </dgm:pt>
    <dgm:pt modelId="{FC8F988B-1BB2-4050-B550-64F1CB8DB21B}">
      <dgm:prSet phldrT="[Text]"/>
      <dgm:spPr/>
      <dgm:t>
        <a:bodyPr/>
        <a:lstStyle/>
        <a:p>
          <a:r>
            <a:rPr lang="en-US" dirty="0">
              <a:solidFill>
                <a:schemeClr val="tx2"/>
              </a:solidFill>
            </a:rPr>
            <a:t>Idiopathic low back pain</a:t>
          </a:r>
        </a:p>
      </dgm:t>
    </dgm:pt>
    <dgm:pt modelId="{6E31DDB1-EB78-409C-B02B-31D73C54ABEA}" type="parTrans" cxnId="{085A2139-B284-4C06-A774-53A1227CE276}">
      <dgm:prSet/>
      <dgm:spPr/>
      <dgm:t>
        <a:bodyPr/>
        <a:lstStyle/>
        <a:p>
          <a:endParaRPr lang="en-US"/>
        </a:p>
      </dgm:t>
    </dgm:pt>
    <dgm:pt modelId="{F69F82A4-D39B-4E56-A3BD-2092D287E78A}" type="sibTrans" cxnId="{085A2139-B284-4C06-A774-53A1227CE276}">
      <dgm:prSet/>
      <dgm:spPr/>
      <dgm:t>
        <a:bodyPr/>
        <a:lstStyle/>
        <a:p>
          <a:endParaRPr lang="en-US"/>
        </a:p>
      </dgm:t>
    </dgm:pt>
    <dgm:pt modelId="{367CFAC0-8290-406C-B31A-7326C0901E0E}">
      <dgm:prSet phldrT="[Text]"/>
      <dgm:spPr/>
      <dgm:t>
        <a:bodyPr/>
        <a:lstStyle/>
        <a:p>
          <a:r>
            <a:rPr lang="en-US" dirty="0">
              <a:solidFill>
                <a:schemeClr val="tx2"/>
              </a:solidFill>
            </a:rPr>
            <a:t>Acute injuries</a:t>
          </a:r>
        </a:p>
      </dgm:t>
    </dgm:pt>
    <dgm:pt modelId="{F1E99DA1-AB6A-4C57-BA3D-A274DB54F1C9}" type="parTrans" cxnId="{7385EA8B-95F4-4B09-8DC9-72829DE1DEC5}">
      <dgm:prSet/>
      <dgm:spPr/>
    </dgm:pt>
    <dgm:pt modelId="{31769F90-8DB5-4EFD-9CED-576C3E7999AB}" type="sibTrans" cxnId="{7385EA8B-95F4-4B09-8DC9-72829DE1DEC5}">
      <dgm:prSet/>
      <dgm:spPr/>
    </dgm:pt>
    <dgm:pt modelId="{6EAAD831-3CD4-4CD3-9728-151F9D731D9F}">
      <dgm:prSet phldrT="[Text]"/>
      <dgm:spPr/>
      <dgm:t>
        <a:bodyPr/>
        <a:lstStyle/>
        <a:p>
          <a:r>
            <a:rPr lang="en-US" dirty="0">
              <a:solidFill>
                <a:schemeClr val="tx2"/>
              </a:solidFill>
            </a:rPr>
            <a:t>Carpal tunnel syndrome</a:t>
          </a:r>
        </a:p>
      </dgm:t>
    </dgm:pt>
    <dgm:pt modelId="{3CBB8623-86C0-4D82-A517-737902C5F28B}" type="parTrans" cxnId="{70BB8A22-22BC-4BC8-9F1A-B558BFE0699B}">
      <dgm:prSet/>
      <dgm:spPr/>
    </dgm:pt>
    <dgm:pt modelId="{4F36A63C-C8C1-4303-8FD9-2981FE506B25}" type="sibTrans" cxnId="{70BB8A22-22BC-4BC8-9F1A-B558BFE0699B}">
      <dgm:prSet/>
      <dgm:spPr/>
    </dgm:pt>
    <dgm:pt modelId="{E8BE9273-AA84-47B9-B1F4-848F95AEDE5B}" type="pres">
      <dgm:prSet presAssocID="{42C39547-5CA4-497C-BAE6-ADB86308B6F3}" presName="composite" presStyleCnt="0">
        <dgm:presLayoutVars>
          <dgm:chMax val="1"/>
          <dgm:dir/>
          <dgm:resizeHandles val="exact"/>
        </dgm:presLayoutVars>
      </dgm:prSet>
      <dgm:spPr/>
    </dgm:pt>
    <dgm:pt modelId="{7E0C482C-E857-4C53-967F-C305B61FE003}" type="pres">
      <dgm:prSet presAssocID="{51C358E1-E3C3-4426-8A06-9C0D9E6C6E55}" presName="roof" presStyleLbl="dkBgShp" presStyleIdx="0" presStyleCnt="2"/>
      <dgm:spPr/>
    </dgm:pt>
    <dgm:pt modelId="{CEFDD74C-B119-49DB-8F47-218490663D60}" type="pres">
      <dgm:prSet presAssocID="{51C358E1-E3C3-4426-8A06-9C0D9E6C6E55}" presName="pillars" presStyleCnt="0"/>
      <dgm:spPr/>
    </dgm:pt>
    <dgm:pt modelId="{BA6256F8-9DAD-4342-A7E4-C863444CA93D}" type="pres">
      <dgm:prSet presAssocID="{51C358E1-E3C3-4426-8A06-9C0D9E6C6E55}" presName="pillar1" presStyleLbl="node1" presStyleIdx="0" presStyleCnt="3">
        <dgm:presLayoutVars>
          <dgm:bulletEnabled val="1"/>
        </dgm:presLayoutVars>
      </dgm:prSet>
      <dgm:spPr/>
    </dgm:pt>
    <dgm:pt modelId="{257BDB97-F374-4BCB-85DB-AB65246CB38B}" type="pres">
      <dgm:prSet presAssocID="{CF248ED4-2F1D-4337-8736-AEEEAF6C8D65}" presName="pillarX" presStyleLbl="node1" presStyleIdx="1" presStyleCnt="3">
        <dgm:presLayoutVars>
          <dgm:bulletEnabled val="1"/>
        </dgm:presLayoutVars>
      </dgm:prSet>
      <dgm:spPr/>
    </dgm:pt>
    <dgm:pt modelId="{FA6DC870-1C51-43C8-9418-7E88F4B0AF20}" type="pres">
      <dgm:prSet presAssocID="{2AF7DAC2-6799-4A56-99CF-B1286FB506A6}" presName="pillarX" presStyleLbl="node1" presStyleIdx="2" presStyleCnt="3">
        <dgm:presLayoutVars>
          <dgm:bulletEnabled val="1"/>
        </dgm:presLayoutVars>
      </dgm:prSet>
      <dgm:spPr/>
    </dgm:pt>
    <dgm:pt modelId="{EBEE7A7D-5C1C-4F48-BA30-76FD72F0275C}" type="pres">
      <dgm:prSet presAssocID="{51C358E1-E3C3-4426-8A06-9C0D9E6C6E55}" presName="base" presStyleLbl="dkBgShp" presStyleIdx="1" presStyleCnt="2"/>
      <dgm:spPr/>
    </dgm:pt>
  </dgm:ptLst>
  <dgm:cxnLst>
    <dgm:cxn modelId="{6F827B00-0B7E-41BD-B090-01ED7C9C2AED}" type="presOf" srcId="{0437507D-505F-4201-A7ED-DD75EE09028A}" destId="{257BDB97-F374-4BCB-85DB-AB65246CB38B}" srcOrd="0" destOrd="1" presId="urn:microsoft.com/office/officeart/2005/8/layout/hList3"/>
    <dgm:cxn modelId="{8C44C302-85B4-4609-A2D1-02A22F4A2D04}" srcId="{42C39547-5CA4-497C-BAE6-ADB86308B6F3}" destId="{51C358E1-E3C3-4426-8A06-9C0D9E6C6E55}" srcOrd="0" destOrd="0" parTransId="{31486E2D-86BB-4EB2-BCDF-C4140DCFD3E3}" sibTransId="{C8C1AB0D-364F-4735-AC30-A371AA773A52}"/>
    <dgm:cxn modelId="{F541AD09-EE61-40BC-8162-9B84085A047A}" srcId="{2106CF49-DAFF-4E31-9BE7-CE53D1B0A684}" destId="{3085E60E-1673-46E1-B9F5-0E1DDB9309E9}" srcOrd="0" destOrd="0" parTransId="{AD75EA29-D05B-44BE-9D0A-2DC869D01D96}" sibTransId="{BFD628A6-3F13-449E-891A-5106B235A51F}"/>
    <dgm:cxn modelId="{8572770F-EB41-4B21-95C2-93EBDC152E4B}" srcId="{C66892F0-298D-4812-9A86-7765B5405E10}" destId="{C0E4DACF-F344-4CEB-98DE-4A32078E791D}" srcOrd="1" destOrd="0" parTransId="{97718A7D-09D0-41A0-8DBB-B4EB61FCD9A9}" sibTransId="{79F84142-D012-48C0-86DF-27BE56656A78}"/>
    <dgm:cxn modelId="{686AAC16-410A-4DD5-B843-08F37BE34CEE}" type="presOf" srcId="{A3B9939D-C1C3-4109-AF33-976A53176A60}" destId="{257BDB97-F374-4BCB-85DB-AB65246CB38B}" srcOrd="0" destOrd="3" presId="urn:microsoft.com/office/officeart/2005/8/layout/hList3"/>
    <dgm:cxn modelId="{13DD9918-0E40-4211-AB88-2762C8445F53}" type="presOf" srcId="{51C358E1-E3C3-4426-8A06-9C0D9E6C6E55}" destId="{7E0C482C-E857-4C53-967F-C305B61FE003}" srcOrd="0" destOrd="0" presId="urn:microsoft.com/office/officeart/2005/8/layout/hList3"/>
    <dgm:cxn modelId="{6E4A2619-5638-437F-8DCA-6CC88DF90172}" srcId="{CF248ED4-2F1D-4337-8736-AEEEAF6C8D65}" destId="{C66892F0-298D-4812-9A86-7765B5405E10}" srcOrd="1" destOrd="0" parTransId="{DBA27324-A7F2-43CC-AAC9-E76F47530FF1}" sibTransId="{80EB8451-E04C-43C2-B47A-95C31810543D}"/>
    <dgm:cxn modelId="{455D591B-80F2-4A8C-B5BD-AC72B506C6CC}" type="presOf" srcId="{2106CF49-DAFF-4E31-9BE7-CE53D1B0A684}" destId="{BA6256F8-9DAD-4342-A7E4-C863444CA93D}" srcOrd="0" destOrd="2" presId="urn:microsoft.com/office/officeart/2005/8/layout/hList3"/>
    <dgm:cxn modelId="{ECA72E1D-0600-4C4C-85B7-DFDBC10E50CE}" type="presOf" srcId="{FC8F988B-1BB2-4050-B550-64F1CB8DB21B}" destId="{FA6DC870-1C51-43C8-9418-7E88F4B0AF20}" srcOrd="0" destOrd="7" presId="urn:microsoft.com/office/officeart/2005/8/layout/hList3"/>
    <dgm:cxn modelId="{6DEA211F-FFBE-462A-9AD7-18D2548B3D33}" srcId="{2AF7DAC2-6799-4A56-99CF-B1286FB506A6}" destId="{55F2CEA9-A321-4800-8735-1BB9180EE897}" srcOrd="0" destOrd="0" parTransId="{14775127-8A9A-4531-9BB8-E2C572CE089D}" sibTransId="{4348B6B5-51D7-4D4A-89F0-28CE58286B83}"/>
    <dgm:cxn modelId="{70BB8A22-22BC-4BC8-9F1A-B558BFE0699B}" srcId="{C66892F0-298D-4812-9A86-7765B5405E10}" destId="{6EAAD831-3CD4-4CD3-9728-151F9D731D9F}" srcOrd="2" destOrd="0" parTransId="{3CBB8623-86C0-4D82-A517-737902C5F28B}" sibTransId="{4F36A63C-C8C1-4303-8FD9-2981FE506B25}"/>
    <dgm:cxn modelId="{DDE85723-A704-4469-8750-6006605E28B0}" type="presOf" srcId="{33699893-74EF-4F04-8F27-9D1129610824}" destId="{FA6DC870-1C51-43C8-9418-7E88F4B0AF20}" srcOrd="0" destOrd="4" presId="urn:microsoft.com/office/officeart/2005/8/layout/hList3"/>
    <dgm:cxn modelId="{87228826-EB71-4957-A568-17C71E0FD5C3}" type="presOf" srcId="{1DE55BD1-C961-4CAC-84F0-05B3EA1FD76A}" destId="{BA6256F8-9DAD-4342-A7E4-C863444CA93D}" srcOrd="0" destOrd="0" presId="urn:microsoft.com/office/officeart/2005/8/layout/hList3"/>
    <dgm:cxn modelId="{BCB30727-0D8F-4B58-BEFA-4D3C1350558B}" type="presOf" srcId="{C0E4DACF-F344-4CEB-98DE-4A32078E791D}" destId="{257BDB97-F374-4BCB-85DB-AB65246CB38B}" srcOrd="0" destOrd="4" presId="urn:microsoft.com/office/officeart/2005/8/layout/hList3"/>
    <dgm:cxn modelId="{B6EA0728-3343-4BF9-BADD-E146EB5B5EB1}" type="presOf" srcId="{42C39547-5CA4-497C-BAE6-ADB86308B6F3}" destId="{E8BE9273-AA84-47B9-B1F4-848F95AEDE5B}" srcOrd="0" destOrd="0" presId="urn:microsoft.com/office/officeart/2005/8/layout/hList3"/>
    <dgm:cxn modelId="{085A2139-B284-4C06-A774-53A1227CE276}" srcId="{0605AA9C-1E71-4D87-9813-86F89578CAC1}" destId="{FC8F988B-1BB2-4050-B550-64F1CB8DB21B}" srcOrd="4" destOrd="0" parTransId="{6E31DDB1-EB78-409C-B02B-31D73C54ABEA}" sibTransId="{F69F82A4-D39B-4E56-A3BD-2092D287E78A}"/>
    <dgm:cxn modelId="{46624B5F-234E-434D-952C-2A8448E4E427}" type="presOf" srcId="{2AF7DAC2-6799-4A56-99CF-B1286FB506A6}" destId="{FA6DC870-1C51-43C8-9418-7E88F4B0AF20}" srcOrd="0" destOrd="0" presId="urn:microsoft.com/office/officeart/2005/8/layout/hList3"/>
    <dgm:cxn modelId="{3EB8E961-FCE5-4E26-943F-301B9C6009AC}" srcId="{2AF7DAC2-6799-4A56-99CF-B1286FB506A6}" destId="{0605AA9C-1E71-4D87-9813-86F89578CAC1}" srcOrd="1" destOrd="0" parTransId="{AACD1E6F-D469-4C23-8384-BF975FB7ED1F}" sibTransId="{4AA94F38-AB88-4394-ACB8-B1C3DB9D513F}"/>
    <dgm:cxn modelId="{D3662E63-20E2-4650-B815-0E8323AB1FF9}" srcId="{CF248ED4-2F1D-4337-8736-AEEEAF6C8D65}" destId="{0437507D-505F-4201-A7ED-DD75EE09028A}" srcOrd="0" destOrd="0" parTransId="{F1D44AD9-3E06-47C8-B108-00D0EBC4B5F9}" sibTransId="{795CCD29-42E9-4AB2-8CC9-070B3140C9F9}"/>
    <dgm:cxn modelId="{46064344-5D6A-4C15-B88E-63A52D4BE0E5}" srcId="{1DE55BD1-C961-4CAC-84F0-05B3EA1FD76A}" destId="{886CFB8A-EE73-4526-BCED-E470F977BEC0}" srcOrd="0" destOrd="0" parTransId="{1E6C2FE0-7D6B-4EBB-861C-4CB46EC34B75}" sibTransId="{17EC0282-A07C-4697-94E7-FB5EFBDD5BCA}"/>
    <dgm:cxn modelId="{1A5E6B68-C602-4576-B528-4600725ABB05}" srcId="{51C358E1-E3C3-4426-8A06-9C0D9E6C6E55}" destId="{2AF7DAC2-6799-4A56-99CF-B1286FB506A6}" srcOrd="2" destOrd="0" parTransId="{0BFC37F9-C845-4386-9128-F3C4A6BFF773}" sibTransId="{5246A931-3872-43E4-A51F-47DAEB7DE7CA}"/>
    <dgm:cxn modelId="{F90B346A-3517-4AA5-9BA6-1F1DFCD740C8}" srcId="{0605AA9C-1E71-4D87-9813-86F89578CAC1}" destId="{DC4989C6-F0A7-4569-BA66-6F74C716F1E6}" srcOrd="0" destOrd="0" parTransId="{4E646DF5-3CA3-458E-BE46-4672F9159BC1}" sibTransId="{D2E42C8E-C09A-464A-BAE5-63A7C99FFD59}"/>
    <dgm:cxn modelId="{C77E276E-0CB5-4ABD-A004-EEA3105B5B29}" type="presOf" srcId="{DC4989C6-F0A7-4569-BA66-6F74C716F1E6}" destId="{FA6DC870-1C51-43C8-9418-7E88F4B0AF20}" srcOrd="0" destOrd="3" presId="urn:microsoft.com/office/officeart/2005/8/layout/hList3"/>
    <dgm:cxn modelId="{A044DA77-D00D-48DB-AA43-58F1B1C94227}" type="presOf" srcId="{E79A601F-C07D-43E2-B4AA-DDD75C9A5D9D}" destId="{FA6DC870-1C51-43C8-9418-7E88F4B0AF20}" srcOrd="0" destOrd="6" presId="urn:microsoft.com/office/officeart/2005/8/layout/hList3"/>
    <dgm:cxn modelId="{65ECE677-1317-45BC-A317-3AD7B928531D}" type="presOf" srcId="{696CFB21-62D0-426F-B885-36C3660243F4}" destId="{FA6DC870-1C51-43C8-9418-7E88F4B0AF20}" srcOrd="0" destOrd="5" presId="urn:microsoft.com/office/officeart/2005/8/layout/hList3"/>
    <dgm:cxn modelId="{4BB37A7D-9949-4AF8-9D66-8D1F0BC1BBA2}" type="presOf" srcId="{0605AA9C-1E71-4D87-9813-86F89578CAC1}" destId="{FA6DC870-1C51-43C8-9418-7E88F4B0AF20}" srcOrd="0" destOrd="2" presId="urn:microsoft.com/office/officeart/2005/8/layout/hList3"/>
    <dgm:cxn modelId="{AE61E388-8376-4F95-A7F2-27B571908616}" type="presOf" srcId="{886CFB8A-EE73-4526-BCED-E470F977BEC0}" destId="{BA6256F8-9DAD-4342-A7E4-C863444CA93D}" srcOrd="0" destOrd="1" presId="urn:microsoft.com/office/officeart/2005/8/layout/hList3"/>
    <dgm:cxn modelId="{7385EA8B-95F4-4B09-8DC9-72829DE1DEC5}" srcId="{2106CF49-DAFF-4E31-9BE7-CE53D1B0A684}" destId="{367CFAC0-8290-406C-B31A-7326C0901E0E}" srcOrd="2" destOrd="0" parTransId="{F1E99DA1-AB6A-4C57-BA3D-A274DB54F1C9}" sibTransId="{31769F90-8DB5-4EFD-9CED-576C3E7999AB}"/>
    <dgm:cxn modelId="{36FA1B8E-B7AC-4D2F-A173-B8B7DE1AA45E}" type="presOf" srcId="{6EAAD831-3CD4-4CD3-9728-151F9D731D9F}" destId="{257BDB97-F374-4BCB-85DB-AB65246CB38B}" srcOrd="0" destOrd="5" presId="urn:microsoft.com/office/officeart/2005/8/layout/hList3"/>
    <dgm:cxn modelId="{94891498-1425-422F-AA2E-1E1615FFFA65}" srcId="{0605AA9C-1E71-4D87-9813-86F89578CAC1}" destId="{E79A601F-C07D-43E2-B4AA-DDD75C9A5D9D}" srcOrd="3" destOrd="0" parTransId="{2EB5DC60-0156-4001-B582-A516E35F1C4F}" sibTransId="{59087E74-964E-42A9-A0A4-535DCE057736}"/>
    <dgm:cxn modelId="{70B5E39A-9E05-470C-B8AE-8CB0363A9834}" srcId="{2106CF49-DAFF-4E31-9BE7-CE53D1B0A684}" destId="{7BF0F650-F72F-4D5D-8CB8-ADCE059D350E}" srcOrd="1" destOrd="0" parTransId="{416AAD47-7C13-4E64-A760-4B263AFEB6B3}" sibTransId="{D6116EE0-F1B6-4E90-A8ED-E227567D119D}"/>
    <dgm:cxn modelId="{5A1931A3-4E4F-4457-8FA8-6D858A045E58}" srcId="{C66892F0-298D-4812-9A86-7765B5405E10}" destId="{A3B9939D-C1C3-4109-AF33-976A53176A60}" srcOrd="0" destOrd="0" parTransId="{9163AA2D-ED34-4746-A3C0-4B0D05ACD181}" sibTransId="{031CDE79-5E2D-4F09-A273-2D2969968698}"/>
    <dgm:cxn modelId="{3FC961A3-329B-47AD-8BD6-F137AF6AD9DB}" type="presOf" srcId="{7BF0F650-F72F-4D5D-8CB8-ADCE059D350E}" destId="{BA6256F8-9DAD-4342-A7E4-C863444CA93D}" srcOrd="0" destOrd="4" presId="urn:microsoft.com/office/officeart/2005/8/layout/hList3"/>
    <dgm:cxn modelId="{DFD8EEA7-E4D8-4B26-874F-077BA8B98BE6}" srcId="{1DE55BD1-C961-4CAC-84F0-05B3EA1FD76A}" destId="{2106CF49-DAFF-4E31-9BE7-CE53D1B0A684}" srcOrd="1" destOrd="0" parTransId="{5B8795EA-C812-43F7-ABFE-8170624237D5}" sibTransId="{4F64F46D-B900-441B-AFAB-E7CEBCD86A76}"/>
    <dgm:cxn modelId="{B70E5AAE-D219-4F9D-BB79-40D2607DFC3B}" type="presOf" srcId="{55F2CEA9-A321-4800-8735-1BB9180EE897}" destId="{FA6DC870-1C51-43C8-9418-7E88F4B0AF20}" srcOrd="0" destOrd="1" presId="urn:microsoft.com/office/officeart/2005/8/layout/hList3"/>
    <dgm:cxn modelId="{C279D4AE-8564-4530-974E-1161448356FC}" srcId="{0605AA9C-1E71-4D87-9813-86F89578CAC1}" destId="{696CFB21-62D0-426F-B885-36C3660243F4}" srcOrd="2" destOrd="0" parTransId="{CC201DD5-FC8E-43BF-90E2-642ECE1D3D7F}" sibTransId="{32309F2E-C303-4D5E-BC4F-78871C5B305D}"/>
    <dgm:cxn modelId="{353164AF-4190-4311-9485-D7FABE37902E}" type="presOf" srcId="{3085E60E-1673-46E1-B9F5-0E1DDB9309E9}" destId="{BA6256F8-9DAD-4342-A7E4-C863444CA93D}" srcOrd="0" destOrd="3" presId="urn:microsoft.com/office/officeart/2005/8/layout/hList3"/>
    <dgm:cxn modelId="{6201FEBE-3C41-4C2C-9A46-1E265057BEC2}" srcId="{51C358E1-E3C3-4426-8A06-9C0D9E6C6E55}" destId="{1DE55BD1-C961-4CAC-84F0-05B3EA1FD76A}" srcOrd="0" destOrd="0" parTransId="{62540AE0-EA34-4245-8AEC-ACECB681A11E}" sibTransId="{4762089A-8396-4C16-97C5-885D9F070764}"/>
    <dgm:cxn modelId="{7A5B8DC4-FC04-458F-A720-B2E05DCF86EC}" type="presOf" srcId="{CF248ED4-2F1D-4337-8736-AEEEAF6C8D65}" destId="{257BDB97-F374-4BCB-85DB-AB65246CB38B}" srcOrd="0" destOrd="0" presId="urn:microsoft.com/office/officeart/2005/8/layout/hList3"/>
    <dgm:cxn modelId="{4720ABCC-AD29-400A-A558-6465EF8A81E8}" type="presOf" srcId="{367CFAC0-8290-406C-B31A-7326C0901E0E}" destId="{BA6256F8-9DAD-4342-A7E4-C863444CA93D}" srcOrd="0" destOrd="5" presId="urn:microsoft.com/office/officeart/2005/8/layout/hList3"/>
    <dgm:cxn modelId="{9627ADDB-0737-49E2-BC59-CB1DECC19705}" type="presOf" srcId="{C66892F0-298D-4812-9A86-7765B5405E10}" destId="{257BDB97-F374-4BCB-85DB-AB65246CB38B}" srcOrd="0" destOrd="2" presId="urn:microsoft.com/office/officeart/2005/8/layout/hList3"/>
    <dgm:cxn modelId="{3EDB50EC-390F-4175-96AD-C1A1A5DB9D8B}" srcId="{51C358E1-E3C3-4426-8A06-9C0D9E6C6E55}" destId="{CF248ED4-2F1D-4337-8736-AEEEAF6C8D65}" srcOrd="1" destOrd="0" parTransId="{E26085CD-EA99-4026-B196-26BD41F4067F}" sibTransId="{D0A27D77-5235-4CDB-864A-0F47C241AFE4}"/>
    <dgm:cxn modelId="{8CD6D5FB-2B53-49F0-A01F-377AF53F85EF}" srcId="{0605AA9C-1E71-4D87-9813-86F89578CAC1}" destId="{33699893-74EF-4F04-8F27-9D1129610824}" srcOrd="1" destOrd="0" parTransId="{ECC2001B-2239-4E7B-9AF1-D772F10FBD63}" sibTransId="{3437E107-C4D6-44DF-8D70-E5F47738E190}"/>
    <dgm:cxn modelId="{71202DDA-51DE-49B0-9636-7E098CF33475}" type="presParOf" srcId="{E8BE9273-AA84-47B9-B1F4-848F95AEDE5B}" destId="{7E0C482C-E857-4C53-967F-C305B61FE003}" srcOrd="0" destOrd="0" presId="urn:microsoft.com/office/officeart/2005/8/layout/hList3"/>
    <dgm:cxn modelId="{DB327F0C-C62A-43E8-A8B1-339096A22290}" type="presParOf" srcId="{E8BE9273-AA84-47B9-B1F4-848F95AEDE5B}" destId="{CEFDD74C-B119-49DB-8F47-218490663D60}" srcOrd="1" destOrd="0" presId="urn:microsoft.com/office/officeart/2005/8/layout/hList3"/>
    <dgm:cxn modelId="{1B323E7F-F753-4A06-947C-2D870E2D012A}" type="presParOf" srcId="{CEFDD74C-B119-49DB-8F47-218490663D60}" destId="{BA6256F8-9DAD-4342-A7E4-C863444CA93D}" srcOrd="0" destOrd="0" presId="urn:microsoft.com/office/officeart/2005/8/layout/hList3"/>
    <dgm:cxn modelId="{ABC82739-6D72-418A-953F-7D90A2ACE654}" type="presParOf" srcId="{CEFDD74C-B119-49DB-8F47-218490663D60}" destId="{257BDB97-F374-4BCB-85DB-AB65246CB38B}" srcOrd="1" destOrd="0" presId="urn:microsoft.com/office/officeart/2005/8/layout/hList3"/>
    <dgm:cxn modelId="{54D38770-60AF-455C-A95E-0162053DC90B}" type="presParOf" srcId="{CEFDD74C-B119-49DB-8F47-218490663D60}" destId="{FA6DC870-1C51-43C8-9418-7E88F4B0AF20}" srcOrd="2" destOrd="0" presId="urn:microsoft.com/office/officeart/2005/8/layout/hList3"/>
    <dgm:cxn modelId="{C3D950BE-D4ED-4CFB-B6E0-182051B64E0B}" type="presParOf" srcId="{E8BE9273-AA84-47B9-B1F4-848F95AEDE5B}" destId="{EBEE7A7D-5C1C-4F48-BA30-76FD72F0275C}"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A03C64-53AF-42E2-A021-B12A4291292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CA6ADC7E-D3DA-4189-AF05-617AFFD682C6}">
      <dgm:prSet phldrT="[Text]"/>
      <dgm:spPr/>
      <dgm:t>
        <a:bodyPr/>
        <a:lstStyle/>
        <a:p>
          <a:r>
            <a:rPr lang="en-US" dirty="0">
              <a:solidFill>
                <a:schemeClr val="tx2"/>
              </a:solidFill>
            </a:rPr>
            <a:t>Mechanical</a:t>
          </a:r>
        </a:p>
      </dgm:t>
    </dgm:pt>
    <dgm:pt modelId="{9DAC848D-046B-4F72-AB04-C1816DA3424F}" type="parTrans" cxnId="{E5C6040A-D40A-493A-B77A-6E4F4C5C7F9E}">
      <dgm:prSet/>
      <dgm:spPr/>
      <dgm:t>
        <a:bodyPr/>
        <a:lstStyle/>
        <a:p>
          <a:endParaRPr lang="en-US"/>
        </a:p>
      </dgm:t>
    </dgm:pt>
    <dgm:pt modelId="{AA90EAED-A690-4968-AFB1-BC3E5F7C8D6B}" type="sibTrans" cxnId="{E5C6040A-D40A-493A-B77A-6E4F4C5C7F9E}">
      <dgm:prSet/>
      <dgm:spPr/>
      <dgm:t>
        <a:bodyPr/>
        <a:lstStyle/>
        <a:p>
          <a:endParaRPr lang="en-US"/>
        </a:p>
      </dgm:t>
    </dgm:pt>
    <dgm:pt modelId="{0D28AD6F-BBD9-432A-B35D-5DD511E351F4}">
      <dgm:prSet phldrT="[Text]"/>
      <dgm:spPr/>
      <dgm:t>
        <a:bodyPr/>
        <a:lstStyle/>
        <a:p>
          <a:r>
            <a:rPr lang="en-US" dirty="0"/>
            <a:t>AM stiffness: &lt;15 min</a:t>
          </a:r>
        </a:p>
      </dgm:t>
    </dgm:pt>
    <dgm:pt modelId="{7C869811-4227-4FC2-A2B5-D6D275897914}" type="parTrans" cxnId="{92601DFA-AA60-471A-95F3-2824E6667173}">
      <dgm:prSet/>
      <dgm:spPr/>
      <dgm:t>
        <a:bodyPr/>
        <a:lstStyle/>
        <a:p>
          <a:endParaRPr lang="en-US"/>
        </a:p>
      </dgm:t>
    </dgm:pt>
    <dgm:pt modelId="{A9FA2EFA-A8E8-453C-9B7C-D63E8AC285D3}" type="sibTrans" cxnId="{92601DFA-AA60-471A-95F3-2824E6667173}">
      <dgm:prSet/>
      <dgm:spPr/>
      <dgm:t>
        <a:bodyPr/>
        <a:lstStyle/>
        <a:p>
          <a:endParaRPr lang="en-US"/>
        </a:p>
      </dgm:t>
    </dgm:pt>
    <dgm:pt modelId="{A94D719C-4254-4DAD-991F-863370C919EE}">
      <dgm:prSet phldrT="[Text]"/>
      <dgm:spPr/>
      <dgm:t>
        <a:bodyPr/>
        <a:lstStyle/>
        <a:p>
          <a:r>
            <a:rPr lang="en-US" dirty="0"/>
            <a:t>Activity: worsens symptoms</a:t>
          </a:r>
        </a:p>
      </dgm:t>
    </dgm:pt>
    <dgm:pt modelId="{A722E880-3B2C-4BCB-B8E6-994E73D5C4A3}" type="parTrans" cxnId="{661C65A7-43F7-4F99-98CF-CC0E66E470E9}">
      <dgm:prSet/>
      <dgm:spPr/>
      <dgm:t>
        <a:bodyPr/>
        <a:lstStyle/>
        <a:p>
          <a:endParaRPr lang="en-US"/>
        </a:p>
      </dgm:t>
    </dgm:pt>
    <dgm:pt modelId="{87430964-C3CB-4A79-A9FC-C2703F5CF903}" type="sibTrans" cxnId="{661C65A7-43F7-4F99-98CF-CC0E66E470E9}">
      <dgm:prSet/>
      <dgm:spPr/>
      <dgm:t>
        <a:bodyPr/>
        <a:lstStyle/>
        <a:p>
          <a:endParaRPr lang="en-US"/>
        </a:p>
      </dgm:t>
    </dgm:pt>
    <dgm:pt modelId="{4F771900-A43A-4EB9-9AF1-BE2B75A90673}">
      <dgm:prSet phldrT="[Text]"/>
      <dgm:spPr/>
      <dgm:t>
        <a:bodyPr/>
        <a:lstStyle/>
        <a:p>
          <a:r>
            <a:rPr lang="en-US" dirty="0"/>
            <a:t>Rest: improves or resolves symptoms</a:t>
          </a:r>
        </a:p>
      </dgm:t>
    </dgm:pt>
    <dgm:pt modelId="{3DB2DA3F-017D-4681-8EB9-7C6B5DCA2350}" type="parTrans" cxnId="{2E768A89-9E2E-4091-96D6-8C2D62A3C880}">
      <dgm:prSet/>
      <dgm:spPr/>
      <dgm:t>
        <a:bodyPr/>
        <a:lstStyle/>
        <a:p>
          <a:endParaRPr lang="en-US"/>
        </a:p>
      </dgm:t>
    </dgm:pt>
    <dgm:pt modelId="{2D807ECD-BEE2-44F0-B337-FC323ED87A52}" type="sibTrans" cxnId="{2E768A89-9E2E-4091-96D6-8C2D62A3C880}">
      <dgm:prSet/>
      <dgm:spPr/>
      <dgm:t>
        <a:bodyPr/>
        <a:lstStyle/>
        <a:p>
          <a:endParaRPr lang="en-US"/>
        </a:p>
      </dgm:t>
    </dgm:pt>
    <dgm:pt modelId="{8646BD1F-E30A-4FBB-AA05-A1A1B2B1A5CF}">
      <dgm:prSet phldrT="[Text]"/>
      <dgm:spPr/>
      <dgm:t>
        <a:bodyPr/>
        <a:lstStyle/>
        <a:p>
          <a:r>
            <a:rPr lang="en-US" dirty="0"/>
            <a:t>Exam: Crepitus, loss of ROM, instability</a:t>
          </a:r>
        </a:p>
      </dgm:t>
    </dgm:pt>
    <dgm:pt modelId="{B9C0AE4C-1AF9-4221-908B-234EC376DF1B}" type="parTrans" cxnId="{CD983EFE-6D97-4A55-9643-FB912C945AAE}">
      <dgm:prSet/>
      <dgm:spPr/>
      <dgm:t>
        <a:bodyPr/>
        <a:lstStyle/>
        <a:p>
          <a:endParaRPr lang="en-US"/>
        </a:p>
      </dgm:t>
    </dgm:pt>
    <dgm:pt modelId="{D2011B28-2826-4C33-82AF-B24C8CCCEAF4}" type="sibTrans" cxnId="{CD983EFE-6D97-4A55-9643-FB912C945AAE}">
      <dgm:prSet/>
      <dgm:spPr/>
      <dgm:t>
        <a:bodyPr/>
        <a:lstStyle/>
        <a:p>
          <a:endParaRPr lang="en-US"/>
        </a:p>
      </dgm:t>
    </dgm:pt>
    <dgm:pt modelId="{8957479E-2850-4598-8999-12C7185ED678}">
      <dgm:prSet phldrT="[Text]"/>
      <dgm:spPr/>
      <dgm:t>
        <a:bodyPr/>
        <a:lstStyle/>
        <a:p>
          <a:r>
            <a:rPr lang="en-US" dirty="0"/>
            <a:t>Nocturnal pain: rare</a:t>
          </a:r>
        </a:p>
      </dgm:t>
    </dgm:pt>
    <dgm:pt modelId="{EA29A186-D9E8-4909-8632-FC3A351D0F77}" type="parTrans" cxnId="{CD4250F7-CA4B-4098-9861-ACE203A4AFA2}">
      <dgm:prSet/>
      <dgm:spPr/>
      <dgm:t>
        <a:bodyPr/>
        <a:lstStyle/>
        <a:p>
          <a:endParaRPr lang="en-US"/>
        </a:p>
      </dgm:t>
    </dgm:pt>
    <dgm:pt modelId="{E8E9335F-61EC-49FD-9984-6D5AEAF1613B}" type="sibTrans" cxnId="{CD4250F7-CA4B-4098-9861-ACE203A4AFA2}">
      <dgm:prSet/>
      <dgm:spPr/>
      <dgm:t>
        <a:bodyPr/>
        <a:lstStyle/>
        <a:p>
          <a:endParaRPr lang="en-US"/>
        </a:p>
      </dgm:t>
    </dgm:pt>
    <dgm:pt modelId="{87632191-1253-46C0-966B-DBCFE8ED03DA}">
      <dgm:prSet phldrT="[Text]"/>
      <dgm:spPr/>
      <dgm:t>
        <a:bodyPr/>
        <a:lstStyle/>
        <a:p>
          <a:r>
            <a:rPr lang="en-US" dirty="0"/>
            <a:t>Response to steroids: minimal</a:t>
          </a:r>
        </a:p>
      </dgm:t>
    </dgm:pt>
    <dgm:pt modelId="{3E048951-5BA5-4980-B2E4-160AB93AD891}" type="parTrans" cxnId="{6C59CA48-8F05-4D14-8A58-B07796EE3EC5}">
      <dgm:prSet/>
      <dgm:spPr/>
      <dgm:t>
        <a:bodyPr/>
        <a:lstStyle/>
        <a:p>
          <a:endParaRPr lang="en-US"/>
        </a:p>
      </dgm:t>
    </dgm:pt>
    <dgm:pt modelId="{4D0971D0-4083-4F82-BCDE-F23274498F4E}" type="sibTrans" cxnId="{6C59CA48-8F05-4D14-8A58-B07796EE3EC5}">
      <dgm:prSet/>
      <dgm:spPr/>
      <dgm:t>
        <a:bodyPr/>
        <a:lstStyle/>
        <a:p>
          <a:endParaRPr lang="en-US"/>
        </a:p>
      </dgm:t>
    </dgm:pt>
    <dgm:pt modelId="{F7C3B921-F8A6-4F4B-9C23-0E084BB83595}">
      <dgm:prSet phldrT="[Text]"/>
      <dgm:spPr/>
      <dgm:t>
        <a:bodyPr/>
        <a:lstStyle/>
        <a:p>
          <a:r>
            <a:rPr lang="en-US" dirty="0">
              <a:solidFill>
                <a:schemeClr val="tx2"/>
              </a:solidFill>
            </a:rPr>
            <a:t>Inflammatory</a:t>
          </a:r>
        </a:p>
      </dgm:t>
    </dgm:pt>
    <dgm:pt modelId="{34D48B3E-A196-4625-BB74-AA0CA64267AF}" type="parTrans" cxnId="{AF220AA7-6BC4-43CB-AE7F-778CFD83C388}">
      <dgm:prSet/>
      <dgm:spPr/>
      <dgm:t>
        <a:bodyPr/>
        <a:lstStyle/>
        <a:p>
          <a:endParaRPr lang="en-US"/>
        </a:p>
      </dgm:t>
    </dgm:pt>
    <dgm:pt modelId="{29FCFA82-1F05-4C48-AC28-5F604288D4B1}" type="sibTrans" cxnId="{AF220AA7-6BC4-43CB-AE7F-778CFD83C388}">
      <dgm:prSet/>
      <dgm:spPr/>
      <dgm:t>
        <a:bodyPr/>
        <a:lstStyle/>
        <a:p>
          <a:endParaRPr lang="en-US"/>
        </a:p>
      </dgm:t>
    </dgm:pt>
    <dgm:pt modelId="{608684C6-F9C8-4951-96B3-71CC3C230AA9}">
      <dgm:prSet phldrT="[Text]"/>
      <dgm:spPr/>
      <dgm:t>
        <a:bodyPr/>
        <a:lstStyle/>
        <a:p>
          <a:r>
            <a:rPr lang="en-US" dirty="0"/>
            <a:t>AM stiffness: 30+ min</a:t>
          </a:r>
        </a:p>
      </dgm:t>
    </dgm:pt>
    <dgm:pt modelId="{7286C72D-D43A-4B87-9569-06D686DE14B0}" type="parTrans" cxnId="{3FDB5F52-4E65-4322-9879-C2C4DF4B6054}">
      <dgm:prSet/>
      <dgm:spPr/>
      <dgm:t>
        <a:bodyPr/>
        <a:lstStyle/>
        <a:p>
          <a:endParaRPr lang="en-US"/>
        </a:p>
      </dgm:t>
    </dgm:pt>
    <dgm:pt modelId="{0433E74B-C2F0-4C62-96C9-C8B1FAFF062F}" type="sibTrans" cxnId="{3FDB5F52-4E65-4322-9879-C2C4DF4B6054}">
      <dgm:prSet/>
      <dgm:spPr/>
      <dgm:t>
        <a:bodyPr/>
        <a:lstStyle/>
        <a:p>
          <a:endParaRPr lang="en-US"/>
        </a:p>
      </dgm:t>
    </dgm:pt>
    <dgm:pt modelId="{7F024557-A67D-43D2-9E9A-7CD4020ED003}">
      <dgm:prSet phldrT="[Text]"/>
      <dgm:spPr/>
      <dgm:t>
        <a:bodyPr/>
        <a:lstStyle/>
        <a:p>
          <a:r>
            <a:rPr lang="en-US" dirty="0"/>
            <a:t>Activity: improves symptoms</a:t>
          </a:r>
        </a:p>
      </dgm:t>
    </dgm:pt>
    <dgm:pt modelId="{088EE1D9-7B21-4427-8A92-87BC3374EE6A}" type="parTrans" cxnId="{B491F0AD-E2E6-44C1-8223-7C4E0F7DFB63}">
      <dgm:prSet/>
      <dgm:spPr/>
      <dgm:t>
        <a:bodyPr/>
        <a:lstStyle/>
        <a:p>
          <a:endParaRPr lang="en-US"/>
        </a:p>
      </dgm:t>
    </dgm:pt>
    <dgm:pt modelId="{3EC0FB20-66AF-403B-898F-E95A5BE9FD09}" type="sibTrans" cxnId="{B491F0AD-E2E6-44C1-8223-7C4E0F7DFB63}">
      <dgm:prSet/>
      <dgm:spPr/>
      <dgm:t>
        <a:bodyPr/>
        <a:lstStyle/>
        <a:p>
          <a:endParaRPr lang="en-US"/>
        </a:p>
      </dgm:t>
    </dgm:pt>
    <dgm:pt modelId="{282D722D-70BD-4E2C-9807-7551CCBEBC9F}">
      <dgm:prSet phldrT="[Text]"/>
      <dgm:spPr/>
      <dgm:t>
        <a:bodyPr/>
        <a:lstStyle/>
        <a:p>
          <a:r>
            <a:rPr lang="en-US" dirty="0"/>
            <a:t>Rest: worsens symptoms (especially stiffness)</a:t>
          </a:r>
        </a:p>
      </dgm:t>
    </dgm:pt>
    <dgm:pt modelId="{08D50CE0-DCD6-418B-8732-D4564B8F798C}" type="parTrans" cxnId="{FDFD598D-3D89-4B58-B81C-90F792008B7A}">
      <dgm:prSet/>
      <dgm:spPr/>
      <dgm:t>
        <a:bodyPr/>
        <a:lstStyle/>
        <a:p>
          <a:endParaRPr lang="en-US"/>
        </a:p>
      </dgm:t>
    </dgm:pt>
    <dgm:pt modelId="{E62A6FCC-04C9-45A0-815C-EF87E7351B54}" type="sibTrans" cxnId="{FDFD598D-3D89-4B58-B81C-90F792008B7A}">
      <dgm:prSet/>
      <dgm:spPr/>
      <dgm:t>
        <a:bodyPr/>
        <a:lstStyle/>
        <a:p>
          <a:endParaRPr lang="en-US"/>
        </a:p>
      </dgm:t>
    </dgm:pt>
    <dgm:pt modelId="{E0FA404A-8198-465C-8338-C8746F7400E0}">
      <dgm:prSet phldrT="[Text]"/>
      <dgm:spPr/>
      <dgm:t>
        <a:bodyPr/>
        <a:lstStyle/>
        <a:p>
          <a:r>
            <a:rPr lang="en-US" dirty="0"/>
            <a:t>Nocturnal pain: common</a:t>
          </a:r>
        </a:p>
      </dgm:t>
    </dgm:pt>
    <dgm:pt modelId="{C3100B5B-8957-4C83-A11D-E6386DE5C163}" type="parTrans" cxnId="{A3FF0F5B-2757-440B-B338-F9C48977CB60}">
      <dgm:prSet/>
      <dgm:spPr/>
      <dgm:t>
        <a:bodyPr/>
        <a:lstStyle/>
        <a:p>
          <a:endParaRPr lang="en-US"/>
        </a:p>
      </dgm:t>
    </dgm:pt>
    <dgm:pt modelId="{2709CA22-61BD-4F97-9248-97327536D854}" type="sibTrans" cxnId="{A3FF0F5B-2757-440B-B338-F9C48977CB60}">
      <dgm:prSet/>
      <dgm:spPr/>
      <dgm:t>
        <a:bodyPr/>
        <a:lstStyle/>
        <a:p>
          <a:endParaRPr lang="en-US"/>
        </a:p>
      </dgm:t>
    </dgm:pt>
    <dgm:pt modelId="{D6E2A213-EB35-4BF2-9B04-71B207782ED5}">
      <dgm:prSet phldrT="[Text]"/>
      <dgm:spPr/>
      <dgm:t>
        <a:bodyPr/>
        <a:lstStyle/>
        <a:p>
          <a:r>
            <a:rPr lang="en-US" dirty="0"/>
            <a:t>Response to steroids: +++</a:t>
          </a:r>
        </a:p>
      </dgm:t>
    </dgm:pt>
    <dgm:pt modelId="{6B6CC405-4FF5-4334-90FE-686E8C4E4157}" type="parTrans" cxnId="{D3D7F096-37F3-4FE6-A5E4-9DD63FA7855A}">
      <dgm:prSet/>
      <dgm:spPr/>
      <dgm:t>
        <a:bodyPr/>
        <a:lstStyle/>
        <a:p>
          <a:endParaRPr lang="en-US"/>
        </a:p>
      </dgm:t>
    </dgm:pt>
    <dgm:pt modelId="{88CC720A-819C-4502-B305-39B82130443E}" type="sibTrans" cxnId="{D3D7F096-37F3-4FE6-A5E4-9DD63FA7855A}">
      <dgm:prSet/>
      <dgm:spPr/>
      <dgm:t>
        <a:bodyPr/>
        <a:lstStyle/>
        <a:p>
          <a:endParaRPr lang="en-US"/>
        </a:p>
      </dgm:t>
    </dgm:pt>
    <dgm:pt modelId="{5895FA39-E265-4657-82B5-F4EF97C338D8}">
      <dgm:prSet phldrT="[Text]"/>
      <dgm:spPr/>
      <dgm:t>
        <a:bodyPr/>
        <a:lstStyle/>
        <a:p>
          <a:r>
            <a:rPr lang="en-US" dirty="0"/>
            <a:t>Exam: Significant swelling, warmth, tenderness, sometimes redness</a:t>
          </a:r>
        </a:p>
      </dgm:t>
    </dgm:pt>
    <dgm:pt modelId="{8B0CE86F-C99D-46E9-A925-B7909239B326}" type="parTrans" cxnId="{D1610788-0C47-47DF-A8CD-748BFE17F487}">
      <dgm:prSet/>
      <dgm:spPr/>
      <dgm:t>
        <a:bodyPr/>
        <a:lstStyle/>
        <a:p>
          <a:endParaRPr lang="en-US"/>
        </a:p>
      </dgm:t>
    </dgm:pt>
    <dgm:pt modelId="{4CB29246-8484-4A65-A05B-D73CB117943A}" type="sibTrans" cxnId="{D1610788-0C47-47DF-A8CD-748BFE17F487}">
      <dgm:prSet/>
      <dgm:spPr/>
      <dgm:t>
        <a:bodyPr/>
        <a:lstStyle/>
        <a:p>
          <a:endParaRPr lang="en-US"/>
        </a:p>
      </dgm:t>
    </dgm:pt>
    <dgm:pt modelId="{0A273205-6ABD-4F90-B488-A16C752A3758}" type="pres">
      <dgm:prSet presAssocID="{C2A03C64-53AF-42E2-A021-B12A42912920}" presName="Name0" presStyleCnt="0">
        <dgm:presLayoutVars>
          <dgm:dir/>
          <dgm:animLvl val="lvl"/>
          <dgm:resizeHandles val="exact"/>
        </dgm:presLayoutVars>
      </dgm:prSet>
      <dgm:spPr/>
    </dgm:pt>
    <dgm:pt modelId="{987E7E78-861D-4DEB-84E0-BE9E582B30B9}" type="pres">
      <dgm:prSet presAssocID="{CA6ADC7E-D3DA-4189-AF05-617AFFD682C6}" presName="composite" presStyleCnt="0"/>
      <dgm:spPr/>
    </dgm:pt>
    <dgm:pt modelId="{F09EBF4A-7DF7-4A87-910D-7C0C2D8A2BDE}" type="pres">
      <dgm:prSet presAssocID="{CA6ADC7E-D3DA-4189-AF05-617AFFD682C6}" presName="parTx" presStyleLbl="alignNode1" presStyleIdx="0" presStyleCnt="2">
        <dgm:presLayoutVars>
          <dgm:chMax val="0"/>
          <dgm:chPref val="0"/>
          <dgm:bulletEnabled val="1"/>
        </dgm:presLayoutVars>
      </dgm:prSet>
      <dgm:spPr/>
    </dgm:pt>
    <dgm:pt modelId="{699E0AA1-A96D-4966-ACAD-7FAC333DB508}" type="pres">
      <dgm:prSet presAssocID="{CA6ADC7E-D3DA-4189-AF05-617AFFD682C6}" presName="desTx" presStyleLbl="alignAccFollowNode1" presStyleIdx="0" presStyleCnt="2">
        <dgm:presLayoutVars>
          <dgm:bulletEnabled val="1"/>
        </dgm:presLayoutVars>
      </dgm:prSet>
      <dgm:spPr/>
    </dgm:pt>
    <dgm:pt modelId="{379ED174-4610-4DCC-9E94-2B948CDB3AA6}" type="pres">
      <dgm:prSet presAssocID="{AA90EAED-A690-4968-AFB1-BC3E5F7C8D6B}" presName="space" presStyleCnt="0"/>
      <dgm:spPr/>
    </dgm:pt>
    <dgm:pt modelId="{D213788D-C114-427E-9188-450C62AC42B7}" type="pres">
      <dgm:prSet presAssocID="{F7C3B921-F8A6-4F4B-9C23-0E084BB83595}" presName="composite" presStyleCnt="0"/>
      <dgm:spPr/>
    </dgm:pt>
    <dgm:pt modelId="{E395CE2C-2FF2-4C45-BF62-E9AFEF5AA0B5}" type="pres">
      <dgm:prSet presAssocID="{F7C3B921-F8A6-4F4B-9C23-0E084BB83595}" presName="parTx" presStyleLbl="alignNode1" presStyleIdx="1" presStyleCnt="2" custLinFactNeighborX="1" custLinFactNeighborY="3083">
        <dgm:presLayoutVars>
          <dgm:chMax val="0"/>
          <dgm:chPref val="0"/>
          <dgm:bulletEnabled val="1"/>
        </dgm:presLayoutVars>
      </dgm:prSet>
      <dgm:spPr/>
    </dgm:pt>
    <dgm:pt modelId="{9645509B-ECE8-46A1-9964-058BC047D45B}" type="pres">
      <dgm:prSet presAssocID="{F7C3B921-F8A6-4F4B-9C23-0E084BB83595}" presName="desTx" presStyleLbl="alignAccFollowNode1" presStyleIdx="1" presStyleCnt="2">
        <dgm:presLayoutVars>
          <dgm:bulletEnabled val="1"/>
        </dgm:presLayoutVars>
      </dgm:prSet>
      <dgm:spPr/>
    </dgm:pt>
  </dgm:ptLst>
  <dgm:cxnLst>
    <dgm:cxn modelId="{E5C6040A-D40A-493A-B77A-6E4F4C5C7F9E}" srcId="{C2A03C64-53AF-42E2-A021-B12A42912920}" destId="{CA6ADC7E-D3DA-4189-AF05-617AFFD682C6}" srcOrd="0" destOrd="0" parTransId="{9DAC848D-046B-4F72-AB04-C1816DA3424F}" sibTransId="{AA90EAED-A690-4968-AFB1-BC3E5F7C8D6B}"/>
    <dgm:cxn modelId="{5D51B021-0A42-43C3-B408-96E7033257D5}" type="presOf" srcId="{282D722D-70BD-4E2C-9807-7551CCBEBC9F}" destId="{9645509B-ECE8-46A1-9964-058BC047D45B}" srcOrd="0" destOrd="2" presId="urn:microsoft.com/office/officeart/2005/8/layout/hList1"/>
    <dgm:cxn modelId="{DCA3932B-A7FF-408F-A6DD-FB5BE67D419C}" type="presOf" srcId="{8957479E-2850-4598-8999-12C7185ED678}" destId="{699E0AA1-A96D-4966-ACAD-7FAC333DB508}" srcOrd="0" destOrd="3" presId="urn:microsoft.com/office/officeart/2005/8/layout/hList1"/>
    <dgm:cxn modelId="{A3FF0F5B-2757-440B-B338-F9C48977CB60}" srcId="{F7C3B921-F8A6-4F4B-9C23-0E084BB83595}" destId="{E0FA404A-8198-465C-8338-C8746F7400E0}" srcOrd="3" destOrd="0" parTransId="{C3100B5B-8957-4C83-A11D-E6386DE5C163}" sibTransId="{2709CA22-61BD-4F97-9248-97327536D854}"/>
    <dgm:cxn modelId="{5A118864-9BB5-4FEF-A42C-477458E564F4}" type="presOf" srcId="{F7C3B921-F8A6-4F4B-9C23-0E084BB83595}" destId="{E395CE2C-2FF2-4C45-BF62-E9AFEF5AA0B5}" srcOrd="0" destOrd="0" presId="urn:microsoft.com/office/officeart/2005/8/layout/hList1"/>
    <dgm:cxn modelId="{FE357547-107F-443A-842F-81F96A6CA761}" type="presOf" srcId="{C2A03C64-53AF-42E2-A021-B12A42912920}" destId="{0A273205-6ABD-4F90-B488-A16C752A3758}" srcOrd="0" destOrd="0" presId="urn:microsoft.com/office/officeart/2005/8/layout/hList1"/>
    <dgm:cxn modelId="{6C59CA48-8F05-4D14-8A58-B07796EE3EC5}" srcId="{CA6ADC7E-D3DA-4189-AF05-617AFFD682C6}" destId="{87632191-1253-46C0-966B-DBCFE8ED03DA}" srcOrd="4" destOrd="0" parTransId="{3E048951-5BA5-4980-B2E4-160AB93AD891}" sibTransId="{4D0971D0-4083-4F82-BCDE-F23274498F4E}"/>
    <dgm:cxn modelId="{79D24A69-63ED-47BA-A2A5-E1E331491C8B}" type="presOf" srcId="{87632191-1253-46C0-966B-DBCFE8ED03DA}" destId="{699E0AA1-A96D-4966-ACAD-7FAC333DB508}" srcOrd="0" destOrd="4" presId="urn:microsoft.com/office/officeart/2005/8/layout/hList1"/>
    <dgm:cxn modelId="{6166FD6C-74FF-4E88-B0BC-FB413BE76B38}" type="presOf" srcId="{8646BD1F-E30A-4FBB-AA05-A1A1B2B1A5CF}" destId="{699E0AA1-A96D-4966-ACAD-7FAC333DB508}" srcOrd="0" destOrd="5" presId="urn:microsoft.com/office/officeart/2005/8/layout/hList1"/>
    <dgm:cxn modelId="{FF2C064D-8DCC-42D4-8299-02CC661225ED}" type="presOf" srcId="{608684C6-F9C8-4951-96B3-71CC3C230AA9}" destId="{9645509B-ECE8-46A1-9964-058BC047D45B}" srcOrd="0" destOrd="0" presId="urn:microsoft.com/office/officeart/2005/8/layout/hList1"/>
    <dgm:cxn modelId="{B8B7FD4D-CD9B-4643-B699-8F6765982B41}" type="presOf" srcId="{4F771900-A43A-4EB9-9AF1-BE2B75A90673}" destId="{699E0AA1-A96D-4966-ACAD-7FAC333DB508}" srcOrd="0" destOrd="2" presId="urn:microsoft.com/office/officeart/2005/8/layout/hList1"/>
    <dgm:cxn modelId="{3FDB5F52-4E65-4322-9879-C2C4DF4B6054}" srcId="{F7C3B921-F8A6-4F4B-9C23-0E084BB83595}" destId="{608684C6-F9C8-4951-96B3-71CC3C230AA9}" srcOrd="0" destOrd="0" parTransId="{7286C72D-D43A-4B87-9569-06D686DE14B0}" sibTransId="{0433E74B-C2F0-4C62-96C9-C8B1FAFF062F}"/>
    <dgm:cxn modelId="{3E8EDF78-413C-45CC-BC30-487BDA8BF680}" type="presOf" srcId="{5895FA39-E265-4657-82B5-F4EF97C338D8}" destId="{9645509B-ECE8-46A1-9964-058BC047D45B}" srcOrd="0" destOrd="5" presId="urn:microsoft.com/office/officeart/2005/8/layout/hList1"/>
    <dgm:cxn modelId="{D1610788-0C47-47DF-A8CD-748BFE17F487}" srcId="{F7C3B921-F8A6-4F4B-9C23-0E084BB83595}" destId="{5895FA39-E265-4657-82B5-F4EF97C338D8}" srcOrd="5" destOrd="0" parTransId="{8B0CE86F-C99D-46E9-A925-B7909239B326}" sibTransId="{4CB29246-8484-4A65-A05B-D73CB117943A}"/>
    <dgm:cxn modelId="{2E768A89-9E2E-4091-96D6-8C2D62A3C880}" srcId="{CA6ADC7E-D3DA-4189-AF05-617AFFD682C6}" destId="{4F771900-A43A-4EB9-9AF1-BE2B75A90673}" srcOrd="2" destOrd="0" parTransId="{3DB2DA3F-017D-4681-8EB9-7C6B5DCA2350}" sibTransId="{2D807ECD-BEE2-44F0-B337-FC323ED87A52}"/>
    <dgm:cxn modelId="{FDFD598D-3D89-4B58-B81C-90F792008B7A}" srcId="{F7C3B921-F8A6-4F4B-9C23-0E084BB83595}" destId="{282D722D-70BD-4E2C-9807-7551CCBEBC9F}" srcOrd="2" destOrd="0" parTransId="{08D50CE0-DCD6-418B-8732-D4564B8F798C}" sibTransId="{E62A6FCC-04C9-45A0-815C-EF87E7351B54}"/>
    <dgm:cxn modelId="{D3D7F096-37F3-4FE6-A5E4-9DD63FA7855A}" srcId="{F7C3B921-F8A6-4F4B-9C23-0E084BB83595}" destId="{D6E2A213-EB35-4BF2-9B04-71B207782ED5}" srcOrd="4" destOrd="0" parTransId="{6B6CC405-4FF5-4334-90FE-686E8C4E4157}" sibTransId="{88CC720A-819C-4502-B305-39B82130443E}"/>
    <dgm:cxn modelId="{AF220AA7-6BC4-43CB-AE7F-778CFD83C388}" srcId="{C2A03C64-53AF-42E2-A021-B12A42912920}" destId="{F7C3B921-F8A6-4F4B-9C23-0E084BB83595}" srcOrd="1" destOrd="0" parTransId="{34D48B3E-A196-4625-BB74-AA0CA64267AF}" sibTransId="{29FCFA82-1F05-4C48-AC28-5F604288D4B1}"/>
    <dgm:cxn modelId="{661C65A7-43F7-4F99-98CF-CC0E66E470E9}" srcId="{CA6ADC7E-D3DA-4189-AF05-617AFFD682C6}" destId="{A94D719C-4254-4DAD-991F-863370C919EE}" srcOrd="1" destOrd="0" parTransId="{A722E880-3B2C-4BCB-B8E6-994E73D5C4A3}" sibTransId="{87430964-C3CB-4A79-A9FC-C2703F5CF903}"/>
    <dgm:cxn modelId="{FD547DA7-DF35-4EFE-A600-FE43D2E19B4C}" type="presOf" srcId="{CA6ADC7E-D3DA-4189-AF05-617AFFD682C6}" destId="{F09EBF4A-7DF7-4A87-910D-7C0C2D8A2BDE}" srcOrd="0" destOrd="0" presId="urn:microsoft.com/office/officeart/2005/8/layout/hList1"/>
    <dgm:cxn modelId="{05CF66AA-96B1-4E42-9D51-FB219AB163A9}" type="presOf" srcId="{0D28AD6F-BBD9-432A-B35D-5DD511E351F4}" destId="{699E0AA1-A96D-4966-ACAD-7FAC333DB508}" srcOrd="0" destOrd="0" presId="urn:microsoft.com/office/officeart/2005/8/layout/hList1"/>
    <dgm:cxn modelId="{2441FDAA-A053-4AFE-93A3-0E56BD051B24}" type="presOf" srcId="{7F024557-A67D-43D2-9E9A-7CD4020ED003}" destId="{9645509B-ECE8-46A1-9964-058BC047D45B}" srcOrd="0" destOrd="1" presId="urn:microsoft.com/office/officeart/2005/8/layout/hList1"/>
    <dgm:cxn modelId="{B491F0AD-E2E6-44C1-8223-7C4E0F7DFB63}" srcId="{F7C3B921-F8A6-4F4B-9C23-0E084BB83595}" destId="{7F024557-A67D-43D2-9E9A-7CD4020ED003}" srcOrd="1" destOrd="0" parTransId="{088EE1D9-7B21-4427-8A92-87BC3374EE6A}" sibTransId="{3EC0FB20-66AF-403B-898F-E95A5BE9FD09}"/>
    <dgm:cxn modelId="{CD4250F7-CA4B-4098-9861-ACE203A4AFA2}" srcId="{CA6ADC7E-D3DA-4189-AF05-617AFFD682C6}" destId="{8957479E-2850-4598-8999-12C7185ED678}" srcOrd="3" destOrd="0" parTransId="{EA29A186-D9E8-4909-8632-FC3A351D0F77}" sibTransId="{E8E9335F-61EC-49FD-9984-6D5AEAF1613B}"/>
    <dgm:cxn modelId="{450928F8-B09F-49F8-98E0-A900A2AE42A6}" type="presOf" srcId="{D6E2A213-EB35-4BF2-9B04-71B207782ED5}" destId="{9645509B-ECE8-46A1-9964-058BC047D45B}" srcOrd="0" destOrd="4" presId="urn:microsoft.com/office/officeart/2005/8/layout/hList1"/>
    <dgm:cxn modelId="{50B934F8-E101-4743-ADF2-E61FD5C7709F}" type="presOf" srcId="{E0FA404A-8198-465C-8338-C8746F7400E0}" destId="{9645509B-ECE8-46A1-9964-058BC047D45B}" srcOrd="0" destOrd="3" presId="urn:microsoft.com/office/officeart/2005/8/layout/hList1"/>
    <dgm:cxn modelId="{92601DFA-AA60-471A-95F3-2824E6667173}" srcId="{CA6ADC7E-D3DA-4189-AF05-617AFFD682C6}" destId="{0D28AD6F-BBD9-432A-B35D-5DD511E351F4}" srcOrd="0" destOrd="0" parTransId="{7C869811-4227-4FC2-A2B5-D6D275897914}" sibTransId="{A9FA2EFA-A8E8-453C-9B7C-D63E8AC285D3}"/>
    <dgm:cxn modelId="{841425FB-C1CA-487F-BB15-D0FA6CFD174A}" type="presOf" srcId="{A94D719C-4254-4DAD-991F-863370C919EE}" destId="{699E0AA1-A96D-4966-ACAD-7FAC333DB508}" srcOrd="0" destOrd="1" presId="urn:microsoft.com/office/officeart/2005/8/layout/hList1"/>
    <dgm:cxn modelId="{CD983EFE-6D97-4A55-9643-FB912C945AAE}" srcId="{CA6ADC7E-D3DA-4189-AF05-617AFFD682C6}" destId="{8646BD1F-E30A-4FBB-AA05-A1A1B2B1A5CF}" srcOrd="5" destOrd="0" parTransId="{B9C0AE4C-1AF9-4221-908B-234EC376DF1B}" sibTransId="{D2011B28-2826-4C33-82AF-B24C8CCCEAF4}"/>
    <dgm:cxn modelId="{3526B757-2521-4FFB-9C09-DE57383A1001}" type="presParOf" srcId="{0A273205-6ABD-4F90-B488-A16C752A3758}" destId="{987E7E78-861D-4DEB-84E0-BE9E582B30B9}" srcOrd="0" destOrd="0" presId="urn:microsoft.com/office/officeart/2005/8/layout/hList1"/>
    <dgm:cxn modelId="{EAB2B57A-2DD5-4F4C-97E2-4D072EF6436E}" type="presParOf" srcId="{987E7E78-861D-4DEB-84E0-BE9E582B30B9}" destId="{F09EBF4A-7DF7-4A87-910D-7C0C2D8A2BDE}" srcOrd="0" destOrd="0" presId="urn:microsoft.com/office/officeart/2005/8/layout/hList1"/>
    <dgm:cxn modelId="{B59E62A3-377D-45C7-AA15-1618202D7D0A}" type="presParOf" srcId="{987E7E78-861D-4DEB-84E0-BE9E582B30B9}" destId="{699E0AA1-A96D-4966-ACAD-7FAC333DB508}" srcOrd="1" destOrd="0" presId="urn:microsoft.com/office/officeart/2005/8/layout/hList1"/>
    <dgm:cxn modelId="{AD1E788D-DF46-4054-ACD3-8035BCBF33AA}" type="presParOf" srcId="{0A273205-6ABD-4F90-B488-A16C752A3758}" destId="{379ED174-4610-4DCC-9E94-2B948CDB3AA6}" srcOrd="1" destOrd="0" presId="urn:microsoft.com/office/officeart/2005/8/layout/hList1"/>
    <dgm:cxn modelId="{80CE7514-B805-4CB9-BD77-9E5CB284CE49}" type="presParOf" srcId="{0A273205-6ABD-4F90-B488-A16C752A3758}" destId="{D213788D-C114-427E-9188-450C62AC42B7}" srcOrd="2" destOrd="0" presId="urn:microsoft.com/office/officeart/2005/8/layout/hList1"/>
    <dgm:cxn modelId="{FF88FB86-8578-4D55-BD13-CC275F61DE83}" type="presParOf" srcId="{D213788D-C114-427E-9188-450C62AC42B7}" destId="{E395CE2C-2FF2-4C45-BF62-E9AFEF5AA0B5}" srcOrd="0" destOrd="0" presId="urn:microsoft.com/office/officeart/2005/8/layout/hList1"/>
    <dgm:cxn modelId="{799DC1C8-0765-4F00-81DF-FE9BDB0886A7}" type="presParOf" srcId="{D213788D-C114-427E-9188-450C62AC42B7}" destId="{9645509B-ECE8-46A1-9964-058BC047D4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A04C013-A576-4C37-909B-1D10793EE5F4}" type="doc">
      <dgm:prSet loTypeId="urn:microsoft.com/office/officeart/2005/8/layout/hProcess9" loCatId="process" qsTypeId="urn:microsoft.com/office/officeart/2005/8/quickstyle/simple1" qsCatId="simple" csTypeId="urn:microsoft.com/office/officeart/2005/8/colors/accent3_3" csCatId="accent3" phldr="1"/>
      <dgm:spPr/>
    </dgm:pt>
    <dgm:pt modelId="{7A999C32-31A6-4CB7-A1F8-7264CF3EBD55}">
      <dgm:prSet phldrT="[Text]"/>
      <dgm:spPr/>
      <dgm:t>
        <a:bodyPr/>
        <a:lstStyle/>
        <a:p>
          <a:r>
            <a:rPr lang="en-US" dirty="0"/>
            <a:t>Hyperuricemia</a:t>
          </a:r>
        </a:p>
      </dgm:t>
    </dgm:pt>
    <dgm:pt modelId="{1CEFA529-E0DD-4C0F-9C7B-805719D31BA3}" type="parTrans" cxnId="{C5593C1B-0DDC-4056-9E4E-335746C7121B}">
      <dgm:prSet/>
      <dgm:spPr/>
      <dgm:t>
        <a:bodyPr/>
        <a:lstStyle/>
        <a:p>
          <a:endParaRPr lang="en-US"/>
        </a:p>
      </dgm:t>
    </dgm:pt>
    <dgm:pt modelId="{9142D4C3-4DE6-4ABF-83A3-B4B6CE87F2CE}" type="sibTrans" cxnId="{C5593C1B-0DDC-4056-9E4E-335746C7121B}">
      <dgm:prSet/>
      <dgm:spPr/>
      <dgm:t>
        <a:bodyPr/>
        <a:lstStyle/>
        <a:p>
          <a:endParaRPr lang="en-US"/>
        </a:p>
      </dgm:t>
    </dgm:pt>
    <dgm:pt modelId="{7948E20C-0CEC-479A-A3B3-F86EA20285C0}">
      <dgm:prSet phldrT="[Text]"/>
      <dgm:spPr/>
      <dgm:t>
        <a:bodyPr/>
        <a:lstStyle/>
        <a:p>
          <a:r>
            <a:rPr lang="en-US" dirty="0"/>
            <a:t>Monosodium urate crystal deposition throughout the body</a:t>
          </a:r>
        </a:p>
      </dgm:t>
    </dgm:pt>
    <dgm:pt modelId="{2A54F5C8-8804-46C2-9185-BE57097A527C}" type="parTrans" cxnId="{34083CB7-BF63-4703-962F-9B91FF0BC725}">
      <dgm:prSet/>
      <dgm:spPr/>
      <dgm:t>
        <a:bodyPr/>
        <a:lstStyle/>
        <a:p>
          <a:endParaRPr lang="en-US"/>
        </a:p>
      </dgm:t>
    </dgm:pt>
    <dgm:pt modelId="{56D039CC-D958-4D28-BE01-A227FB6C764F}" type="sibTrans" cxnId="{34083CB7-BF63-4703-962F-9B91FF0BC725}">
      <dgm:prSet/>
      <dgm:spPr/>
      <dgm:t>
        <a:bodyPr/>
        <a:lstStyle/>
        <a:p>
          <a:endParaRPr lang="en-US"/>
        </a:p>
      </dgm:t>
    </dgm:pt>
    <dgm:pt modelId="{99F7C971-64AE-4918-B015-7B544F733161}">
      <dgm:prSet phldrT="[Text]"/>
      <dgm:spPr/>
      <dgm:t>
        <a:bodyPr/>
        <a:lstStyle/>
        <a:p>
          <a:r>
            <a:rPr lang="en-US" dirty="0"/>
            <a:t>Highly inflammatory in the joints</a:t>
          </a:r>
        </a:p>
      </dgm:t>
    </dgm:pt>
    <dgm:pt modelId="{FB069CD6-556F-49D9-9FF5-46521D567CAE}" type="parTrans" cxnId="{DA476637-4D1F-4AF5-8C60-B75817A3E927}">
      <dgm:prSet/>
      <dgm:spPr/>
      <dgm:t>
        <a:bodyPr/>
        <a:lstStyle/>
        <a:p>
          <a:endParaRPr lang="en-US"/>
        </a:p>
      </dgm:t>
    </dgm:pt>
    <dgm:pt modelId="{6081C396-875B-4205-A457-1EAF71649A4E}" type="sibTrans" cxnId="{DA476637-4D1F-4AF5-8C60-B75817A3E927}">
      <dgm:prSet/>
      <dgm:spPr/>
      <dgm:t>
        <a:bodyPr/>
        <a:lstStyle/>
        <a:p>
          <a:endParaRPr lang="en-US"/>
        </a:p>
      </dgm:t>
    </dgm:pt>
    <dgm:pt modelId="{2EA0CAD0-A417-4778-9782-E16112533429}">
      <dgm:prSet phldrT="[Text]"/>
      <dgm:spPr/>
      <dgm:t>
        <a:bodyPr/>
        <a:lstStyle/>
        <a:p>
          <a:r>
            <a:rPr lang="en-US" dirty="0"/>
            <a:t>Recurrent gout attacks</a:t>
          </a:r>
        </a:p>
      </dgm:t>
    </dgm:pt>
    <dgm:pt modelId="{C467B893-5A6E-482E-B00D-1633B1AC3E50}" type="parTrans" cxnId="{F588B527-B207-47AE-9743-409ECFE0904C}">
      <dgm:prSet/>
      <dgm:spPr/>
      <dgm:t>
        <a:bodyPr/>
        <a:lstStyle/>
        <a:p>
          <a:endParaRPr lang="en-US"/>
        </a:p>
      </dgm:t>
    </dgm:pt>
    <dgm:pt modelId="{6F0D3292-A66D-4EE8-896F-4F2BE1D6F270}" type="sibTrans" cxnId="{F588B527-B207-47AE-9743-409ECFE0904C}">
      <dgm:prSet/>
      <dgm:spPr/>
      <dgm:t>
        <a:bodyPr/>
        <a:lstStyle/>
        <a:p>
          <a:endParaRPr lang="en-US"/>
        </a:p>
      </dgm:t>
    </dgm:pt>
    <dgm:pt modelId="{03426839-C47D-46FD-ABCA-964EC61B6687}">
      <dgm:prSet phldrT="[Text]"/>
      <dgm:spPr/>
      <dgm:t>
        <a:bodyPr/>
        <a:lstStyle/>
        <a:p>
          <a:r>
            <a:rPr lang="en-US" dirty="0"/>
            <a:t>Chronic gouty arthritis</a:t>
          </a:r>
        </a:p>
      </dgm:t>
    </dgm:pt>
    <dgm:pt modelId="{F6C04513-85D0-4484-984D-5846D4020EE2}" type="parTrans" cxnId="{8BDC458E-0C7C-4B63-AD6F-E85751CE78F2}">
      <dgm:prSet/>
      <dgm:spPr/>
      <dgm:t>
        <a:bodyPr/>
        <a:lstStyle/>
        <a:p>
          <a:endParaRPr lang="en-US"/>
        </a:p>
      </dgm:t>
    </dgm:pt>
    <dgm:pt modelId="{78900267-DC75-44DF-9701-9D34D0028EEE}" type="sibTrans" cxnId="{8BDC458E-0C7C-4B63-AD6F-E85751CE78F2}">
      <dgm:prSet/>
      <dgm:spPr/>
      <dgm:t>
        <a:bodyPr/>
        <a:lstStyle/>
        <a:p>
          <a:endParaRPr lang="en-US"/>
        </a:p>
      </dgm:t>
    </dgm:pt>
    <dgm:pt modelId="{7EB07D7F-753E-466F-8BCD-0B626D73EECA}" type="pres">
      <dgm:prSet presAssocID="{CA04C013-A576-4C37-909B-1D10793EE5F4}" presName="CompostProcess" presStyleCnt="0">
        <dgm:presLayoutVars>
          <dgm:dir/>
          <dgm:resizeHandles val="exact"/>
        </dgm:presLayoutVars>
      </dgm:prSet>
      <dgm:spPr/>
    </dgm:pt>
    <dgm:pt modelId="{674888E5-38FA-45DC-9DF0-D050AEA0DD67}" type="pres">
      <dgm:prSet presAssocID="{CA04C013-A576-4C37-909B-1D10793EE5F4}" presName="arrow" presStyleLbl="bgShp" presStyleIdx="0" presStyleCnt="1"/>
      <dgm:spPr/>
    </dgm:pt>
    <dgm:pt modelId="{5CFE3A5D-5CB2-4F4A-AAA7-FC059B85CE78}" type="pres">
      <dgm:prSet presAssocID="{CA04C013-A576-4C37-909B-1D10793EE5F4}" presName="linearProcess" presStyleCnt="0"/>
      <dgm:spPr/>
    </dgm:pt>
    <dgm:pt modelId="{489ACE25-1932-4893-8B8A-A147FA382356}" type="pres">
      <dgm:prSet presAssocID="{7A999C32-31A6-4CB7-A1F8-7264CF3EBD55}" presName="textNode" presStyleLbl="node1" presStyleIdx="0" presStyleCnt="5">
        <dgm:presLayoutVars>
          <dgm:bulletEnabled val="1"/>
        </dgm:presLayoutVars>
      </dgm:prSet>
      <dgm:spPr/>
    </dgm:pt>
    <dgm:pt modelId="{624211D0-B67B-476E-9341-22A3F4B0278E}" type="pres">
      <dgm:prSet presAssocID="{9142D4C3-4DE6-4ABF-83A3-B4B6CE87F2CE}" presName="sibTrans" presStyleCnt="0"/>
      <dgm:spPr/>
    </dgm:pt>
    <dgm:pt modelId="{7FBBBDB7-077F-417F-8778-2676B85473D8}" type="pres">
      <dgm:prSet presAssocID="{7948E20C-0CEC-479A-A3B3-F86EA20285C0}" presName="textNode" presStyleLbl="node1" presStyleIdx="1" presStyleCnt="5">
        <dgm:presLayoutVars>
          <dgm:bulletEnabled val="1"/>
        </dgm:presLayoutVars>
      </dgm:prSet>
      <dgm:spPr/>
    </dgm:pt>
    <dgm:pt modelId="{47F74798-1300-4A1F-B0EB-531DB133D33B}" type="pres">
      <dgm:prSet presAssocID="{56D039CC-D958-4D28-BE01-A227FB6C764F}" presName="sibTrans" presStyleCnt="0"/>
      <dgm:spPr/>
    </dgm:pt>
    <dgm:pt modelId="{313A1AC8-BC53-40CC-BEF3-594CEDFA873A}" type="pres">
      <dgm:prSet presAssocID="{99F7C971-64AE-4918-B015-7B544F733161}" presName="textNode" presStyleLbl="node1" presStyleIdx="2" presStyleCnt="5">
        <dgm:presLayoutVars>
          <dgm:bulletEnabled val="1"/>
        </dgm:presLayoutVars>
      </dgm:prSet>
      <dgm:spPr/>
    </dgm:pt>
    <dgm:pt modelId="{CBB7FE30-C743-437F-8B56-7D6D86189158}" type="pres">
      <dgm:prSet presAssocID="{6081C396-875B-4205-A457-1EAF71649A4E}" presName="sibTrans" presStyleCnt="0"/>
      <dgm:spPr/>
    </dgm:pt>
    <dgm:pt modelId="{0FB259BD-11B8-45C1-854E-E512C576842A}" type="pres">
      <dgm:prSet presAssocID="{2EA0CAD0-A417-4778-9782-E16112533429}" presName="textNode" presStyleLbl="node1" presStyleIdx="3" presStyleCnt="5">
        <dgm:presLayoutVars>
          <dgm:bulletEnabled val="1"/>
        </dgm:presLayoutVars>
      </dgm:prSet>
      <dgm:spPr/>
    </dgm:pt>
    <dgm:pt modelId="{BFDBF791-A161-4673-96CF-CD919293476E}" type="pres">
      <dgm:prSet presAssocID="{6F0D3292-A66D-4EE8-896F-4F2BE1D6F270}" presName="sibTrans" presStyleCnt="0"/>
      <dgm:spPr/>
    </dgm:pt>
    <dgm:pt modelId="{FB2BB7C7-AA46-41FB-BAED-FA29DAF9C6E0}" type="pres">
      <dgm:prSet presAssocID="{03426839-C47D-46FD-ABCA-964EC61B6687}" presName="textNode" presStyleLbl="node1" presStyleIdx="4" presStyleCnt="5">
        <dgm:presLayoutVars>
          <dgm:bulletEnabled val="1"/>
        </dgm:presLayoutVars>
      </dgm:prSet>
      <dgm:spPr/>
    </dgm:pt>
  </dgm:ptLst>
  <dgm:cxnLst>
    <dgm:cxn modelId="{8C961010-3752-492C-85C9-AA5BCE8FC6AE}" type="presOf" srcId="{CA04C013-A576-4C37-909B-1D10793EE5F4}" destId="{7EB07D7F-753E-466F-8BCD-0B626D73EECA}" srcOrd="0" destOrd="0" presId="urn:microsoft.com/office/officeart/2005/8/layout/hProcess9"/>
    <dgm:cxn modelId="{C5593C1B-0DDC-4056-9E4E-335746C7121B}" srcId="{CA04C013-A576-4C37-909B-1D10793EE5F4}" destId="{7A999C32-31A6-4CB7-A1F8-7264CF3EBD55}" srcOrd="0" destOrd="0" parTransId="{1CEFA529-E0DD-4C0F-9C7B-805719D31BA3}" sibTransId="{9142D4C3-4DE6-4ABF-83A3-B4B6CE87F2CE}"/>
    <dgm:cxn modelId="{F588B527-B207-47AE-9743-409ECFE0904C}" srcId="{CA04C013-A576-4C37-909B-1D10793EE5F4}" destId="{2EA0CAD0-A417-4778-9782-E16112533429}" srcOrd="3" destOrd="0" parTransId="{C467B893-5A6E-482E-B00D-1633B1AC3E50}" sibTransId="{6F0D3292-A66D-4EE8-896F-4F2BE1D6F270}"/>
    <dgm:cxn modelId="{DA476637-4D1F-4AF5-8C60-B75817A3E927}" srcId="{CA04C013-A576-4C37-909B-1D10793EE5F4}" destId="{99F7C971-64AE-4918-B015-7B544F733161}" srcOrd="2" destOrd="0" parTransId="{FB069CD6-556F-49D9-9FF5-46521D567CAE}" sibTransId="{6081C396-875B-4205-A457-1EAF71649A4E}"/>
    <dgm:cxn modelId="{4DFBD05C-EAB0-4BF3-8ECA-ED5732D156F2}" type="presOf" srcId="{99F7C971-64AE-4918-B015-7B544F733161}" destId="{313A1AC8-BC53-40CC-BEF3-594CEDFA873A}" srcOrd="0" destOrd="0" presId="urn:microsoft.com/office/officeart/2005/8/layout/hProcess9"/>
    <dgm:cxn modelId="{46C5FB67-75C3-492C-9501-2D7F4985CD91}" type="presOf" srcId="{2EA0CAD0-A417-4778-9782-E16112533429}" destId="{0FB259BD-11B8-45C1-854E-E512C576842A}" srcOrd="0" destOrd="0" presId="urn:microsoft.com/office/officeart/2005/8/layout/hProcess9"/>
    <dgm:cxn modelId="{5140478C-E71D-46C4-8BF6-3FA50AE992F7}" type="presOf" srcId="{7948E20C-0CEC-479A-A3B3-F86EA20285C0}" destId="{7FBBBDB7-077F-417F-8778-2676B85473D8}" srcOrd="0" destOrd="0" presId="urn:microsoft.com/office/officeart/2005/8/layout/hProcess9"/>
    <dgm:cxn modelId="{8BDC458E-0C7C-4B63-AD6F-E85751CE78F2}" srcId="{CA04C013-A576-4C37-909B-1D10793EE5F4}" destId="{03426839-C47D-46FD-ABCA-964EC61B6687}" srcOrd="4" destOrd="0" parTransId="{F6C04513-85D0-4484-984D-5846D4020EE2}" sibTransId="{78900267-DC75-44DF-9701-9D34D0028EEE}"/>
    <dgm:cxn modelId="{34083CB7-BF63-4703-962F-9B91FF0BC725}" srcId="{CA04C013-A576-4C37-909B-1D10793EE5F4}" destId="{7948E20C-0CEC-479A-A3B3-F86EA20285C0}" srcOrd="1" destOrd="0" parTransId="{2A54F5C8-8804-46C2-9185-BE57097A527C}" sibTransId="{56D039CC-D958-4D28-BE01-A227FB6C764F}"/>
    <dgm:cxn modelId="{575AE8C2-7C24-4B17-9532-4AFB987A6F25}" type="presOf" srcId="{7A999C32-31A6-4CB7-A1F8-7264CF3EBD55}" destId="{489ACE25-1932-4893-8B8A-A147FA382356}" srcOrd="0" destOrd="0" presId="urn:microsoft.com/office/officeart/2005/8/layout/hProcess9"/>
    <dgm:cxn modelId="{309B8BDD-3E45-4363-8132-83630BF41514}" type="presOf" srcId="{03426839-C47D-46FD-ABCA-964EC61B6687}" destId="{FB2BB7C7-AA46-41FB-BAED-FA29DAF9C6E0}" srcOrd="0" destOrd="0" presId="urn:microsoft.com/office/officeart/2005/8/layout/hProcess9"/>
    <dgm:cxn modelId="{1549094E-8FB3-40DC-BABD-D62D8511047D}" type="presParOf" srcId="{7EB07D7F-753E-466F-8BCD-0B626D73EECA}" destId="{674888E5-38FA-45DC-9DF0-D050AEA0DD67}" srcOrd="0" destOrd="0" presId="urn:microsoft.com/office/officeart/2005/8/layout/hProcess9"/>
    <dgm:cxn modelId="{4B3DB37E-23FE-4DC0-B4D4-F6BCC9E21CCE}" type="presParOf" srcId="{7EB07D7F-753E-466F-8BCD-0B626D73EECA}" destId="{5CFE3A5D-5CB2-4F4A-AAA7-FC059B85CE78}" srcOrd="1" destOrd="0" presId="urn:microsoft.com/office/officeart/2005/8/layout/hProcess9"/>
    <dgm:cxn modelId="{324A54EC-0A15-4EAF-82A8-869264F98739}" type="presParOf" srcId="{5CFE3A5D-5CB2-4F4A-AAA7-FC059B85CE78}" destId="{489ACE25-1932-4893-8B8A-A147FA382356}" srcOrd="0" destOrd="0" presId="urn:microsoft.com/office/officeart/2005/8/layout/hProcess9"/>
    <dgm:cxn modelId="{BFF463FF-BAB3-40D0-9C62-C38A84D95B77}" type="presParOf" srcId="{5CFE3A5D-5CB2-4F4A-AAA7-FC059B85CE78}" destId="{624211D0-B67B-476E-9341-22A3F4B0278E}" srcOrd="1" destOrd="0" presId="urn:microsoft.com/office/officeart/2005/8/layout/hProcess9"/>
    <dgm:cxn modelId="{79844A49-4A6B-4185-8BB4-5B0D79C3F7A9}" type="presParOf" srcId="{5CFE3A5D-5CB2-4F4A-AAA7-FC059B85CE78}" destId="{7FBBBDB7-077F-417F-8778-2676B85473D8}" srcOrd="2" destOrd="0" presId="urn:microsoft.com/office/officeart/2005/8/layout/hProcess9"/>
    <dgm:cxn modelId="{7AA35109-6FCB-4B8E-BDC6-8C1ED25CF1BD}" type="presParOf" srcId="{5CFE3A5D-5CB2-4F4A-AAA7-FC059B85CE78}" destId="{47F74798-1300-4A1F-B0EB-531DB133D33B}" srcOrd="3" destOrd="0" presId="urn:microsoft.com/office/officeart/2005/8/layout/hProcess9"/>
    <dgm:cxn modelId="{D6163166-8230-4A61-9151-FAD3970CAA41}" type="presParOf" srcId="{5CFE3A5D-5CB2-4F4A-AAA7-FC059B85CE78}" destId="{313A1AC8-BC53-40CC-BEF3-594CEDFA873A}" srcOrd="4" destOrd="0" presId="urn:microsoft.com/office/officeart/2005/8/layout/hProcess9"/>
    <dgm:cxn modelId="{2DB9EBA7-89A5-4B13-9CC0-56773E9AF059}" type="presParOf" srcId="{5CFE3A5D-5CB2-4F4A-AAA7-FC059B85CE78}" destId="{CBB7FE30-C743-437F-8B56-7D6D86189158}" srcOrd="5" destOrd="0" presId="urn:microsoft.com/office/officeart/2005/8/layout/hProcess9"/>
    <dgm:cxn modelId="{D5E707B3-3DB0-499B-AE4D-9A2A966F1DFD}" type="presParOf" srcId="{5CFE3A5D-5CB2-4F4A-AAA7-FC059B85CE78}" destId="{0FB259BD-11B8-45C1-854E-E512C576842A}" srcOrd="6" destOrd="0" presId="urn:microsoft.com/office/officeart/2005/8/layout/hProcess9"/>
    <dgm:cxn modelId="{251C5452-F3C2-438C-8420-383C52E4EB81}" type="presParOf" srcId="{5CFE3A5D-5CB2-4F4A-AAA7-FC059B85CE78}" destId="{BFDBF791-A161-4673-96CF-CD919293476E}" srcOrd="7" destOrd="0" presId="urn:microsoft.com/office/officeart/2005/8/layout/hProcess9"/>
    <dgm:cxn modelId="{84CA71D3-8112-48BE-80B8-1B6E663E9FED}" type="presParOf" srcId="{5CFE3A5D-5CB2-4F4A-AAA7-FC059B85CE78}" destId="{FB2BB7C7-AA46-41FB-BAED-FA29DAF9C6E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C482C-E857-4C53-967F-C305B61FE003}">
      <dsp:nvSpPr>
        <dsp:cNvPr id="0" name=""/>
        <dsp:cNvSpPr/>
      </dsp:nvSpPr>
      <dsp:spPr>
        <a:xfrm>
          <a:off x="0" y="0"/>
          <a:ext cx="10146355" cy="1841499"/>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2"/>
              </a:solidFill>
            </a:rPr>
            <a:t>Pain Classification</a:t>
          </a:r>
        </a:p>
      </dsp:txBody>
      <dsp:txXfrm>
        <a:off x="0" y="0"/>
        <a:ext cx="10146355" cy="1841499"/>
      </dsp:txXfrm>
    </dsp:sp>
    <dsp:sp modelId="{BA6256F8-9DAD-4342-A7E4-C863444CA93D}">
      <dsp:nvSpPr>
        <dsp:cNvPr id="0" name=""/>
        <dsp:cNvSpPr/>
      </dsp:nvSpPr>
      <dsp:spPr>
        <a:xfrm>
          <a:off x="4954" y="1841499"/>
          <a:ext cx="3378815" cy="38671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2"/>
              </a:solidFill>
            </a:rPr>
            <a:t>Nociceptive</a:t>
          </a:r>
        </a:p>
        <a:p>
          <a:pPr marL="228600" lvl="1" indent="-228600" algn="l" defTabSz="933450">
            <a:lnSpc>
              <a:spcPct val="90000"/>
            </a:lnSpc>
            <a:spcBef>
              <a:spcPct val="0"/>
            </a:spcBef>
            <a:spcAft>
              <a:spcPct val="15000"/>
            </a:spcAft>
            <a:buChar char="•"/>
          </a:pPr>
          <a:r>
            <a:rPr lang="en-US" sz="2100" kern="1200" dirty="0">
              <a:solidFill>
                <a:schemeClr val="tx2"/>
              </a:solidFill>
            </a:rPr>
            <a:t>Inflammation or mechanical damage</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Osteoarthritis (OA)</a:t>
          </a:r>
        </a:p>
        <a:p>
          <a:pPr marL="457200" lvl="2" indent="-228600" algn="l" defTabSz="933450">
            <a:lnSpc>
              <a:spcPct val="90000"/>
            </a:lnSpc>
            <a:spcBef>
              <a:spcPct val="0"/>
            </a:spcBef>
            <a:spcAft>
              <a:spcPct val="15000"/>
            </a:spcAft>
            <a:buChar char="•"/>
          </a:pPr>
          <a:r>
            <a:rPr lang="en-US" sz="2100" kern="1200" dirty="0">
              <a:solidFill>
                <a:schemeClr val="tx2"/>
              </a:solidFill>
            </a:rPr>
            <a:t>Rheumatoid arthritis (RA)</a:t>
          </a:r>
        </a:p>
        <a:p>
          <a:pPr marL="457200" lvl="2" indent="-228600" algn="l" defTabSz="933450">
            <a:lnSpc>
              <a:spcPct val="90000"/>
            </a:lnSpc>
            <a:spcBef>
              <a:spcPct val="0"/>
            </a:spcBef>
            <a:spcAft>
              <a:spcPct val="15000"/>
            </a:spcAft>
            <a:buChar char="•"/>
          </a:pPr>
          <a:r>
            <a:rPr lang="en-US" sz="2100" kern="1200" dirty="0">
              <a:solidFill>
                <a:schemeClr val="tx2"/>
              </a:solidFill>
            </a:rPr>
            <a:t>Acute injuries</a:t>
          </a:r>
        </a:p>
      </dsp:txBody>
      <dsp:txXfrm>
        <a:off x="4954" y="1841499"/>
        <a:ext cx="3378815" cy="3867149"/>
      </dsp:txXfrm>
    </dsp:sp>
    <dsp:sp modelId="{257BDB97-F374-4BCB-85DB-AB65246CB38B}">
      <dsp:nvSpPr>
        <dsp:cNvPr id="0" name=""/>
        <dsp:cNvSpPr/>
      </dsp:nvSpPr>
      <dsp:spPr>
        <a:xfrm>
          <a:off x="3383769" y="1841499"/>
          <a:ext cx="3378815" cy="3867149"/>
        </a:xfrm>
        <a:prstGeom prst="rect">
          <a:avLst/>
        </a:prstGeom>
        <a:solidFill>
          <a:schemeClr val="accent4">
            <a:hueOff val="-4215260"/>
            <a:satOff val="23081"/>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2"/>
              </a:solidFill>
            </a:rPr>
            <a:t>Neuropathic</a:t>
          </a:r>
        </a:p>
        <a:p>
          <a:pPr marL="228600" lvl="1" indent="-228600" algn="l" defTabSz="933450">
            <a:lnSpc>
              <a:spcPct val="90000"/>
            </a:lnSpc>
            <a:spcBef>
              <a:spcPct val="0"/>
            </a:spcBef>
            <a:spcAft>
              <a:spcPct val="15000"/>
            </a:spcAft>
            <a:buChar char="•"/>
          </a:pPr>
          <a:r>
            <a:rPr lang="en-US" sz="2100" kern="1200" dirty="0">
              <a:solidFill>
                <a:schemeClr val="tx2"/>
              </a:solidFill>
            </a:rPr>
            <a:t>Damage or entrapment of nerves</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Diabetic neuropathy</a:t>
          </a:r>
        </a:p>
        <a:p>
          <a:pPr marL="457200" lvl="2" indent="-228600" algn="l" defTabSz="933450">
            <a:lnSpc>
              <a:spcPct val="90000"/>
            </a:lnSpc>
            <a:spcBef>
              <a:spcPct val="0"/>
            </a:spcBef>
            <a:spcAft>
              <a:spcPct val="15000"/>
            </a:spcAft>
            <a:buChar char="•"/>
          </a:pPr>
          <a:r>
            <a:rPr lang="en-US" sz="2100" kern="1200" dirty="0" err="1">
              <a:solidFill>
                <a:schemeClr val="tx2"/>
              </a:solidFill>
            </a:rPr>
            <a:t>Postherpetic</a:t>
          </a:r>
          <a:r>
            <a:rPr lang="en-US" sz="2100" kern="1200" dirty="0">
              <a:solidFill>
                <a:schemeClr val="tx2"/>
              </a:solidFill>
            </a:rPr>
            <a:t> neuralgia</a:t>
          </a:r>
        </a:p>
        <a:p>
          <a:pPr marL="457200" lvl="2" indent="-228600" algn="l" defTabSz="933450">
            <a:lnSpc>
              <a:spcPct val="90000"/>
            </a:lnSpc>
            <a:spcBef>
              <a:spcPct val="0"/>
            </a:spcBef>
            <a:spcAft>
              <a:spcPct val="15000"/>
            </a:spcAft>
            <a:buChar char="•"/>
          </a:pPr>
          <a:r>
            <a:rPr lang="en-US" sz="2100" kern="1200" dirty="0">
              <a:solidFill>
                <a:schemeClr val="tx2"/>
              </a:solidFill>
            </a:rPr>
            <a:t>Carpal tunnel syndrome</a:t>
          </a:r>
        </a:p>
      </dsp:txBody>
      <dsp:txXfrm>
        <a:off x="3383769" y="1841499"/>
        <a:ext cx="3378815" cy="3867149"/>
      </dsp:txXfrm>
    </dsp:sp>
    <dsp:sp modelId="{FA6DC870-1C51-43C8-9418-7E88F4B0AF20}">
      <dsp:nvSpPr>
        <dsp:cNvPr id="0" name=""/>
        <dsp:cNvSpPr/>
      </dsp:nvSpPr>
      <dsp:spPr>
        <a:xfrm>
          <a:off x="6762585" y="1841499"/>
          <a:ext cx="3378815" cy="3867149"/>
        </a:xfrm>
        <a:prstGeom prst="rect">
          <a:avLst/>
        </a:prstGeom>
        <a:solidFill>
          <a:schemeClr val="accent4">
            <a:hueOff val="-8430520"/>
            <a:satOff val="46162"/>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err="1">
              <a:solidFill>
                <a:schemeClr val="tx2"/>
              </a:solidFill>
            </a:rPr>
            <a:t>Nociplastic</a:t>
          </a:r>
          <a:endParaRPr lang="en-US" sz="2700" kern="1200" dirty="0">
            <a:solidFill>
              <a:schemeClr val="tx2"/>
            </a:solidFill>
          </a:endParaRPr>
        </a:p>
        <a:p>
          <a:pPr marL="228600" lvl="1" indent="-228600" algn="l" defTabSz="933450">
            <a:lnSpc>
              <a:spcPct val="90000"/>
            </a:lnSpc>
            <a:spcBef>
              <a:spcPct val="0"/>
            </a:spcBef>
            <a:spcAft>
              <a:spcPct val="15000"/>
            </a:spcAft>
            <a:buChar char="•"/>
          </a:pPr>
          <a:r>
            <a:rPr lang="en-US" sz="2100" kern="1200" dirty="0">
              <a:solidFill>
                <a:schemeClr val="tx2"/>
              </a:solidFill>
            </a:rPr>
            <a:t>Central disturbance in pain processing</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Fibromyalgia</a:t>
          </a:r>
        </a:p>
        <a:p>
          <a:pPr marL="457200" lvl="2" indent="-228600" algn="l" defTabSz="933450">
            <a:lnSpc>
              <a:spcPct val="90000"/>
            </a:lnSpc>
            <a:spcBef>
              <a:spcPct val="0"/>
            </a:spcBef>
            <a:spcAft>
              <a:spcPct val="15000"/>
            </a:spcAft>
            <a:buChar char="•"/>
          </a:pPr>
          <a:r>
            <a:rPr lang="en-US" sz="2100" kern="1200" dirty="0">
              <a:solidFill>
                <a:schemeClr val="tx2"/>
              </a:solidFill>
            </a:rPr>
            <a:t>Irritable bowel syndrome</a:t>
          </a:r>
        </a:p>
        <a:p>
          <a:pPr marL="457200" lvl="2" indent="-228600" algn="l" defTabSz="933450">
            <a:lnSpc>
              <a:spcPct val="90000"/>
            </a:lnSpc>
            <a:spcBef>
              <a:spcPct val="0"/>
            </a:spcBef>
            <a:spcAft>
              <a:spcPct val="15000"/>
            </a:spcAft>
            <a:buChar char="•"/>
          </a:pPr>
          <a:r>
            <a:rPr lang="en-US" sz="2100" kern="1200" dirty="0">
              <a:solidFill>
                <a:schemeClr val="tx2"/>
              </a:solidFill>
            </a:rPr>
            <a:t>Chronic migraine</a:t>
          </a:r>
        </a:p>
        <a:p>
          <a:pPr marL="457200" lvl="2" indent="-228600" algn="l" defTabSz="933450">
            <a:lnSpc>
              <a:spcPct val="90000"/>
            </a:lnSpc>
            <a:spcBef>
              <a:spcPct val="0"/>
            </a:spcBef>
            <a:spcAft>
              <a:spcPct val="15000"/>
            </a:spcAft>
            <a:buChar char="•"/>
          </a:pPr>
          <a:r>
            <a:rPr lang="en-US" sz="2100" kern="1200" dirty="0">
              <a:solidFill>
                <a:schemeClr val="tx2"/>
              </a:solidFill>
            </a:rPr>
            <a:t>Chronic pelvic pain</a:t>
          </a:r>
        </a:p>
        <a:p>
          <a:pPr marL="457200" lvl="2" indent="-228600" algn="l" defTabSz="933450">
            <a:lnSpc>
              <a:spcPct val="90000"/>
            </a:lnSpc>
            <a:spcBef>
              <a:spcPct val="0"/>
            </a:spcBef>
            <a:spcAft>
              <a:spcPct val="15000"/>
            </a:spcAft>
            <a:buChar char="•"/>
          </a:pPr>
          <a:r>
            <a:rPr lang="en-US" sz="2100" kern="1200" dirty="0">
              <a:solidFill>
                <a:schemeClr val="tx2"/>
              </a:solidFill>
            </a:rPr>
            <a:t>Idiopathic low back pain</a:t>
          </a:r>
        </a:p>
      </dsp:txBody>
      <dsp:txXfrm>
        <a:off x="6762585" y="1841499"/>
        <a:ext cx="3378815" cy="3867149"/>
      </dsp:txXfrm>
    </dsp:sp>
    <dsp:sp modelId="{EBEE7A7D-5C1C-4F48-BA30-76FD72F0275C}">
      <dsp:nvSpPr>
        <dsp:cNvPr id="0" name=""/>
        <dsp:cNvSpPr/>
      </dsp:nvSpPr>
      <dsp:spPr>
        <a:xfrm>
          <a:off x="0" y="5708649"/>
          <a:ext cx="10146355" cy="429683"/>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C482C-E857-4C53-967F-C305B61FE003}">
      <dsp:nvSpPr>
        <dsp:cNvPr id="0" name=""/>
        <dsp:cNvSpPr/>
      </dsp:nvSpPr>
      <dsp:spPr>
        <a:xfrm>
          <a:off x="0" y="0"/>
          <a:ext cx="10146355" cy="1841499"/>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2"/>
              </a:solidFill>
            </a:rPr>
            <a:t>Pain Classification</a:t>
          </a:r>
        </a:p>
      </dsp:txBody>
      <dsp:txXfrm>
        <a:off x="0" y="0"/>
        <a:ext cx="10146355" cy="1841499"/>
      </dsp:txXfrm>
    </dsp:sp>
    <dsp:sp modelId="{BA6256F8-9DAD-4342-A7E4-C863444CA93D}">
      <dsp:nvSpPr>
        <dsp:cNvPr id="0" name=""/>
        <dsp:cNvSpPr/>
      </dsp:nvSpPr>
      <dsp:spPr>
        <a:xfrm>
          <a:off x="4954" y="1841499"/>
          <a:ext cx="3378815" cy="38671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2"/>
              </a:solidFill>
            </a:rPr>
            <a:t>Nociceptive</a:t>
          </a:r>
        </a:p>
        <a:p>
          <a:pPr marL="228600" lvl="1" indent="-228600" algn="l" defTabSz="933450">
            <a:lnSpc>
              <a:spcPct val="90000"/>
            </a:lnSpc>
            <a:spcBef>
              <a:spcPct val="0"/>
            </a:spcBef>
            <a:spcAft>
              <a:spcPct val="15000"/>
            </a:spcAft>
            <a:buChar char="•"/>
          </a:pPr>
          <a:r>
            <a:rPr lang="en-US" sz="2100" kern="1200" dirty="0">
              <a:solidFill>
                <a:schemeClr val="tx2"/>
              </a:solidFill>
            </a:rPr>
            <a:t>Inflammation or mechanical damage</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Osteoarthritis (OA)</a:t>
          </a:r>
        </a:p>
        <a:p>
          <a:pPr marL="457200" lvl="2" indent="-228600" algn="l" defTabSz="933450">
            <a:lnSpc>
              <a:spcPct val="90000"/>
            </a:lnSpc>
            <a:spcBef>
              <a:spcPct val="0"/>
            </a:spcBef>
            <a:spcAft>
              <a:spcPct val="15000"/>
            </a:spcAft>
            <a:buChar char="•"/>
          </a:pPr>
          <a:r>
            <a:rPr lang="en-US" sz="2100" kern="1200" dirty="0">
              <a:solidFill>
                <a:schemeClr val="tx2"/>
              </a:solidFill>
            </a:rPr>
            <a:t>Rheumatoid arthritis (RA)</a:t>
          </a:r>
        </a:p>
        <a:p>
          <a:pPr marL="457200" lvl="2" indent="-228600" algn="l" defTabSz="933450">
            <a:lnSpc>
              <a:spcPct val="90000"/>
            </a:lnSpc>
            <a:spcBef>
              <a:spcPct val="0"/>
            </a:spcBef>
            <a:spcAft>
              <a:spcPct val="15000"/>
            </a:spcAft>
            <a:buChar char="•"/>
          </a:pPr>
          <a:r>
            <a:rPr lang="en-US" sz="2100" kern="1200" dirty="0">
              <a:solidFill>
                <a:schemeClr val="tx2"/>
              </a:solidFill>
            </a:rPr>
            <a:t>Acute injuries</a:t>
          </a:r>
        </a:p>
      </dsp:txBody>
      <dsp:txXfrm>
        <a:off x="4954" y="1841499"/>
        <a:ext cx="3378815" cy="3867149"/>
      </dsp:txXfrm>
    </dsp:sp>
    <dsp:sp modelId="{257BDB97-F374-4BCB-85DB-AB65246CB38B}">
      <dsp:nvSpPr>
        <dsp:cNvPr id="0" name=""/>
        <dsp:cNvSpPr/>
      </dsp:nvSpPr>
      <dsp:spPr>
        <a:xfrm>
          <a:off x="3383769" y="1841499"/>
          <a:ext cx="3378815" cy="3867149"/>
        </a:xfrm>
        <a:prstGeom prst="rect">
          <a:avLst/>
        </a:prstGeom>
        <a:solidFill>
          <a:schemeClr val="accent4">
            <a:hueOff val="-4215260"/>
            <a:satOff val="23081"/>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2"/>
              </a:solidFill>
            </a:rPr>
            <a:t>Neuropathic</a:t>
          </a:r>
        </a:p>
        <a:p>
          <a:pPr marL="228600" lvl="1" indent="-228600" algn="l" defTabSz="933450">
            <a:lnSpc>
              <a:spcPct val="90000"/>
            </a:lnSpc>
            <a:spcBef>
              <a:spcPct val="0"/>
            </a:spcBef>
            <a:spcAft>
              <a:spcPct val="15000"/>
            </a:spcAft>
            <a:buChar char="•"/>
          </a:pPr>
          <a:r>
            <a:rPr lang="en-US" sz="2100" kern="1200" dirty="0">
              <a:solidFill>
                <a:schemeClr val="tx2"/>
              </a:solidFill>
            </a:rPr>
            <a:t>Damage or entrapment of nerves</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Diabetic neuropathy</a:t>
          </a:r>
        </a:p>
        <a:p>
          <a:pPr marL="457200" lvl="2" indent="-228600" algn="l" defTabSz="933450">
            <a:lnSpc>
              <a:spcPct val="90000"/>
            </a:lnSpc>
            <a:spcBef>
              <a:spcPct val="0"/>
            </a:spcBef>
            <a:spcAft>
              <a:spcPct val="15000"/>
            </a:spcAft>
            <a:buChar char="•"/>
          </a:pPr>
          <a:r>
            <a:rPr lang="en-US" sz="2100" kern="1200" dirty="0" err="1">
              <a:solidFill>
                <a:schemeClr val="tx2"/>
              </a:solidFill>
            </a:rPr>
            <a:t>Postherpetic</a:t>
          </a:r>
          <a:r>
            <a:rPr lang="en-US" sz="2100" kern="1200" dirty="0">
              <a:solidFill>
                <a:schemeClr val="tx2"/>
              </a:solidFill>
            </a:rPr>
            <a:t> neuralgia</a:t>
          </a:r>
        </a:p>
        <a:p>
          <a:pPr marL="457200" lvl="2" indent="-228600" algn="l" defTabSz="933450">
            <a:lnSpc>
              <a:spcPct val="90000"/>
            </a:lnSpc>
            <a:spcBef>
              <a:spcPct val="0"/>
            </a:spcBef>
            <a:spcAft>
              <a:spcPct val="15000"/>
            </a:spcAft>
            <a:buChar char="•"/>
          </a:pPr>
          <a:r>
            <a:rPr lang="en-US" sz="2100" kern="1200" dirty="0">
              <a:solidFill>
                <a:schemeClr val="tx2"/>
              </a:solidFill>
            </a:rPr>
            <a:t>Carpal tunnel syndrome</a:t>
          </a:r>
        </a:p>
      </dsp:txBody>
      <dsp:txXfrm>
        <a:off x="3383769" y="1841499"/>
        <a:ext cx="3378815" cy="3867149"/>
      </dsp:txXfrm>
    </dsp:sp>
    <dsp:sp modelId="{FA6DC870-1C51-43C8-9418-7E88F4B0AF20}">
      <dsp:nvSpPr>
        <dsp:cNvPr id="0" name=""/>
        <dsp:cNvSpPr/>
      </dsp:nvSpPr>
      <dsp:spPr>
        <a:xfrm>
          <a:off x="6762585" y="1841499"/>
          <a:ext cx="3378815" cy="3867149"/>
        </a:xfrm>
        <a:prstGeom prst="rect">
          <a:avLst/>
        </a:prstGeom>
        <a:solidFill>
          <a:schemeClr val="accent4">
            <a:hueOff val="-8430520"/>
            <a:satOff val="46162"/>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err="1">
              <a:solidFill>
                <a:schemeClr val="tx2"/>
              </a:solidFill>
            </a:rPr>
            <a:t>Nociplastic</a:t>
          </a:r>
          <a:endParaRPr lang="en-US" sz="2700" kern="1200" dirty="0">
            <a:solidFill>
              <a:schemeClr val="tx2"/>
            </a:solidFill>
          </a:endParaRPr>
        </a:p>
        <a:p>
          <a:pPr marL="228600" lvl="1" indent="-228600" algn="l" defTabSz="933450">
            <a:lnSpc>
              <a:spcPct val="90000"/>
            </a:lnSpc>
            <a:spcBef>
              <a:spcPct val="0"/>
            </a:spcBef>
            <a:spcAft>
              <a:spcPct val="15000"/>
            </a:spcAft>
            <a:buChar char="•"/>
          </a:pPr>
          <a:r>
            <a:rPr lang="en-US" sz="2100" kern="1200" dirty="0">
              <a:solidFill>
                <a:schemeClr val="tx2"/>
              </a:solidFill>
            </a:rPr>
            <a:t>Central disturbance in pain processing</a:t>
          </a:r>
        </a:p>
        <a:p>
          <a:pPr marL="228600" lvl="1" indent="-228600" algn="l" defTabSz="933450">
            <a:lnSpc>
              <a:spcPct val="90000"/>
            </a:lnSpc>
            <a:spcBef>
              <a:spcPct val="0"/>
            </a:spcBef>
            <a:spcAft>
              <a:spcPct val="15000"/>
            </a:spcAft>
            <a:buChar char="•"/>
          </a:pPr>
          <a:r>
            <a:rPr lang="en-US" sz="2100" kern="1200" dirty="0">
              <a:solidFill>
                <a:schemeClr val="tx2"/>
              </a:solidFill>
            </a:rPr>
            <a:t>Classic examples</a:t>
          </a:r>
        </a:p>
        <a:p>
          <a:pPr marL="457200" lvl="2" indent="-228600" algn="l" defTabSz="933450">
            <a:lnSpc>
              <a:spcPct val="90000"/>
            </a:lnSpc>
            <a:spcBef>
              <a:spcPct val="0"/>
            </a:spcBef>
            <a:spcAft>
              <a:spcPct val="15000"/>
            </a:spcAft>
            <a:buChar char="•"/>
          </a:pPr>
          <a:r>
            <a:rPr lang="en-US" sz="2100" kern="1200" dirty="0">
              <a:solidFill>
                <a:schemeClr val="tx2"/>
              </a:solidFill>
            </a:rPr>
            <a:t>Fibromyalgia</a:t>
          </a:r>
        </a:p>
        <a:p>
          <a:pPr marL="457200" lvl="2" indent="-228600" algn="l" defTabSz="933450">
            <a:lnSpc>
              <a:spcPct val="90000"/>
            </a:lnSpc>
            <a:spcBef>
              <a:spcPct val="0"/>
            </a:spcBef>
            <a:spcAft>
              <a:spcPct val="15000"/>
            </a:spcAft>
            <a:buChar char="•"/>
          </a:pPr>
          <a:r>
            <a:rPr lang="en-US" sz="2100" kern="1200" dirty="0">
              <a:solidFill>
                <a:schemeClr val="tx2"/>
              </a:solidFill>
            </a:rPr>
            <a:t>Irritable bowel syndrome</a:t>
          </a:r>
        </a:p>
        <a:p>
          <a:pPr marL="457200" lvl="2" indent="-228600" algn="l" defTabSz="933450">
            <a:lnSpc>
              <a:spcPct val="90000"/>
            </a:lnSpc>
            <a:spcBef>
              <a:spcPct val="0"/>
            </a:spcBef>
            <a:spcAft>
              <a:spcPct val="15000"/>
            </a:spcAft>
            <a:buChar char="•"/>
          </a:pPr>
          <a:r>
            <a:rPr lang="en-US" sz="2100" kern="1200" dirty="0">
              <a:solidFill>
                <a:schemeClr val="tx2"/>
              </a:solidFill>
            </a:rPr>
            <a:t>Chronic migraine</a:t>
          </a:r>
        </a:p>
        <a:p>
          <a:pPr marL="457200" lvl="2" indent="-228600" algn="l" defTabSz="933450">
            <a:lnSpc>
              <a:spcPct val="90000"/>
            </a:lnSpc>
            <a:spcBef>
              <a:spcPct val="0"/>
            </a:spcBef>
            <a:spcAft>
              <a:spcPct val="15000"/>
            </a:spcAft>
            <a:buChar char="•"/>
          </a:pPr>
          <a:r>
            <a:rPr lang="en-US" sz="2100" kern="1200" dirty="0">
              <a:solidFill>
                <a:schemeClr val="tx2"/>
              </a:solidFill>
            </a:rPr>
            <a:t>Chronic pelvic pain</a:t>
          </a:r>
        </a:p>
        <a:p>
          <a:pPr marL="457200" lvl="2" indent="-228600" algn="l" defTabSz="933450">
            <a:lnSpc>
              <a:spcPct val="90000"/>
            </a:lnSpc>
            <a:spcBef>
              <a:spcPct val="0"/>
            </a:spcBef>
            <a:spcAft>
              <a:spcPct val="15000"/>
            </a:spcAft>
            <a:buChar char="•"/>
          </a:pPr>
          <a:r>
            <a:rPr lang="en-US" sz="2100" kern="1200" dirty="0">
              <a:solidFill>
                <a:schemeClr val="tx2"/>
              </a:solidFill>
            </a:rPr>
            <a:t>Idiopathic low back pain</a:t>
          </a:r>
        </a:p>
      </dsp:txBody>
      <dsp:txXfrm>
        <a:off x="6762585" y="1841499"/>
        <a:ext cx="3378815" cy="3867149"/>
      </dsp:txXfrm>
    </dsp:sp>
    <dsp:sp modelId="{EBEE7A7D-5C1C-4F48-BA30-76FD72F0275C}">
      <dsp:nvSpPr>
        <dsp:cNvPr id="0" name=""/>
        <dsp:cNvSpPr/>
      </dsp:nvSpPr>
      <dsp:spPr>
        <a:xfrm>
          <a:off x="0" y="5708649"/>
          <a:ext cx="10146355" cy="429683"/>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EBF4A-7DF7-4A87-910D-7C0C2D8A2BDE}">
      <dsp:nvSpPr>
        <dsp:cNvPr id="0" name=""/>
        <dsp:cNvSpPr/>
      </dsp:nvSpPr>
      <dsp:spPr>
        <a:xfrm>
          <a:off x="52" y="41346"/>
          <a:ext cx="5064422" cy="748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2"/>
              </a:solidFill>
            </a:rPr>
            <a:t>Mechanical</a:t>
          </a:r>
        </a:p>
      </dsp:txBody>
      <dsp:txXfrm>
        <a:off x="52" y="41346"/>
        <a:ext cx="5064422" cy="748800"/>
      </dsp:txXfrm>
    </dsp:sp>
    <dsp:sp modelId="{699E0AA1-A96D-4966-ACAD-7FAC333DB508}">
      <dsp:nvSpPr>
        <dsp:cNvPr id="0" name=""/>
        <dsp:cNvSpPr/>
      </dsp:nvSpPr>
      <dsp:spPr>
        <a:xfrm>
          <a:off x="52" y="790146"/>
          <a:ext cx="5064422" cy="401456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AM stiffness: &lt;15 min</a:t>
          </a:r>
        </a:p>
        <a:p>
          <a:pPr marL="228600" lvl="1" indent="-228600" algn="l" defTabSz="1155700">
            <a:lnSpc>
              <a:spcPct val="90000"/>
            </a:lnSpc>
            <a:spcBef>
              <a:spcPct val="0"/>
            </a:spcBef>
            <a:spcAft>
              <a:spcPct val="15000"/>
            </a:spcAft>
            <a:buChar char="•"/>
          </a:pPr>
          <a:r>
            <a:rPr lang="en-US" sz="2600" kern="1200" dirty="0"/>
            <a:t>Activity: worsens symptoms</a:t>
          </a:r>
        </a:p>
        <a:p>
          <a:pPr marL="228600" lvl="1" indent="-228600" algn="l" defTabSz="1155700">
            <a:lnSpc>
              <a:spcPct val="90000"/>
            </a:lnSpc>
            <a:spcBef>
              <a:spcPct val="0"/>
            </a:spcBef>
            <a:spcAft>
              <a:spcPct val="15000"/>
            </a:spcAft>
            <a:buChar char="•"/>
          </a:pPr>
          <a:r>
            <a:rPr lang="en-US" sz="2600" kern="1200" dirty="0"/>
            <a:t>Rest: improves or resolves symptoms</a:t>
          </a:r>
        </a:p>
        <a:p>
          <a:pPr marL="228600" lvl="1" indent="-228600" algn="l" defTabSz="1155700">
            <a:lnSpc>
              <a:spcPct val="90000"/>
            </a:lnSpc>
            <a:spcBef>
              <a:spcPct val="0"/>
            </a:spcBef>
            <a:spcAft>
              <a:spcPct val="15000"/>
            </a:spcAft>
            <a:buChar char="•"/>
          </a:pPr>
          <a:r>
            <a:rPr lang="en-US" sz="2600" kern="1200" dirty="0"/>
            <a:t>Nocturnal pain: rare</a:t>
          </a:r>
        </a:p>
        <a:p>
          <a:pPr marL="228600" lvl="1" indent="-228600" algn="l" defTabSz="1155700">
            <a:lnSpc>
              <a:spcPct val="90000"/>
            </a:lnSpc>
            <a:spcBef>
              <a:spcPct val="0"/>
            </a:spcBef>
            <a:spcAft>
              <a:spcPct val="15000"/>
            </a:spcAft>
            <a:buChar char="•"/>
          </a:pPr>
          <a:r>
            <a:rPr lang="en-US" sz="2600" kern="1200" dirty="0"/>
            <a:t>Response to steroids: minimal</a:t>
          </a:r>
        </a:p>
        <a:p>
          <a:pPr marL="228600" lvl="1" indent="-228600" algn="l" defTabSz="1155700">
            <a:lnSpc>
              <a:spcPct val="90000"/>
            </a:lnSpc>
            <a:spcBef>
              <a:spcPct val="0"/>
            </a:spcBef>
            <a:spcAft>
              <a:spcPct val="15000"/>
            </a:spcAft>
            <a:buChar char="•"/>
          </a:pPr>
          <a:r>
            <a:rPr lang="en-US" sz="2600" kern="1200" dirty="0"/>
            <a:t>Exam: Crepitus, loss of ROM, instability</a:t>
          </a:r>
        </a:p>
      </dsp:txBody>
      <dsp:txXfrm>
        <a:off x="52" y="790146"/>
        <a:ext cx="5064422" cy="4014562"/>
      </dsp:txXfrm>
    </dsp:sp>
    <dsp:sp modelId="{E395CE2C-2FF2-4C45-BF62-E9AFEF5AA0B5}">
      <dsp:nvSpPr>
        <dsp:cNvPr id="0" name=""/>
        <dsp:cNvSpPr/>
      </dsp:nvSpPr>
      <dsp:spPr>
        <a:xfrm>
          <a:off x="5773544" y="64431"/>
          <a:ext cx="5064422" cy="748800"/>
        </a:xfrm>
        <a:prstGeom prst="rect">
          <a:avLst/>
        </a:prstGeom>
        <a:solidFill>
          <a:schemeClr val="accent4">
            <a:hueOff val="-8430520"/>
            <a:satOff val="46162"/>
            <a:lumOff val="981"/>
            <a:alphaOff val="0"/>
          </a:schemeClr>
        </a:solidFill>
        <a:ln w="12700" cap="flat" cmpd="sng" algn="ctr">
          <a:solidFill>
            <a:schemeClr val="accent4">
              <a:hueOff val="-8430520"/>
              <a:satOff val="46162"/>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2"/>
              </a:solidFill>
            </a:rPr>
            <a:t>Inflammatory</a:t>
          </a:r>
        </a:p>
      </dsp:txBody>
      <dsp:txXfrm>
        <a:off x="5773544" y="64431"/>
        <a:ext cx="5064422" cy="748800"/>
      </dsp:txXfrm>
    </dsp:sp>
    <dsp:sp modelId="{9645509B-ECE8-46A1-9964-058BC047D45B}">
      <dsp:nvSpPr>
        <dsp:cNvPr id="0" name=""/>
        <dsp:cNvSpPr/>
      </dsp:nvSpPr>
      <dsp:spPr>
        <a:xfrm>
          <a:off x="5773494" y="790146"/>
          <a:ext cx="5064422" cy="4014562"/>
        </a:xfrm>
        <a:prstGeom prst="rect">
          <a:avLst/>
        </a:prstGeom>
        <a:solidFill>
          <a:schemeClr val="accent4">
            <a:tint val="40000"/>
            <a:alpha val="90000"/>
            <a:hueOff val="-8480923"/>
            <a:satOff val="47371"/>
            <a:lumOff val="1045"/>
            <a:alphaOff val="0"/>
          </a:schemeClr>
        </a:solidFill>
        <a:ln w="12700" cap="flat" cmpd="sng" algn="ctr">
          <a:solidFill>
            <a:schemeClr val="accent4">
              <a:tint val="40000"/>
              <a:alpha val="90000"/>
              <a:hueOff val="-8480923"/>
              <a:satOff val="47371"/>
              <a:lumOff val="10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AM stiffness: 30+ min</a:t>
          </a:r>
        </a:p>
        <a:p>
          <a:pPr marL="228600" lvl="1" indent="-228600" algn="l" defTabSz="1155700">
            <a:lnSpc>
              <a:spcPct val="90000"/>
            </a:lnSpc>
            <a:spcBef>
              <a:spcPct val="0"/>
            </a:spcBef>
            <a:spcAft>
              <a:spcPct val="15000"/>
            </a:spcAft>
            <a:buChar char="•"/>
          </a:pPr>
          <a:r>
            <a:rPr lang="en-US" sz="2600" kern="1200" dirty="0"/>
            <a:t>Activity: improves symptoms</a:t>
          </a:r>
        </a:p>
        <a:p>
          <a:pPr marL="228600" lvl="1" indent="-228600" algn="l" defTabSz="1155700">
            <a:lnSpc>
              <a:spcPct val="90000"/>
            </a:lnSpc>
            <a:spcBef>
              <a:spcPct val="0"/>
            </a:spcBef>
            <a:spcAft>
              <a:spcPct val="15000"/>
            </a:spcAft>
            <a:buChar char="•"/>
          </a:pPr>
          <a:r>
            <a:rPr lang="en-US" sz="2600" kern="1200" dirty="0"/>
            <a:t>Rest: worsens symptoms (especially stiffness)</a:t>
          </a:r>
        </a:p>
        <a:p>
          <a:pPr marL="228600" lvl="1" indent="-228600" algn="l" defTabSz="1155700">
            <a:lnSpc>
              <a:spcPct val="90000"/>
            </a:lnSpc>
            <a:spcBef>
              <a:spcPct val="0"/>
            </a:spcBef>
            <a:spcAft>
              <a:spcPct val="15000"/>
            </a:spcAft>
            <a:buChar char="•"/>
          </a:pPr>
          <a:r>
            <a:rPr lang="en-US" sz="2600" kern="1200" dirty="0"/>
            <a:t>Nocturnal pain: common</a:t>
          </a:r>
        </a:p>
        <a:p>
          <a:pPr marL="228600" lvl="1" indent="-228600" algn="l" defTabSz="1155700">
            <a:lnSpc>
              <a:spcPct val="90000"/>
            </a:lnSpc>
            <a:spcBef>
              <a:spcPct val="0"/>
            </a:spcBef>
            <a:spcAft>
              <a:spcPct val="15000"/>
            </a:spcAft>
            <a:buChar char="•"/>
          </a:pPr>
          <a:r>
            <a:rPr lang="en-US" sz="2600" kern="1200" dirty="0"/>
            <a:t>Response to steroids: +++</a:t>
          </a:r>
        </a:p>
        <a:p>
          <a:pPr marL="228600" lvl="1" indent="-228600" algn="l" defTabSz="1155700">
            <a:lnSpc>
              <a:spcPct val="90000"/>
            </a:lnSpc>
            <a:spcBef>
              <a:spcPct val="0"/>
            </a:spcBef>
            <a:spcAft>
              <a:spcPct val="15000"/>
            </a:spcAft>
            <a:buChar char="•"/>
          </a:pPr>
          <a:r>
            <a:rPr lang="en-US" sz="2600" kern="1200" dirty="0"/>
            <a:t>Exam: Significant swelling, warmth, tenderness, sometimes redness</a:t>
          </a:r>
        </a:p>
      </dsp:txBody>
      <dsp:txXfrm>
        <a:off x="5773494" y="790146"/>
        <a:ext cx="5064422" cy="4014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888E5-38FA-45DC-9DF0-D050AEA0DD67}">
      <dsp:nvSpPr>
        <dsp:cNvPr id="0" name=""/>
        <dsp:cNvSpPr/>
      </dsp:nvSpPr>
      <dsp:spPr>
        <a:xfrm>
          <a:off x="796048" y="0"/>
          <a:ext cx="9021887" cy="471582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9ACE25-1932-4893-8B8A-A147FA382356}">
      <dsp:nvSpPr>
        <dsp:cNvPr id="0" name=""/>
        <dsp:cNvSpPr/>
      </dsp:nvSpPr>
      <dsp:spPr>
        <a:xfrm>
          <a:off x="4664" y="1414748"/>
          <a:ext cx="2039356" cy="1886331"/>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Hyperuricemia</a:t>
          </a:r>
        </a:p>
      </dsp:txBody>
      <dsp:txXfrm>
        <a:off x="96747" y="1506831"/>
        <a:ext cx="1855190" cy="1702165"/>
      </dsp:txXfrm>
    </dsp:sp>
    <dsp:sp modelId="{7FBBBDB7-077F-417F-8778-2676B85473D8}">
      <dsp:nvSpPr>
        <dsp:cNvPr id="0" name=""/>
        <dsp:cNvSpPr/>
      </dsp:nvSpPr>
      <dsp:spPr>
        <a:xfrm>
          <a:off x="2145989" y="1414748"/>
          <a:ext cx="2039356" cy="1886331"/>
        </a:xfrm>
        <a:prstGeom prst="roundRect">
          <a:avLst/>
        </a:prstGeom>
        <a:solidFill>
          <a:schemeClr val="accent3">
            <a:shade val="80000"/>
            <a:hueOff val="-154774"/>
            <a:satOff val="-15800"/>
            <a:lumOff val="100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Monosodium urate crystal deposition throughout the body</a:t>
          </a:r>
        </a:p>
      </dsp:txBody>
      <dsp:txXfrm>
        <a:off x="2238072" y="1506831"/>
        <a:ext cx="1855190" cy="1702165"/>
      </dsp:txXfrm>
    </dsp:sp>
    <dsp:sp modelId="{313A1AC8-BC53-40CC-BEF3-594CEDFA873A}">
      <dsp:nvSpPr>
        <dsp:cNvPr id="0" name=""/>
        <dsp:cNvSpPr/>
      </dsp:nvSpPr>
      <dsp:spPr>
        <a:xfrm>
          <a:off x="4287314" y="1414748"/>
          <a:ext cx="2039356" cy="1886331"/>
        </a:xfrm>
        <a:prstGeom prst="roundRect">
          <a:avLst/>
        </a:prstGeom>
        <a:solidFill>
          <a:schemeClr val="accent3">
            <a:shade val="80000"/>
            <a:hueOff val="-309549"/>
            <a:satOff val="-31600"/>
            <a:lumOff val="20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Highly inflammatory in the joints</a:t>
          </a:r>
        </a:p>
      </dsp:txBody>
      <dsp:txXfrm>
        <a:off x="4379397" y="1506831"/>
        <a:ext cx="1855190" cy="1702165"/>
      </dsp:txXfrm>
    </dsp:sp>
    <dsp:sp modelId="{0FB259BD-11B8-45C1-854E-E512C576842A}">
      <dsp:nvSpPr>
        <dsp:cNvPr id="0" name=""/>
        <dsp:cNvSpPr/>
      </dsp:nvSpPr>
      <dsp:spPr>
        <a:xfrm>
          <a:off x="6428638" y="1414748"/>
          <a:ext cx="2039356" cy="1886331"/>
        </a:xfrm>
        <a:prstGeom prst="roundRect">
          <a:avLst/>
        </a:prstGeom>
        <a:solidFill>
          <a:schemeClr val="accent3">
            <a:shade val="80000"/>
            <a:hueOff val="-464323"/>
            <a:satOff val="-47401"/>
            <a:lumOff val="30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Recurrent gout attacks</a:t>
          </a:r>
        </a:p>
      </dsp:txBody>
      <dsp:txXfrm>
        <a:off x="6520721" y="1506831"/>
        <a:ext cx="1855190" cy="1702165"/>
      </dsp:txXfrm>
    </dsp:sp>
    <dsp:sp modelId="{FB2BB7C7-AA46-41FB-BAED-FA29DAF9C6E0}">
      <dsp:nvSpPr>
        <dsp:cNvPr id="0" name=""/>
        <dsp:cNvSpPr/>
      </dsp:nvSpPr>
      <dsp:spPr>
        <a:xfrm>
          <a:off x="8569963" y="1414748"/>
          <a:ext cx="2039356" cy="1886331"/>
        </a:xfrm>
        <a:prstGeom prst="roundRect">
          <a:avLst/>
        </a:prstGeom>
        <a:solidFill>
          <a:schemeClr val="accent3">
            <a:shade val="80000"/>
            <a:hueOff val="-619098"/>
            <a:satOff val="-63201"/>
            <a:lumOff val="40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Chronic gouty arthritis</a:t>
          </a:r>
        </a:p>
      </dsp:txBody>
      <dsp:txXfrm>
        <a:off x="8662046" y="1506831"/>
        <a:ext cx="1855190" cy="170216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DDBC3-E28C-495B-860F-6FDC44D342FC}"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A847-814D-4192-B785-59C08BC11821}" type="slidenum">
              <a:rPr lang="en-US" smtClean="0"/>
              <a:t>‹#›</a:t>
            </a:fld>
            <a:endParaRPr lang="en-US"/>
          </a:p>
        </p:txBody>
      </p:sp>
    </p:spTree>
    <p:extLst>
      <p:ext uri="{BB962C8B-B14F-4D97-AF65-F5344CB8AC3E}">
        <p14:creationId xmlns:p14="http://schemas.microsoft.com/office/powerpoint/2010/main" val="308309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Nociceptive pain: pain that</a:t>
            </a:r>
            <a:r>
              <a:rPr lang="en-US" baseline="0" dirty="0"/>
              <a:t> occurs because nociceptors or pain receptors are detecting tissue damage</a:t>
            </a:r>
          </a:p>
          <a:p>
            <a:r>
              <a:rPr lang="en-US" baseline="0" dirty="0"/>
              <a:t>In this model, you can see this man is burning his foot. There is tissue damage occurring in the foot. Nociceptors are activated. They send their signal up through the spinal cord and then to the thalamus and cortex of the brain where pain is perceived</a:t>
            </a:r>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4</a:t>
            </a:fld>
            <a:endParaRPr lang="en-US"/>
          </a:p>
        </p:txBody>
      </p:sp>
    </p:spTree>
    <p:extLst>
      <p:ext uri="{BB962C8B-B14F-4D97-AF65-F5344CB8AC3E}">
        <p14:creationId xmlns:p14="http://schemas.microsoft.com/office/powerpoint/2010/main" val="308487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examples of how stiffness looks on shoulder ROM, fist formation in RA, </a:t>
            </a:r>
            <a:r>
              <a:rPr lang="en-US" dirty="0" err="1"/>
              <a:t>etc</a:t>
            </a:r>
            <a:endParaRPr lang="en-US" dirty="0"/>
          </a:p>
        </p:txBody>
      </p:sp>
      <p:sp>
        <p:nvSpPr>
          <p:cNvPr id="4" name="Slide Number Placeholder 3"/>
          <p:cNvSpPr>
            <a:spLocks noGrp="1"/>
          </p:cNvSpPr>
          <p:nvPr>
            <p:ph type="sldNum" sz="quarter" idx="5"/>
          </p:nvPr>
        </p:nvSpPr>
        <p:spPr/>
        <p:txBody>
          <a:bodyPr/>
          <a:lstStyle/>
          <a:p>
            <a:fld id="{EA4AA847-814D-4192-B785-59C08BC11821}" type="slidenum">
              <a:rPr lang="en-US" smtClean="0"/>
              <a:t>19</a:t>
            </a:fld>
            <a:endParaRPr lang="en-US"/>
          </a:p>
        </p:txBody>
      </p:sp>
    </p:spTree>
    <p:extLst>
      <p:ext uri="{BB962C8B-B14F-4D97-AF65-F5344CB8AC3E}">
        <p14:creationId xmlns:p14="http://schemas.microsoft.com/office/powerpoint/2010/main" val="50545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Hyperuricemia might occur due to someone’s high purine diet, genetic factors like being an under-excreter, medications (</a:t>
            </a:r>
            <a:r>
              <a:rPr lang="en-US" dirty="0" err="1"/>
              <a:t>hctz</a:t>
            </a:r>
            <a:r>
              <a:rPr lang="en-US" dirty="0"/>
              <a:t>), high cell turnover state, CKD</a:t>
            </a:r>
          </a:p>
        </p:txBody>
      </p:sp>
      <p:sp>
        <p:nvSpPr>
          <p:cNvPr id="4" name="Slide Number Placeholder 3"/>
          <p:cNvSpPr>
            <a:spLocks noGrp="1"/>
          </p:cNvSpPr>
          <p:nvPr>
            <p:ph type="sldNum" sz="quarter" idx="5"/>
          </p:nvPr>
        </p:nvSpPr>
        <p:spPr/>
        <p:txBody>
          <a:bodyPr/>
          <a:lstStyle/>
          <a:p>
            <a:fld id="{EA4AA847-814D-4192-B785-59C08BC11821}" type="slidenum">
              <a:rPr lang="en-US" smtClean="0"/>
              <a:t>22</a:t>
            </a:fld>
            <a:endParaRPr lang="en-US"/>
          </a:p>
        </p:txBody>
      </p:sp>
    </p:spTree>
    <p:extLst>
      <p:ext uri="{BB962C8B-B14F-4D97-AF65-F5344CB8AC3E}">
        <p14:creationId xmlns:p14="http://schemas.microsoft.com/office/powerpoint/2010/main" val="398322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the ACR gout guidelines</a:t>
            </a:r>
          </a:p>
        </p:txBody>
      </p:sp>
      <p:sp>
        <p:nvSpPr>
          <p:cNvPr id="4" name="Slide Number Placeholder 3"/>
          <p:cNvSpPr>
            <a:spLocks noGrp="1"/>
          </p:cNvSpPr>
          <p:nvPr>
            <p:ph type="sldNum" sz="quarter" idx="5"/>
          </p:nvPr>
        </p:nvSpPr>
        <p:spPr/>
        <p:txBody>
          <a:bodyPr/>
          <a:lstStyle/>
          <a:p>
            <a:fld id="{EA4AA847-814D-4192-B785-59C08BC11821}" type="slidenum">
              <a:rPr lang="en-US" smtClean="0"/>
              <a:t>24</a:t>
            </a:fld>
            <a:endParaRPr lang="en-US"/>
          </a:p>
        </p:txBody>
      </p:sp>
    </p:spTree>
    <p:extLst>
      <p:ext uri="{BB962C8B-B14F-4D97-AF65-F5344CB8AC3E}">
        <p14:creationId xmlns:p14="http://schemas.microsoft.com/office/powerpoint/2010/main" val="281313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28</a:t>
            </a:fld>
            <a:endParaRPr lang="en-US"/>
          </a:p>
        </p:txBody>
      </p:sp>
    </p:spTree>
    <p:extLst>
      <p:ext uri="{BB962C8B-B14F-4D97-AF65-F5344CB8AC3E}">
        <p14:creationId xmlns:p14="http://schemas.microsoft.com/office/powerpoint/2010/main" val="37849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personally don’t like the phrase “wear and tear” because as we’ll get to in a few slides, it can make people think “I better not walk or exercise” so they don’t build up more wear and tear, whereas those are the most helpful treatments</a:t>
            </a:r>
          </a:p>
          <a:p>
            <a:r>
              <a:rPr lang="en-US" dirty="0"/>
              <a:t>Aging-type arthritis</a:t>
            </a:r>
          </a:p>
        </p:txBody>
      </p:sp>
      <p:sp>
        <p:nvSpPr>
          <p:cNvPr id="4" name="Slide Number Placeholder 3"/>
          <p:cNvSpPr>
            <a:spLocks noGrp="1"/>
          </p:cNvSpPr>
          <p:nvPr>
            <p:ph type="sldNum" sz="quarter" idx="5"/>
          </p:nvPr>
        </p:nvSpPr>
        <p:spPr/>
        <p:txBody>
          <a:bodyPr/>
          <a:lstStyle/>
          <a:p>
            <a:fld id="{EA4AA847-814D-4192-B785-59C08BC11821}" type="slidenum">
              <a:rPr lang="en-US" smtClean="0"/>
              <a:t>29</a:t>
            </a:fld>
            <a:endParaRPr lang="en-US"/>
          </a:p>
        </p:txBody>
      </p:sp>
    </p:spTree>
    <p:extLst>
      <p:ext uri="{BB962C8B-B14F-4D97-AF65-F5344CB8AC3E}">
        <p14:creationId xmlns:p14="http://schemas.microsoft.com/office/powerpoint/2010/main" val="78472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patients have a concern that we’re missing something, or they’ve seen the commercials for RA medicines and wonder if something like that would be helpful for them</a:t>
            </a:r>
          </a:p>
          <a:p>
            <a:r>
              <a:rPr lang="en-US" dirty="0"/>
              <a:t>People need to understand that OA really stinks, but it’s also very common, it’s normal, and for many people it is part of the aging process</a:t>
            </a:r>
          </a:p>
        </p:txBody>
      </p:sp>
      <p:sp>
        <p:nvSpPr>
          <p:cNvPr id="4" name="Slide Number Placeholder 3"/>
          <p:cNvSpPr>
            <a:spLocks noGrp="1"/>
          </p:cNvSpPr>
          <p:nvPr>
            <p:ph type="sldNum" sz="quarter" idx="5"/>
          </p:nvPr>
        </p:nvSpPr>
        <p:spPr/>
        <p:txBody>
          <a:bodyPr/>
          <a:lstStyle/>
          <a:p>
            <a:fld id="{EA4AA847-814D-4192-B785-59C08BC11821}" type="slidenum">
              <a:rPr lang="en-US" smtClean="0"/>
              <a:t>33</a:t>
            </a:fld>
            <a:endParaRPr lang="en-US"/>
          </a:p>
        </p:txBody>
      </p:sp>
    </p:spTree>
    <p:extLst>
      <p:ext uri="{BB962C8B-B14F-4D97-AF65-F5344CB8AC3E}">
        <p14:creationId xmlns:p14="http://schemas.microsoft.com/office/powerpoint/2010/main" val="420905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Exception to surgery as a last resort: if someone has bad knee or hip OA and they’re already limping or struggling to walk when they come to your office, just get them in to Ortho for a joint replacement</a:t>
            </a:r>
          </a:p>
        </p:txBody>
      </p:sp>
      <p:sp>
        <p:nvSpPr>
          <p:cNvPr id="4" name="Slide Number Placeholder 3"/>
          <p:cNvSpPr>
            <a:spLocks noGrp="1"/>
          </p:cNvSpPr>
          <p:nvPr>
            <p:ph type="sldNum" sz="quarter" idx="5"/>
          </p:nvPr>
        </p:nvSpPr>
        <p:spPr/>
        <p:txBody>
          <a:bodyPr/>
          <a:lstStyle/>
          <a:p>
            <a:fld id="{EA4AA847-814D-4192-B785-59C08BC11821}" type="slidenum">
              <a:rPr lang="en-US" smtClean="0"/>
              <a:t>35</a:t>
            </a:fld>
            <a:endParaRPr lang="en-US"/>
          </a:p>
        </p:txBody>
      </p:sp>
    </p:spTree>
    <p:extLst>
      <p:ext uri="{BB962C8B-B14F-4D97-AF65-F5344CB8AC3E}">
        <p14:creationId xmlns:p14="http://schemas.microsoft.com/office/powerpoint/2010/main" val="1446070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36</a:t>
            </a:fld>
            <a:endParaRPr lang="en-US"/>
          </a:p>
        </p:txBody>
      </p:sp>
    </p:spTree>
    <p:extLst>
      <p:ext uri="{BB962C8B-B14F-4D97-AF65-F5344CB8AC3E}">
        <p14:creationId xmlns:p14="http://schemas.microsoft.com/office/powerpoint/2010/main" val="410882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patients as we all know, can be suffering immensely, and yet there is no tissue damage occurring, their labs are normal, they could have any number of scans or biopsies and these would only show expected age-related changes</a:t>
            </a:r>
          </a:p>
        </p:txBody>
      </p:sp>
      <p:sp>
        <p:nvSpPr>
          <p:cNvPr id="4" name="Slide Number Placeholder 3"/>
          <p:cNvSpPr>
            <a:spLocks noGrp="1"/>
          </p:cNvSpPr>
          <p:nvPr>
            <p:ph type="sldNum" sz="quarter" idx="5"/>
          </p:nvPr>
        </p:nvSpPr>
        <p:spPr/>
        <p:txBody>
          <a:bodyPr/>
          <a:lstStyle/>
          <a:p>
            <a:fld id="{EA4AA847-814D-4192-B785-59C08BC11821}" type="slidenum">
              <a:rPr lang="en-US" smtClean="0"/>
              <a:t>37</a:t>
            </a:fld>
            <a:endParaRPr lang="en-US"/>
          </a:p>
        </p:txBody>
      </p:sp>
    </p:spTree>
    <p:extLst>
      <p:ext uri="{BB962C8B-B14F-4D97-AF65-F5344CB8AC3E}">
        <p14:creationId xmlns:p14="http://schemas.microsoft.com/office/powerpoint/2010/main" val="136446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4AA847-814D-4192-B785-59C08BC11821}" type="slidenum">
              <a:rPr lang="en-US" smtClean="0"/>
              <a:t>38</a:t>
            </a:fld>
            <a:endParaRPr lang="en-US"/>
          </a:p>
        </p:txBody>
      </p:sp>
    </p:spTree>
    <p:extLst>
      <p:ext uri="{BB962C8B-B14F-4D97-AF65-F5344CB8AC3E}">
        <p14:creationId xmlns:p14="http://schemas.microsoft.com/office/powerpoint/2010/main" val="220222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Neuropathic</a:t>
            </a:r>
            <a:r>
              <a:rPr lang="en-US" baseline="0" dirty="0"/>
              <a:t> pain: what if there’s no fire damaging the tissue, but instead there’s something broken about the nerves</a:t>
            </a:r>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5</a:t>
            </a:fld>
            <a:endParaRPr lang="en-US"/>
          </a:p>
        </p:txBody>
      </p:sp>
    </p:spTree>
    <p:extLst>
      <p:ext uri="{BB962C8B-B14F-4D97-AF65-F5344CB8AC3E}">
        <p14:creationId xmlns:p14="http://schemas.microsoft.com/office/powerpoint/2010/main" val="1431975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patients with some clinical features that don’t make sense, or if there’s a strong family history of autoimmunity, go ahead and get a good workup. But for the vast majority of fibromyalgia patients, their symptoms are exactly as expected for fibro and you do not have to make them get exhaustive testing to make the diagnosis</a:t>
            </a:r>
          </a:p>
        </p:txBody>
      </p:sp>
      <p:sp>
        <p:nvSpPr>
          <p:cNvPr id="4" name="Slide Number Placeholder 3"/>
          <p:cNvSpPr>
            <a:spLocks noGrp="1"/>
          </p:cNvSpPr>
          <p:nvPr>
            <p:ph type="sldNum" sz="quarter" idx="5"/>
          </p:nvPr>
        </p:nvSpPr>
        <p:spPr/>
        <p:txBody>
          <a:bodyPr/>
          <a:lstStyle/>
          <a:p>
            <a:fld id="{EA4AA847-814D-4192-B785-59C08BC11821}" type="slidenum">
              <a:rPr lang="en-US" smtClean="0"/>
              <a:t>40</a:t>
            </a:fld>
            <a:endParaRPr lang="en-US"/>
          </a:p>
        </p:txBody>
      </p:sp>
    </p:spTree>
    <p:extLst>
      <p:ext uri="{BB962C8B-B14F-4D97-AF65-F5344CB8AC3E}">
        <p14:creationId xmlns:p14="http://schemas.microsoft.com/office/powerpoint/2010/main" val="117903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why we find fibromyalgia so difficult to treat or manage is because modern medicine teaches us to write a prescription or do a procedure to fix a problem. That works great for biomedical problems like an infection or a broken bone. That does not work well for “</a:t>
            </a:r>
            <a:r>
              <a:rPr lang="en-US" dirty="0" err="1"/>
              <a:t>nociplastic</a:t>
            </a:r>
            <a:r>
              <a:rPr lang="en-US" dirty="0"/>
              <a:t>” or “biopsychosocial” problems like fibromyalgia. As medical providers we really like to fix people and we find it frustrating when patients don’t get fixed. If you’re ever feeling frustrated by a fibro patient, don’t take it out on them</a:t>
            </a:r>
          </a:p>
        </p:txBody>
      </p:sp>
      <p:sp>
        <p:nvSpPr>
          <p:cNvPr id="4" name="Slide Number Placeholder 3"/>
          <p:cNvSpPr>
            <a:spLocks noGrp="1"/>
          </p:cNvSpPr>
          <p:nvPr>
            <p:ph type="sldNum" sz="quarter" idx="5"/>
          </p:nvPr>
        </p:nvSpPr>
        <p:spPr/>
        <p:txBody>
          <a:bodyPr/>
          <a:lstStyle/>
          <a:p>
            <a:fld id="{EA4AA847-814D-4192-B785-59C08BC11821}" type="slidenum">
              <a:rPr lang="en-US" smtClean="0"/>
              <a:t>41</a:t>
            </a:fld>
            <a:endParaRPr lang="en-US"/>
          </a:p>
        </p:txBody>
      </p:sp>
    </p:spTree>
    <p:extLst>
      <p:ext uri="{BB962C8B-B14F-4D97-AF65-F5344CB8AC3E}">
        <p14:creationId xmlns:p14="http://schemas.microsoft.com/office/powerpoint/2010/main" val="71809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purposely put medications last on the list of things patients should do. </a:t>
            </a:r>
          </a:p>
          <a:p>
            <a:r>
              <a:rPr lang="en-US" dirty="0"/>
              <a:t>Meds typically help with fibro symptoms by about 20-30%. Some patients say yes please, and some people feel like only 20% is not worth it to take a daily pill</a:t>
            </a:r>
          </a:p>
        </p:txBody>
      </p:sp>
      <p:sp>
        <p:nvSpPr>
          <p:cNvPr id="4" name="Slide Number Placeholder 3"/>
          <p:cNvSpPr>
            <a:spLocks noGrp="1"/>
          </p:cNvSpPr>
          <p:nvPr>
            <p:ph type="sldNum" sz="quarter" idx="5"/>
          </p:nvPr>
        </p:nvSpPr>
        <p:spPr/>
        <p:txBody>
          <a:bodyPr/>
          <a:lstStyle/>
          <a:p>
            <a:fld id="{EA4AA847-814D-4192-B785-59C08BC11821}" type="slidenum">
              <a:rPr lang="en-US" smtClean="0"/>
              <a:t>45</a:t>
            </a:fld>
            <a:endParaRPr lang="en-US"/>
          </a:p>
        </p:txBody>
      </p:sp>
    </p:spTree>
    <p:extLst>
      <p:ext uri="{BB962C8B-B14F-4D97-AF65-F5344CB8AC3E}">
        <p14:creationId xmlns:p14="http://schemas.microsoft.com/office/powerpoint/2010/main" val="170251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with </a:t>
            </a:r>
            <a:r>
              <a:rPr lang="en-US" dirty="0" err="1"/>
              <a:t>nociplastic</a:t>
            </a:r>
            <a:r>
              <a:rPr lang="en-US" dirty="0"/>
              <a:t> pain is that diagrams like this</a:t>
            </a:r>
            <a:r>
              <a:rPr lang="en-US" baseline="0" dirty="0"/>
              <a:t> do not explain all pain.</a:t>
            </a:r>
            <a:r>
              <a:rPr lang="en-US" dirty="0"/>
              <a:t> despite</a:t>
            </a:r>
            <a:r>
              <a:rPr lang="en-US" baseline="0" dirty="0"/>
              <a:t> all the work pain scientists did in the 20</a:t>
            </a:r>
            <a:r>
              <a:rPr lang="en-US" baseline="30000" dirty="0"/>
              <a:t>th</a:t>
            </a:r>
            <a:r>
              <a:rPr lang="en-US" baseline="0" dirty="0"/>
              <a:t> century to painstakingly describe every cell, every molecule, every neurologic pathway in the experience of pain, they were still missing something. If you recall from one of the first slides, pain is defined as an unpleasant sensory AND emotional experience. Do these diagrams look like they are addressing the emotional side of pain?</a:t>
            </a:r>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7</a:t>
            </a:fld>
            <a:endParaRPr lang="en-US"/>
          </a:p>
        </p:txBody>
      </p:sp>
    </p:spTree>
    <p:extLst>
      <p:ext uri="{BB962C8B-B14F-4D97-AF65-F5344CB8AC3E}">
        <p14:creationId xmlns:p14="http://schemas.microsoft.com/office/powerpoint/2010/main" val="201746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8</a:t>
            </a:fld>
            <a:endParaRPr lang="en-US"/>
          </a:p>
        </p:txBody>
      </p:sp>
    </p:spTree>
    <p:extLst>
      <p:ext uri="{BB962C8B-B14F-4D97-AF65-F5344CB8AC3E}">
        <p14:creationId xmlns:p14="http://schemas.microsoft.com/office/powerpoint/2010/main" val="49674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certain stimuli wouldn’t hit the threshold</a:t>
            </a:r>
            <a:r>
              <a:rPr lang="en-US" baseline="0" dirty="0"/>
              <a:t> to register in the brain as pain, but when someone’s brain is in this pain mode, every little stimulus can register as pain</a:t>
            </a:r>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9</a:t>
            </a:fld>
            <a:endParaRPr lang="en-US"/>
          </a:p>
        </p:txBody>
      </p:sp>
    </p:spTree>
    <p:extLst>
      <p:ext uri="{BB962C8B-B14F-4D97-AF65-F5344CB8AC3E}">
        <p14:creationId xmlns:p14="http://schemas.microsoft.com/office/powerpoint/2010/main" val="29781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replace OA</a:t>
            </a:r>
            <a:r>
              <a:rPr lang="en-US" baseline="0" dirty="0"/>
              <a:t> in this diagram with a torn rotator cuff, or an ankle sprain. You could replace RA with </a:t>
            </a:r>
            <a:r>
              <a:rPr lang="en-US" baseline="0" dirty="0" err="1"/>
              <a:t>PsA</a:t>
            </a:r>
            <a:r>
              <a:rPr lang="en-US" baseline="0" dirty="0"/>
              <a:t> or lupus</a:t>
            </a:r>
            <a:endParaRPr lang="en-US" dirty="0"/>
          </a:p>
          <a:p>
            <a:r>
              <a:rPr lang="en-US" dirty="0"/>
              <a:t>Osteoarthritis</a:t>
            </a:r>
            <a:r>
              <a:rPr lang="en-US" baseline="0" dirty="0"/>
              <a:t> pain: driven mostly by mechanical factors. Literally loss of cartilage and the ends of the bones rub and scrape, and that hurts</a:t>
            </a:r>
          </a:p>
          <a:p>
            <a:r>
              <a:rPr lang="en-US" baseline="0" dirty="0"/>
              <a:t>Rheumatoid arthritis pain: driven mostly by inflammation of the synovium and joint capsule</a:t>
            </a:r>
            <a:endParaRPr lang="en-US" dirty="0"/>
          </a:p>
        </p:txBody>
      </p:sp>
      <p:sp>
        <p:nvSpPr>
          <p:cNvPr id="4" name="Slide Number Placeholder 3"/>
          <p:cNvSpPr>
            <a:spLocks noGrp="1"/>
          </p:cNvSpPr>
          <p:nvPr>
            <p:ph type="sldNum" sz="quarter" idx="10"/>
          </p:nvPr>
        </p:nvSpPr>
        <p:spPr/>
        <p:txBody>
          <a:bodyPr/>
          <a:lstStyle/>
          <a:p>
            <a:fld id="{EA4AA847-814D-4192-B785-59C08BC11821}" type="slidenum">
              <a:rPr lang="en-US" smtClean="0"/>
              <a:t>12</a:t>
            </a:fld>
            <a:endParaRPr lang="en-US"/>
          </a:p>
        </p:txBody>
      </p:sp>
    </p:spTree>
    <p:extLst>
      <p:ext uri="{BB962C8B-B14F-4D97-AF65-F5344CB8AC3E}">
        <p14:creationId xmlns:p14="http://schemas.microsoft.com/office/powerpoint/2010/main" val="3083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thinking mechanical, it’s not just OA, it’s also torn rotator cuff, ankle sprain, broken wrist</a:t>
            </a:r>
          </a:p>
        </p:txBody>
      </p:sp>
      <p:sp>
        <p:nvSpPr>
          <p:cNvPr id="4" name="Slide Number Placeholder 3"/>
          <p:cNvSpPr>
            <a:spLocks noGrp="1"/>
          </p:cNvSpPr>
          <p:nvPr>
            <p:ph type="sldNum" sz="quarter" idx="10"/>
          </p:nvPr>
        </p:nvSpPr>
        <p:spPr/>
        <p:txBody>
          <a:bodyPr/>
          <a:lstStyle/>
          <a:p>
            <a:fld id="{EA4AA847-814D-4192-B785-59C08BC11821}" type="slidenum">
              <a:rPr lang="en-US" smtClean="0"/>
              <a:t>13</a:t>
            </a:fld>
            <a:endParaRPr lang="en-US"/>
          </a:p>
        </p:txBody>
      </p:sp>
    </p:spTree>
    <p:extLst>
      <p:ext uri="{BB962C8B-B14F-4D97-AF65-F5344CB8AC3E}">
        <p14:creationId xmlns:p14="http://schemas.microsoft.com/office/powerpoint/2010/main" val="108328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you’re thinking like a rheumatologist, you’re thinking about whether pain</a:t>
            </a:r>
            <a:r>
              <a:rPr lang="en-US" baseline="0" dirty="0"/>
              <a:t> is neuropathic, or </a:t>
            </a:r>
            <a:r>
              <a:rPr lang="en-US" baseline="0" dirty="0" err="1"/>
              <a:t>nociplastic</a:t>
            </a:r>
            <a:r>
              <a:rPr lang="en-US" baseline="0" dirty="0"/>
              <a:t>, or nociceptive, and if it’s nociceptive joint pain, you’re thinking about inflammatory vs mechanical.</a:t>
            </a:r>
          </a:p>
          <a:p>
            <a:endParaRPr lang="en-US" baseline="0" dirty="0"/>
          </a:p>
          <a:p>
            <a:r>
              <a:rPr lang="en-US" dirty="0"/>
              <a:t>Let’s talk about some specific conditions</a:t>
            </a:r>
          </a:p>
        </p:txBody>
      </p:sp>
      <p:sp>
        <p:nvSpPr>
          <p:cNvPr id="4" name="Slide Number Placeholder 3"/>
          <p:cNvSpPr>
            <a:spLocks noGrp="1"/>
          </p:cNvSpPr>
          <p:nvPr>
            <p:ph type="sldNum" sz="quarter" idx="10"/>
          </p:nvPr>
        </p:nvSpPr>
        <p:spPr/>
        <p:txBody>
          <a:bodyPr/>
          <a:lstStyle/>
          <a:p>
            <a:fld id="{EA4AA847-814D-4192-B785-59C08BC11821}" type="slidenum">
              <a:rPr lang="en-US" smtClean="0"/>
              <a:t>14</a:t>
            </a:fld>
            <a:endParaRPr lang="en-US"/>
          </a:p>
        </p:txBody>
      </p:sp>
    </p:spTree>
    <p:extLst>
      <p:ext uri="{BB962C8B-B14F-4D97-AF65-F5344CB8AC3E}">
        <p14:creationId xmlns:p14="http://schemas.microsoft.com/office/powerpoint/2010/main" val="311191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things under this umbrella</a:t>
            </a:r>
          </a:p>
        </p:txBody>
      </p:sp>
      <p:sp>
        <p:nvSpPr>
          <p:cNvPr id="4" name="Slide Number Placeholder 3"/>
          <p:cNvSpPr>
            <a:spLocks noGrp="1"/>
          </p:cNvSpPr>
          <p:nvPr>
            <p:ph type="sldNum" sz="quarter" idx="10"/>
          </p:nvPr>
        </p:nvSpPr>
        <p:spPr/>
        <p:txBody>
          <a:bodyPr/>
          <a:lstStyle/>
          <a:p>
            <a:fld id="{EA4AA847-814D-4192-B785-59C08BC11821}" type="slidenum">
              <a:rPr lang="en-US" smtClean="0"/>
              <a:t>15</a:t>
            </a:fld>
            <a:endParaRPr lang="en-US"/>
          </a:p>
        </p:txBody>
      </p:sp>
    </p:spTree>
    <p:extLst>
      <p:ext uri="{BB962C8B-B14F-4D97-AF65-F5344CB8AC3E}">
        <p14:creationId xmlns:p14="http://schemas.microsoft.com/office/powerpoint/2010/main" val="244740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59142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97141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FD719-E1FF-EA4A-9DC2-5F63BB740CB9}"/>
              </a:ext>
            </a:extLst>
          </p:cNvPr>
          <p:cNvPicPr>
            <a:picLocks noChangeAspect="1"/>
          </p:cNvPicPr>
          <p:nvPr/>
        </p:nvPicPr>
        <p:blipFill>
          <a:blip r:embed="rId2"/>
          <a:stretch>
            <a:fillRect/>
          </a:stretch>
        </p:blipFill>
        <p:spPr>
          <a:xfrm>
            <a:off x="-23848" y="0"/>
            <a:ext cx="12185904" cy="6858000"/>
          </a:xfrm>
          <a:prstGeom prst="rect">
            <a:avLst/>
          </a:prstGeom>
        </p:spPr>
      </p:pic>
      <p:sp>
        <p:nvSpPr>
          <p:cNvPr id="18" name="Title 1">
            <a:extLst>
              <a:ext uri="{FF2B5EF4-FFF2-40B4-BE49-F238E27FC236}">
                <a16:creationId xmlns:a16="http://schemas.microsoft.com/office/drawing/2014/main" id="{6EBDB6EA-6DA7-854C-A681-9DEDDFA74817}"/>
              </a:ext>
            </a:extLst>
          </p:cNvPr>
          <p:cNvSpPr txBox="1">
            <a:spLocks/>
          </p:cNvSpPr>
          <p:nvPr/>
        </p:nvSpPr>
        <p:spPr>
          <a:xfrm>
            <a:off x="1523806" y="2158423"/>
            <a:ext cx="9144388" cy="1232653"/>
          </a:xfrm>
          <a:prstGeom prst="rect">
            <a:avLst/>
          </a:prstGeom>
        </p:spPr>
        <p:txBody>
          <a:bodyPr>
            <a:noAutofit/>
          </a:bodyPr>
          <a:lstStyle>
            <a:lvl1pPr algn="ctr" defTabSz="914400" rtl="0" eaLnBrk="1" latinLnBrk="0" hangingPunct="1">
              <a:lnSpc>
                <a:spcPct val="90000"/>
              </a:lnSpc>
              <a:spcBef>
                <a:spcPct val="0"/>
              </a:spcBef>
              <a:buNone/>
              <a:defRPr sz="6000" b="1" i="0" kern="1200" spc="-15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sz="7200"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4CB48F46-0D63-CE4B-A877-5D1339DE3A3D}"/>
              </a:ext>
            </a:extLst>
          </p:cNvPr>
          <p:cNvCxnSpPr>
            <a:cxnSpLocks/>
          </p:cNvCxnSpPr>
          <p:nvPr/>
        </p:nvCxnSpPr>
        <p:spPr>
          <a:xfrm>
            <a:off x="945777" y="4813307"/>
            <a:ext cx="10246658" cy="0"/>
          </a:xfrm>
          <a:prstGeom prst="line">
            <a:avLst/>
          </a:prstGeom>
          <a:ln w="88900" cap="sq">
            <a:solidFill>
              <a:schemeClr val="bg1"/>
            </a:solidFill>
            <a:round/>
          </a:ln>
        </p:spPr>
        <p:style>
          <a:lnRef idx="3">
            <a:schemeClr val="accent2"/>
          </a:lnRef>
          <a:fillRef idx="0">
            <a:schemeClr val="accent2"/>
          </a:fillRef>
          <a:effectRef idx="2">
            <a:schemeClr val="accent2"/>
          </a:effectRef>
          <a:fontRef idx="minor">
            <a:schemeClr val="tx1"/>
          </a:fontRef>
        </p:style>
      </p:cxnSp>
      <p:sp>
        <p:nvSpPr>
          <p:cNvPr id="28" name="Title 1">
            <a:extLst>
              <a:ext uri="{FF2B5EF4-FFF2-40B4-BE49-F238E27FC236}">
                <a16:creationId xmlns:a16="http://schemas.microsoft.com/office/drawing/2014/main" id="{DC10D052-089D-B447-8F7B-39BFA70D19DF}"/>
              </a:ext>
            </a:extLst>
          </p:cNvPr>
          <p:cNvSpPr txBox="1">
            <a:spLocks/>
          </p:cNvSpPr>
          <p:nvPr/>
        </p:nvSpPr>
        <p:spPr>
          <a:xfrm>
            <a:off x="999564" y="1674885"/>
            <a:ext cx="10192871" cy="2664267"/>
          </a:xfrm>
          <a:prstGeom prst="rect">
            <a:avLst/>
          </a:prstGeom>
        </p:spPr>
        <p:txBody>
          <a:bodyPr>
            <a:noAutofit/>
          </a:bodyPr>
          <a:lstStyle>
            <a:lvl1pPr algn="ctr" defTabSz="914400" rtl="0" eaLnBrk="1" latinLnBrk="0" hangingPunct="1">
              <a:lnSpc>
                <a:spcPct val="90000"/>
              </a:lnSpc>
              <a:spcBef>
                <a:spcPct val="0"/>
              </a:spcBef>
              <a:buNone/>
              <a:defRPr sz="6000" b="1" i="0" kern="1200" spc="-15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8500" b="0" dirty="0">
                <a:ln w="22225">
                  <a:solidFill>
                    <a:schemeClr val="bg1"/>
                  </a:solidFill>
                </a:ln>
                <a:latin typeface="Arial" panose="020B0604020202020204" pitchFamily="34" charset="0"/>
                <a:cs typeface="Arial" panose="020B0604020202020204" pitchFamily="34" charset="0"/>
              </a:rPr>
              <a:t>PAIN</a:t>
            </a:r>
          </a:p>
          <a:p>
            <a:r>
              <a:rPr lang="en-US" sz="5400" b="0" dirty="0">
                <a:ln w="22225">
                  <a:solidFill>
                    <a:schemeClr val="bg1"/>
                  </a:solidFill>
                </a:ln>
                <a:latin typeface="Arial" panose="020B0604020202020204" pitchFamily="34" charset="0"/>
                <a:cs typeface="Arial" panose="020B0604020202020204" pitchFamily="34" charset="0"/>
              </a:rPr>
              <a:t>From a Rheumatology Perspective</a:t>
            </a:r>
          </a:p>
        </p:txBody>
      </p:sp>
      <p:cxnSp>
        <p:nvCxnSpPr>
          <p:cNvPr id="29" name="Straight Connector 28">
            <a:extLst>
              <a:ext uri="{FF2B5EF4-FFF2-40B4-BE49-F238E27FC236}">
                <a16:creationId xmlns:a16="http://schemas.microsoft.com/office/drawing/2014/main" id="{F060A341-6CF2-8240-AD81-0EAA0B5D75E7}"/>
              </a:ext>
            </a:extLst>
          </p:cNvPr>
          <p:cNvCxnSpPr>
            <a:cxnSpLocks/>
          </p:cNvCxnSpPr>
          <p:nvPr/>
        </p:nvCxnSpPr>
        <p:spPr>
          <a:xfrm>
            <a:off x="945776" y="1386732"/>
            <a:ext cx="10246658" cy="0"/>
          </a:xfrm>
          <a:prstGeom prst="line">
            <a:avLst/>
          </a:prstGeom>
          <a:ln w="88900" cap="sq">
            <a:solidFill>
              <a:schemeClr val="bg1"/>
            </a:solidFill>
            <a:round/>
          </a:ln>
        </p:spPr>
        <p:style>
          <a:lnRef idx="3">
            <a:schemeClr val="accent2"/>
          </a:lnRef>
          <a:fillRef idx="0">
            <a:schemeClr val="accent2"/>
          </a:fillRef>
          <a:effectRef idx="2">
            <a:schemeClr val="accent2"/>
          </a:effectRef>
          <a:fontRef idx="minor">
            <a:schemeClr val="tx1"/>
          </a:fontRef>
        </p:style>
      </p:cxnSp>
      <p:sp>
        <p:nvSpPr>
          <p:cNvPr id="30" name="Footer Placeholder 5">
            <a:extLst>
              <a:ext uri="{FF2B5EF4-FFF2-40B4-BE49-F238E27FC236}">
                <a16:creationId xmlns:a16="http://schemas.microsoft.com/office/drawing/2014/main" id="{19CF88FC-ACC2-CA42-AA9F-27AF085A68A0}"/>
              </a:ext>
            </a:extLst>
          </p:cNvPr>
          <p:cNvSpPr txBox="1">
            <a:spLocks/>
          </p:cNvSpPr>
          <p:nvPr/>
        </p:nvSpPr>
        <p:spPr>
          <a:xfrm>
            <a:off x="8859187" y="932534"/>
            <a:ext cx="2333249" cy="233487"/>
          </a:xfrm>
          <a:prstGeom prst="rect">
            <a:avLst/>
          </a:prstGeom>
        </p:spPr>
        <p:txBody>
          <a:bodyPr/>
          <a:lstStyle>
            <a:defPPr>
              <a:defRPr lang="en-US"/>
            </a:defPPr>
            <a:lvl1pPr marL="0" algn="ctr" defTabSz="914400" rtl="0" eaLnBrk="1" latinLnBrk="0" hangingPunct="1">
              <a:defRPr sz="1400" b="1" i="0" kern="1200" spc="1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spc="200" dirty="0">
                <a:solidFill>
                  <a:schemeClr val="bg1">
                    <a:alpha val="49000"/>
                  </a:schemeClr>
                </a:solidFill>
                <a:latin typeface="Arial" panose="020B0604020202020204" pitchFamily="34" charset="0"/>
                <a:cs typeface="Arial" panose="020B0604020202020204" pitchFamily="34" charset="0"/>
              </a:rPr>
              <a:t>2023</a:t>
            </a:r>
          </a:p>
        </p:txBody>
      </p:sp>
      <p:sp>
        <p:nvSpPr>
          <p:cNvPr id="31" name="Footer Placeholder 5">
            <a:extLst>
              <a:ext uri="{FF2B5EF4-FFF2-40B4-BE49-F238E27FC236}">
                <a16:creationId xmlns:a16="http://schemas.microsoft.com/office/drawing/2014/main" id="{8A61590A-27DC-C94B-A98C-D76D86C9B088}"/>
              </a:ext>
            </a:extLst>
          </p:cNvPr>
          <p:cNvSpPr txBox="1">
            <a:spLocks/>
          </p:cNvSpPr>
          <p:nvPr/>
        </p:nvSpPr>
        <p:spPr>
          <a:xfrm>
            <a:off x="3305309" y="3865231"/>
            <a:ext cx="5527589" cy="439212"/>
          </a:xfrm>
          <a:prstGeom prst="rect">
            <a:avLst/>
          </a:prstGeom>
        </p:spPr>
        <p:txBody>
          <a:bodyPr/>
          <a:lstStyle>
            <a:defPPr>
              <a:defRPr lang="en-US"/>
            </a:defPPr>
            <a:lvl1pPr marL="0" algn="ctr" defTabSz="914400" rtl="0" eaLnBrk="1" latinLnBrk="0" hangingPunct="1">
              <a:defRPr sz="1400" b="1" i="0" kern="1200" spc="1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spc="0" dirty="0">
                <a:solidFill>
                  <a:schemeClr val="bg1">
                    <a:alpha val="49000"/>
                  </a:schemeClr>
                </a:solidFill>
                <a:latin typeface="Arial" panose="020B0604020202020204" pitchFamily="34" charset="0"/>
                <a:cs typeface="Arial" panose="020B0604020202020204" pitchFamily="34" charset="0"/>
              </a:rPr>
              <a:t>Joanna Marco, MD</a:t>
            </a:r>
          </a:p>
          <a:p>
            <a:r>
              <a:rPr lang="en-US" sz="2400" spc="0" dirty="0">
                <a:solidFill>
                  <a:schemeClr val="bg1">
                    <a:alpha val="49000"/>
                  </a:schemeClr>
                </a:solidFill>
                <a:latin typeface="Arial" panose="020B0604020202020204" pitchFamily="34" charset="0"/>
                <a:cs typeface="Arial" panose="020B0604020202020204" pitchFamily="34" charset="0"/>
              </a:rPr>
              <a:t>Assistant Professor of Medicine</a:t>
            </a:r>
          </a:p>
        </p:txBody>
      </p:sp>
      <p:pic>
        <p:nvPicPr>
          <p:cNvPr id="10" name="Picture 9">
            <a:extLst>
              <a:ext uri="{FF2B5EF4-FFF2-40B4-BE49-F238E27FC236}">
                <a16:creationId xmlns:a16="http://schemas.microsoft.com/office/drawing/2014/main" id="{1051BFD6-17F8-5C40-BC90-625B4B4D0D08}"/>
              </a:ext>
            </a:extLst>
          </p:cNvPr>
          <p:cNvPicPr>
            <a:picLocks noChangeAspect="1"/>
          </p:cNvPicPr>
          <p:nvPr/>
        </p:nvPicPr>
        <p:blipFill>
          <a:blip r:embed="rId3"/>
          <a:stretch>
            <a:fillRect/>
          </a:stretch>
        </p:blipFill>
        <p:spPr>
          <a:xfrm>
            <a:off x="5038724" y="5530849"/>
            <a:ext cx="2114551" cy="690894"/>
          </a:xfrm>
          <a:prstGeom prst="rect">
            <a:avLst/>
          </a:prstGeom>
        </p:spPr>
      </p:pic>
    </p:spTree>
    <p:extLst>
      <p:ext uri="{BB962C8B-B14F-4D97-AF65-F5344CB8AC3E}">
        <p14:creationId xmlns:p14="http://schemas.microsoft.com/office/powerpoint/2010/main" val="1211619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10</a:t>
            </a:fld>
            <a:endParaRPr lang="en-US" sz="1300" dirty="0">
              <a:solidFill>
                <a:schemeClr val="tx2">
                  <a:alpha val="40000"/>
                </a:schemeClr>
              </a:solidFill>
            </a:endParaRPr>
          </a:p>
        </p:txBody>
      </p:sp>
      <p:graphicFrame>
        <p:nvGraphicFramePr>
          <p:cNvPr id="3" name="Diagram 2"/>
          <p:cNvGraphicFramePr/>
          <p:nvPr>
            <p:extLst>
              <p:ext uri="{D42A27DB-BD31-4B8C-83A1-F6EECF244321}">
                <p14:modId xmlns:p14="http://schemas.microsoft.com/office/powerpoint/2010/main" val="1838092420"/>
              </p:ext>
            </p:extLst>
          </p:nvPr>
        </p:nvGraphicFramePr>
        <p:xfrm>
          <a:off x="1020952" y="21780"/>
          <a:ext cx="10146355"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5970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11</a:t>
            </a:fld>
            <a:endParaRPr lang="en-US" sz="1300" dirty="0">
              <a:solidFill>
                <a:schemeClr val="tx2">
                  <a:alpha val="40000"/>
                </a:schemeClr>
              </a:solidFill>
            </a:endParaRPr>
          </a:p>
        </p:txBody>
      </p:sp>
      <p:graphicFrame>
        <p:nvGraphicFramePr>
          <p:cNvPr id="3" name="Diagram 2"/>
          <p:cNvGraphicFramePr/>
          <p:nvPr>
            <p:extLst>
              <p:ext uri="{D42A27DB-BD31-4B8C-83A1-F6EECF244321}">
                <p14:modId xmlns:p14="http://schemas.microsoft.com/office/powerpoint/2010/main" val="3623849391"/>
              </p:ext>
            </p:extLst>
          </p:nvPr>
        </p:nvGraphicFramePr>
        <p:xfrm>
          <a:off x="1020952" y="21780"/>
          <a:ext cx="10146355"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020952" y="1844842"/>
            <a:ext cx="3101869" cy="12512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83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12</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vs mechanical joint pain</a:t>
            </a:r>
          </a:p>
        </p:txBody>
      </p:sp>
      <p:pic>
        <p:nvPicPr>
          <p:cNvPr id="4" name="Picture 3"/>
          <p:cNvPicPr>
            <a:picLocks noChangeAspect="1"/>
          </p:cNvPicPr>
          <p:nvPr/>
        </p:nvPicPr>
        <p:blipFill>
          <a:blip r:embed="rId3"/>
          <a:stretch>
            <a:fillRect/>
          </a:stretch>
        </p:blipFill>
        <p:spPr>
          <a:xfrm>
            <a:off x="1984169" y="1422505"/>
            <a:ext cx="8254665" cy="4645125"/>
          </a:xfrm>
          <a:prstGeom prst="rect">
            <a:avLst/>
          </a:prstGeom>
        </p:spPr>
      </p:pic>
    </p:spTree>
    <p:extLst>
      <p:ext uri="{BB962C8B-B14F-4D97-AF65-F5344CB8AC3E}">
        <p14:creationId xmlns:p14="http://schemas.microsoft.com/office/powerpoint/2010/main" val="177629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13</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11243334"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vs mechanical joint pain</a:t>
            </a:r>
          </a:p>
        </p:txBody>
      </p:sp>
      <p:graphicFrame>
        <p:nvGraphicFramePr>
          <p:cNvPr id="3" name="Diagram 2"/>
          <p:cNvGraphicFramePr/>
          <p:nvPr>
            <p:extLst>
              <p:ext uri="{D42A27DB-BD31-4B8C-83A1-F6EECF244321}">
                <p14:modId xmlns:p14="http://schemas.microsoft.com/office/powerpoint/2010/main" val="1741487652"/>
              </p:ext>
            </p:extLst>
          </p:nvPr>
        </p:nvGraphicFramePr>
        <p:xfrm>
          <a:off x="779723" y="1292278"/>
          <a:ext cx="10837969" cy="4846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93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176C3-40D3-7A45-9703-6112A1164AFA}"/>
              </a:ext>
            </a:extLst>
          </p:cNvPr>
          <p:cNvPicPr>
            <a:picLocks noChangeAspect="1"/>
          </p:cNvPicPr>
          <p:nvPr/>
        </p:nvPicPr>
        <p:blipFill>
          <a:blip r:embed="rId3">
            <a:alphaModFix amt="58000"/>
          </a:blip>
          <a:stretch>
            <a:fillRect/>
          </a:stretch>
        </p:blipFill>
        <p:spPr>
          <a:xfrm rot="10800000">
            <a:off x="0" y="0"/>
            <a:ext cx="12287002" cy="6858000"/>
          </a:xfrm>
          <a:prstGeom prst="rect">
            <a:avLst/>
          </a:prstGeom>
          <a:solidFill>
            <a:schemeClr val="bg1"/>
          </a:solidFill>
          <a:ln>
            <a:noFill/>
          </a:ln>
        </p:spPr>
      </p:pic>
      <p:cxnSp>
        <p:nvCxnSpPr>
          <p:cNvPr id="3" name="Straight Connector 2">
            <a:extLst>
              <a:ext uri="{FF2B5EF4-FFF2-40B4-BE49-F238E27FC236}">
                <a16:creationId xmlns:a16="http://schemas.microsoft.com/office/drawing/2014/main" id="{8CE5D57B-BE5A-7B43-A234-0E37DFB49BCC}"/>
              </a:ext>
            </a:extLst>
          </p:cNvPr>
          <p:cNvCxnSpPr>
            <a:cxnSpLocks/>
          </p:cNvCxnSpPr>
          <p:nvPr/>
        </p:nvCxnSpPr>
        <p:spPr>
          <a:xfrm>
            <a:off x="437695" y="6160113"/>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
        <p:nvSpPr>
          <p:cNvPr id="4" name="Footer Placeholder 5">
            <a:extLst>
              <a:ext uri="{FF2B5EF4-FFF2-40B4-BE49-F238E27FC236}">
                <a16:creationId xmlns:a16="http://schemas.microsoft.com/office/drawing/2014/main" id="{834E8350-FBFC-A44E-88EC-08B39DA9F11C}"/>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40000"/>
                  </a:schemeClr>
                </a:solidFill>
              </a:rPr>
              <a:t>Marco JL   </a:t>
            </a:r>
            <a:r>
              <a:rPr lang="en-US" sz="1600" b="0" dirty="0">
                <a:solidFill>
                  <a:schemeClr val="bg1">
                    <a:alpha val="40000"/>
                  </a:schemeClr>
                </a:solidFill>
                <a:latin typeface="Arial Black" panose="020B0604020202020204" pitchFamily="34" charset="0"/>
                <a:cs typeface="Arial Black" panose="020B0604020202020204" pitchFamily="34" charset="0"/>
              </a:rPr>
              <a:t>| </a:t>
            </a:r>
            <a:r>
              <a:rPr lang="en-US" b="0" dirty="0">
                <a:solidFill>
                  <a:schemeClr val="bg1">
                    <a:alpha val="40000"/>
                  </a:schemeClr>
                </a:solidFill>
              </a:rPr>
              <a:t>  </a:t>
            </a:r>
            <a:r>
              <a:rPr lang="en-US" dirty="0">
                <a:solidFill>
                  <a:schemeClr val="bg1">
                    <a:alpha val="40000"/>
                  </a:schemeClr>
                </a:solidFill>
              </a:rPr>
              <a:t>2023</a:t>
            </a:r>
          </a:p>
        </p:txBody>
      </p:sp>
      <p:sp>
        <p:nvSpPr>
          <p:cNvPr id="5" name="Slide Number Placeholder 6">
            <a:extLst>
              <a:ext uri="{FF2B5EF4-FFF2-40B4-BE49-F238E27FC236}">
                <a16:creationId xmlns:a16="http://schemas.microsoft.com/office/drawing/2014/main" id="{E9CDF148-AB6C-724F-B42B-D4143CB75988}"/>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bg1">
                    <a:alpha val="40000"/>
                  </a:schemeClr>
                </a:solidFill>
              </a:rPr>
              <a:pPr algn="r"/>
              <a:t>14</a:t>
            </a:fld>
            <a:endParaRPr lang="en-US" sz="1300" dirty="0">
              <a:solidFill>
                <a:schemeClr val="bg1">
                  <a:alpha val="40000"/>
                </a:schemeClr>
              </a:solidFill>
            </a:endParaRPr>
          </a:p>
        </p:txBody>
      </p:sp>
      <p:sp>
        <p:nvSpPr>
          <p:cNvPr id="6" name="Title 1">
            <a:extLst>
              <a:ext uri="{FF2B5EF4-FFF2-40B4-BE49-F238E27FC236}">
                <a16:creationId xmlns:a16="http://schemas.microsoft.com/office/drawing/2014/main" id="{4166633C-22F5-4A49-812D-0610E171E4B0}"/>
              </a:ext>
            </a:extLst>
          </p:cNvPr>
          <p:cNvSpPr txBox="1">
            <a:spLocks/>
          </p:cNvSpPr>
          <p:nvPr/>
        </p:nvSpPr>
        <p:spPr>
          <a:xfrm>
            <a:off x="1122947" y="1892968"/>
            <a:ext cx="9920882" cy="3866148"/>
          </a:xfrm>
          <a:prstGeom prst="rect">
            <a:avLst/>
          </a:prstGeom>
        </p:spPr>
        <p:txBody>
          <a:bodyPr>
            <a:no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pPr algn="ctr"/>
            <a:r>
              <a:rPr lang="en-US" sz="4400" dirty="0">
                <a:solidFill>
                  <a:schemeClr val="bg1"/>
                </a:solidFill>
              </a:rPr>
              <a:t>Now that you’re thinking like a rheumatologist…</a:t>
            </a:r>
          </a:p>
          <a:p>
            <a:pPr algn="ctr"/>
            <a:endParaRPr lang="en-US" sz="4400" dirty="0">
              <a:solidFill>
                <a:schemeClr val="bg1"/>
              </a:solidFill>
            </a:endParaRPr>
          </a:p>
          <a:p>
            <a:pPr marL="571500" indent="-571500">
              <a:buFont typeface="Arial" panose="020B0604020202020204" pitchFamily="34" charset="0"/>
              <a:buChar char="•"/>
            </a:pPr>
            <a:r>
              <a:rPr lang="en-US" sz="3600" dirty="0">
                <a:solidFill>
                  <a:schemeClr val="bg1"/>
                </a:solidFill>
              </a:rPr>
              <a:t>Inflammatory arthritis</a:t>
            </a:r>
          </a:p>
          <a:p>
            <a:pPr marL="571500" indent="-571500">
              <a:buFont typeface="Arial" panose="020B0604020202020204" pitchFamily="34" charset="0"/>
              <a:buChar char="•"/>
            </a:pPr>
            <a:r>
              <a:rPr lang="en-US" sz="3600" dirty="0">
                <a:solidFill>
                  <a:schemeClr val="bg1"/>
                </a:solidFill>
              </a:rPr>
              <a:t>Osteoarthritis</a:t>
            </a:r>
          </a:p>
          <a:p>
            <a:pPr marL="571500" indent="-571500">
              <a:buFont typeface="Arial" panose="020B0604020202020204" pitchFamily="34" charset="0"/>
              <a:buChar char="•"/>
            </a:pPr>
            <a:r>
              <a:rPr lang="en-US" sz="3600" dirty="0">
                <a:solidFill>
                  <a:schemeClr val="bg1"/>
                </a:solidFill>
              </a:rPr>
              <a:t>Fibromyalgia</a:t>
            </a:r>
          </a:p>
        </p:txBody>
      </p:sp>
      <p:sp>
        <p:nvSpPr>
          <p:cNvPr id="14" name="Rectangle 13">
            <a:extLst>
              <a:ext uri="{FF2B5EF4-FFF2-40B4-BE49-F238E27FC236}">
                <a16:creationId xmlns:a16="http://schemas.microsoft.com/office/drawing/2014/main" id="{3598047E-B889-1C48-8B81-B0C8B14E648C}"/>
              </a:ext>
            </a:extLst>
          </p:cNvPr>
          <p:cNvSpPr/>
          <p:nvPr/>
        </p:nvSpPr>
        <p:spPr>
          <a:xfrm>
            <a:off x="4006362" y="2524557"/>
            <a:ext cx="3298287" cy="646331"/>
          </a:xfrm>
          <a:prstGeom prst="rect">
            <a:avLst/>
          </a:prstGeom>
        </p:spPr>
        <p:txBody>
          <a:bodyPr wrap="square">
            <a:spAutoFit/>
          </a:bodyPr>
          <a:lstStyle/>
          <a:p>
            <a:pPr lvl="1"/>
            <a:endParaRPr lang="en-US" dirty="0">
              <a:solidFill>
                <a:schemeClr val="bg1"/>
              </a:solidFill>
              <a:latin typeface="Arial" panose="020B0604020202020204" pitchFamily="34" charset="0"/>
              <a:cs typeface="Arial" panose="020B0604020202020204" pitchFamily="34" charset="0"/>
            </a:endParaRPr>
          </a:p>
          <a:p>
            <a:pPr lvl="1"/>
            <a:endParaRPr lang="en-US" dirty="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0EE87BC-9F5D-6F4A-8299-C2D4DC1E3EED}"/>
              </a:ext>
            </a:extLst>
          </p:cNvPr>
          <p:cNvCxnSpPr>
            <a:cxnSpLocks/>
          </p:cNvCxnSpPr>
          <p:nvPr/>
        </p:nvCxnSpPr>
        <p:spPr>
          <a:xfrm>
            <a:off x="437695" y="1296711"/>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750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15</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arthritis</a:t>
            </a:r>
          </a:p>
        </p:txBody>
      </p:sp>
      <p:sp>
        <p:nvSpPr>
          <p:cNvPr id="2" name="TextBox 1"/>
          <p:cNvSpPr txBox="1"/>
          <p:nvPr/>
        </p:nvSpPr>
        <p:spPr>
          <a:xfrm>
            <a:off x="507232" y="1461477"/>
            <a:ext cx="11444136"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Broad category of </a:t>
            </a:r>
            <a:r>
              <a:rPr lang="en-US" sz="2400" dirty="0" err="1">
                <a:latin typeface="Arial" panose="020B0604020202020204" pitchFamily="34" charset="0"/>
                <a:cs typeface="Arial" panose="020B0604020202020204" pitchFamily="34" charset="0"/>
              </a:rPr>
              <a:t>arthritides</a:t>
            </a:r>
            <a:r>
              <a:rPr lang="en-US" sz="2400" dirty="0">
                <a:latin typeface="Arial" panose="020B0604020202020204" pitchFamily="34" charset="0"/>
                <a:cs typeface="Arial" panose="020B0604020202020204" pitchFamily="34" charset="0"/>
              </a:rPr>
              <a:t> characterized by significant inflammation in the joints</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Autoimmune inflammatory arthritis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Rheumatoid arthritis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PMR</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Psoriatic arthritis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Axial </a:t>
            </a:r>
            <a:r>
              <a:rPr lang="en-US" sz="2400" dirty="0" err="1">
                <a:latin typeface="Arial" panose="020B0604020202020204" pitchFamily="34" charset="0"/>
                <a:cs typeface="Arial" panose="020B0604020202020204" pitchFamily="34" charset="0"/>
              </a:rPr>
              <a:t>spondyloarthritis</a:t>
            </a:r>
            <a:r>
              <a:rPr lang="en-US" sz="2400" dirty="0">
                <a:latin typeface="Arial" panose="020B0604020202020204" pitchFamily="34" charset="0"/>
                <a:cs typeface="Arial" panose="020B0604020202020204" pitchFamily="34" charset="0"/>
              </a:rPr>
              <a:t> (ankylosing spondylitis)</a:t>
            </a:r>
          </a:p>
          <a:p>
            <a:pPr marL="800100" lvl="1"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Sjogren’s</a:t>
            </a:r>
            <a:r>
              <a:rPr lang="en-US" sz="2400" dirty="0">
                <a:latin typeface="Arial" panose="020B0604020202020204" pitchFamily="34" charset="0"/>
                <a:cs typeface="Arial" panose="020B0604020202020204" pitchFamily="34" charset="0"/>
              </a:rPr>
              <a:t>, lupus, vasculitis, and many more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Crystal arthritis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Gout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CPPD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Septic arthritis</a:t>
            </a:r>
          </a:p>
        </p:txBody>
      </p:sp>
    </p:spTree>
    <p:extLst>
      <p:ext uri="{BB962C8B-B14F-4D97-AF65-F5344CB8AC3E}">
        <p14:creationId xmlns:p14="http://schemas.microsoft.com/office/powerpoint/2010/main" val="274420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16</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arthritis: history</a:t>
            </a:r>
          </a:p>
        </p:txBody>
      </p:sp>
      <p:sp>
        <p:nvSpPr>
          <p:cNvPr id="2" name="TextBox 1"/>
          <p:cNvSpPr txBox="1"/>
          <p:nvPr/>
        </p:nvSpPr>
        <p:spPr>
          <a:xfrm>
            <a:off x="507232" y="1461477"/>
            <a:ext cx="11208543" cy="4216539"/>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Provoking factors: inactivity, time of day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Palliating factors: exercise/movement, steroids, NSAIDs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Quality: May be deep aching, throbbing, or sharp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Region/radiation: different with different causes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Severity: wide range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Timing: Typically chronic/subacute for autoimmune causes, acute for crystal or septic arthritis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factors: Other symptoms of systemic inflammation (psoriasis or rash, constitutional symptoms, pleurisy, Raynaud’s,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 family history</a:t>
            </a:r>
          </a:p>
        </p:txBody>
      </p:sp>
    </p:spTree>
    <p:extLst>
      <p:ext uri="{BB962C8B-B14F-4D97-AF65-F5344CB8AC3E}">
        <p14:creationId xmlns:p14="http://schemas.microsoft.com/office/powerpoint/2010/main" val="279012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17</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arthritis: physical</a:t>
            </a:r>
          </a:p>
        </p:txBody>
      </p:sp>
      <p:sp>
        <p:nvSpPr>
          <p:cNvPr id="2" name="TextBox 1"/>
          <p:cNvSpPr txBox="1"/>
          <p:nvPr/>
        </p:nvSpPr>
        <p:spPr>
          <a:xfrm>
            <a:off x="507232" y="1461477"/>
            <a:ext cx="11208543" cy="4216539"/>
          </a:xfrm>
          <a:prstGeom prst="rect">
            <a:avLst/>
          </a:prstGeom>
          <a:noFill/>
        </p:spPr>
        <p:txBody>
          <a:bodyPr wrap="square" rtlCol="0">
            <a:norm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Objective signs of joint swelling, tenderness, and/or warmth</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In some cases there may be erythema (especially gout)</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Arthrocentesis: &gt;2k WBCs</a:t>
            </a:r>
          </a:p>
        </p:txBody>
      </p:sp>
    </p:spTree>
    <p:extLst>
      <p:ext uri="{BB962C8B-B14F-4D97-AF65-F5344CB8AC3E}">
        <p14:creationId xmlns:p14="http://schemas.microsoft.com/office/powerpoint/2010/main" val="25828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18</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Tips on detecting joint inflammation</a:t>
            </a:r>
          </a:p>
        </p:txBody>
      </p:sp>
      <p:sp>
        <p:nvSpPr>
          <p:cNvPr id="2" name="TextBox 1"/>
          <p:cNvSpPr txBox="1"/>
          <p:nvPr/>
        </p:nvSpPr>
        <p:spPr>
          <a:xfrm>
            <a:off x="507232" y="1461477"/>
            <a:ext cx="11208543" cy="4216539"/>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Inspect: Compare contralateral joint looking for subtle swelling, asymmetry, loss of knuckle wrinkles, or loss of bony anatomy</a:t>
            </a:r>
          </a:p>
          <a:p>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A8C8951-7D62-2654-CE37-C463F9A7DF2E}"/>
              </a:ext>
            </a:extLst>
          </p:cNvPr>
          <p:cNvPicPr>
            <a:picLocks noChangeAspect="1"/>
          </p:cNvPicPr>
          <p:nvPr/>
        </p:nvPicPr>
        <p:blipFill rotWithShape="1">
          <a:blip r:embed="rId2"/>
          <a:srcRect t="11499"/>
          <a:stretch/>
        </p:blipFill>
        <p:spPr>
          <a:xfrm>
            <a:off x="3904576" y="2666322"/>
            <a:ext cx="2826895" cy="3335764"/>
          </a:xfrm>
          <a:prstGeom prst="rect">
            <a:avLst/>
          </a:prstGeom>
        </p:spPr>
      </p:pic>
      <p:pic>
        <p:nvPicPr>
          <p:cNvPr id="4" name="Picture 3">
            <a:extLst>
              <a:ext uri="{FF2B5EF4-FFF2-40B4-BE49-F238E27FC236}">
                <a16:creationId xmlns:a16="http://schemas.microsoft.com/office/drawing/2014/main" id="{C354D47D-DE6A-F257-98EC-433A2B695F68}"/>
              </a:ext>
            </a:extLst>
          </p:cNvPr>
          <p:cNvPicPr>
            <a:picLocks noChangeAspect="1"/>
          </p:cNvPicPr>
          <p:nvPr/>
        </p:nvPicPr>
        <p:blipFill rotWithShape="1">
          <a:blip r:embed="rId3"/>
          <a:srcRect t="21311"/>
          <a:stretch/>
        </p:blipFill>
        <p:spPr>
          <a:xfrm>
            <a:off x="530663" y="2666321"/>
            <a:ext cx="3145884" cy="3300639"/>
          </a:xfrm>
          <a:prstGeom prst="rect">
            <a:avLst/>
          </a:prstGeom>
        </p:spPr>
      </p:pic>
      <p:pic>
        <p:nvPicPr>
          <p:cNvPr id="5" name="Picture 4">
            <a:extLst>
              <a:ext uri="{FF2B5EF4-FFF2-40B4-BE49-F238E27FC236}">
                <a16:creationId xmlns:a16="http://schemas.microsoft.com/office/drawing/2014/main" id="{28BDA3AE-730C-A9CF-20D2-86784897BC4A}"/>
              </a:ext>
            </a:extLst>
          </p:cNvPr>
          <p:cNvPicPr>
            <a:picLocks noChangeAspect="1"/>
          </p:cNvPicPr>
          <p:nvPr/>
        </p:nvPicPr>
        <p:blipFill>
          <a:blip r:embed="rId4"/>
          <a:stretch>
            <a:fillRect/>
          </a:stretch>
        </p:blipFill>
        <p:spPr>
          <a:xfrm>
            <a:off x="6929735" y="2666321"/>
            <a:ext cx="4675820" cy="3252744"/>
          </a:xfrm>
          <a:prstGeom prst="rect">
            <a:avLst/>
          </a:prstGeom>
        </p:spPr>
      </p:pic>
    </p:spTree>
    <p:extLst>
      <p:ext uri="{BB962C8B-B14F-4D97-AF65-F5344CB8AC3E}">
        <p14:creationId xmlns:p14="http://schemas.microsoft.com/office/powerpoint/2010/main" val="261465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19</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Tips on detecting joint inflammation</a:t>
            </a:r>
          </a:p>
        </p:txBody>
      </p:sp>
      <p:sp>
        <p:nvSpPr>
          <p:cNvPr id="2" name="TextBox 1"/>
          <p:cNvSpPr txBox="1"/>
          <p:nvPr/>
        </p:nvSpPr>
        <p:spPr>
          <a:xfrm>
            <a:off x="507232" y="1461477"/>
            <a:ext cx="11208543" cy="4216539"/>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Test ROM: assess AROM as well as stiffness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ROM is diminished in swollen joints</a:t>
            </a:r>
          </a:p>
          <a:p>
            <a:pPr marL="800100" lvl="1"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Palpate: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First feel lightly for warmth. Generally joints should be cooler than the surrounding limbs (or at least not warmer)</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Then press more firmly, feeling for fluid or squishiness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Unless a patient is morbidly obese, joints should feel bony, not squishy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1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8696C1-4663-C84B-94C1-63450D62167F}"/>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BE60C487-3F72-8D49-8C3C-7A11187E3D89}"/>
              </a:ext>
            </a:extLst>
          </p:cNvPr>
          <p:cNvCxnSpPr>
            <a:cxnSpLocks/>
          </p:cNvCxnSpPr>
          <p:nvPr/>
        </p:nvCxnSpPr>
        <p:spPr>
          <a:xfrm>
            <a:off x="437695" y="6160113"/>
            <a:ext cx="11312871" cy="0"/>
          </a:xfrm>
          <a:prstGeom prst="line">
            <a:avLst/>
          </a:prstGeom>
          <a:ln w="38100">
            <a:solidFill>
              <a:schemeClr val="accent3">
                <a:lumMod val="75000"/>
                <a:alpha val="40000"/>
              </a:schemeClr>
            </a:solidFill>
          </a:ln>
        </p:spPr>
        <p:style>
          <a:lnRef idx="3">
            <a:schemeClr val="accent2"/>
          </a:lnRef>
          <a:fillRef idx="0">
            <a:schemeClr val="accent2"/>
          </a:fillRef>
          <a:effectRef idx="2">
            <a:schemeClr val="accent2"/>
          </a:effectRef>
          <a:fontRef idx="minor">
            <a:schemeClr val="tx1"/>
          </a:fontRef>
        </p:style>
      </p:cxnSp>
      <p:sp>
        <p:nvSpPr>
          <p:cNvPr id="7" name="Footer Placeholder 5">
            <a:extLst>
              <a:ext uri="{FF2B5EF4-FFF2-40B4-BE49-F238E27FC236}">
                <a16:creationId xmlns:a16="http://schemas.microsoft.com/office/drawing/2014/main" id="{2A7E52B6-B8E8-5D47-935C-92DEAB3720CD}"/>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lumMod val="75000"/>
                    <a:alpha val="40000"/>
                  </a:schemeClr>
                </a:solidFill>
              </a:rPr>
              <a:t>Marco JL   </a:t>
            </a:r>
            <a:r>
              <a:rPr lang="en-US" sz="1600" b="0" dirty="0">
                <a:solidFill>
                  <a:schemeClr val="accent3">
                    <a:lumMod val="75000"/>
                    <a:alpha val="40000"/>
                  </a:schemeClr>
                </a:solidFill>
                <a:latin typeface="Arial Black" panose="020B0604020202020204" pitchFamily="34" charset="0"/>
                <a:cs typeface="Arial Black" panose="020B0604020202020204" pitchFamily="34" charset="0"/>
              </a:rPr>
              <a:t>| </a:t>
            </a:r>
            <a:r>
              <a:rPr lang="en-US" b="0" dirty="0">
                <a:solidFill>
                  <a:schemeClr val="accent3">
                    <a:lumMod val="75000"/>
                    <a:alpha val="40000"/>
                  </a:schemeClr>
                </a:solidFill>
              </a:rPr>
              <a:t>  </a:t>
            </a:r>
            <a:r>
              <a:rPr lang="en-US" dirty="0">
                <a:solidFill>
                  <a:schemeClr val="accent3">
                    <a:lumMod val="75000"/>
                    <a:alpha val="40000"/>
                  </a:schemeClr>
                </a:solidFill>
              </a:rPr>
              <a:t>2023</a:t>
            </a:r>
          </a:p>
        </p:txBody>
      </p:sp>
      <p:sp>
        <p:nvSpPr>
          <p:cNvPr id="8" name="Slide Number Placeholder 6">
            <a:extLst>
              <a:ext uri="{FF2B5EF4-FFF2-40B4-BE49-F238E27FC236}">
                <a16:creationId xmlns:a16="http://schemas.microsoft.com/office/drawing/2014/main" id="{07BF6D9F-5D31-ED44-9368-C6F79FAA9AC1}"/>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accent3">
                    <a:lumMod val="75000"/>
                    <a:alpha val="40000"/>
                  </a:schemeClr>
                </a:solidFill>
              </a:rPr>
              <a:pPr algn="r"/>
              <a:t>2</a:t>
            </a:fld>
            <a:endParaRPr lang="en-US" sz="1300" dirty="0">
              <a:solidFill>
                <a:schemeClr val="accent3">
                  <a:lumMod val="75000"/>
                  <a:alpha val="40000"/>
                </a:schemeClr>
              </a:solidFill>
            </a:endParaRPr>
          </a:p>
        </p:txBody>
      </p:sp>
      <p:sp>
        <p:nvSpPr>
          <p:cNvPr id="9" name="Title 1">
            <a:extLst>
              <a:ext uri="{FF2B5EF4-FFF2-40B4-BE49-F238E27FC236}">
                <a16:creationId xmlns:a16="http://schemas.microsoft.com/office/drawing/2014/main" id="{31EF40C2-D77F-224F-82F3-BBA2FD846043}"/>
              </a:ext>
            </a:extLst>
          </p:cNvPr>
          <p:cNvSpPr txBox="1">
            <a:spLocks/>
          </p:cNvSpPr>
          <p:nvPr/>
        </p:nvSpPr>
        <p:spPr>
          <a:xfrm>
            <a:off x="507232" y="479600"/>
            <a:ext cx="5222591" cy="748245"/>
          </a:xfrm>
          <a:prstGeom prst="rect">
            <a:avLst/>
          </a:prstGeom>
        </p:spPr>
        <p:txBody>
          <a:bodyPr>
            <a:no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bg1"/>
                </a:solidFill>
              </a:rPr>
              <a:t>Learning Objectives</a:t>
            </a:r>
          </a:p>
        </p:txBody>
      </p:sp>
      <p:cxnSp>
        <p:nvCxnSpPr>
          <p:cNvPr id="10" name="Straight Connector 9">
            <a:extLst>
              <a:ext uri="{FF2B5EF4-FFF2-40B4-BE49-F238E27FC236}">
                <a16:creationId xmlns:a16="http://schemas.microsoft.com/office/drawing/2014/main" id="{DDD85A13-A68C-8F43-AFEC-4074BC5430EE}"/>
              </a:ext>
            </a:extLst>
          </p:cNvPr>
          <p:cNvCxnSpPr>
            <a:cxnSpLocks/>
          </p:cNvCxnSpPr>
          <p:nvPr/>
        </p:nvCxnSpPr>
        <p:spPr>
          <a:xfrm>
            <a:off x="437695" y="1292278"/>
            <a:ext cx="11312871" cy="0"/>
          </a:xfrm>
          <a:prstGeom prst="line">
            <a:avLst/>
          </a:prstGeom>
          <a:ln w="38100">
            <a:solidFill>
              <a:schemeClr val="accent3">
                <a:lumMod val="75000"/>
                <a:alpha val="40000"/>
              </a:schemeClr>
            </a:solidFill>
          </a:ln>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4B67151F-2242-EC4C-852A-93B00DB2BDCA}"/>
              </a:ext>
            </a:extLst>
          </p:cNvPr>
          <p:cNvSpPr/>
          <p:nvPr/>
        </p:nvSpPr>
        <p:spPr>
          <a:xfrm>
            <a:off x="715678" y="1513064"/>
            <a:ext cx="11068525" cy="3662541"/>
          </a:xfrm>
          <a:prstGeom prst="rect">
            <a:avLst/>
          </a:prstGeom>
        </p:spPr>
        <p:txBody>
          <a:bodyPr wrap="square">
            <a:spAutoFit/>
          </a:bodyPr>
          <a:lstStyle/>
          <a:p>
            <a:pPr marL="457200" lvl="0" indent="-45720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Contrast symptoms and etiologies for inflammatory, mechanical, neuropathic, and </a:t>
            </a:r>
            <a:r>
              <a:rPr lang="en-US" sz="2800" b="1" dirty="0" err="1">
                <a:solidFill>
                  <a:schemeClr val="bg1"/>
                </a:solidFill>
                <a:latin typeface="Arial" panose="020B0604020202020204" pitchFamily="34" charset="0"/>
                <a:cs typeface="Arial" panose="020B0604020202020204" pitchFamily="34" charset="0"/>
              </a:rPr>
              <a:t>nociplastic</a:t>
            </a:r>
            <a:r>
              <a:rPr lang="en-US" sz="2800" b="1" dirty="0">
                <a:solidFill>
                  <a:schemeClr val="bg1"/>
                </a:solidFill>
                <a:latin typeface="Arial" panose="020B0604020202020204" pitchFamily="34" charset="0"/>
                <a:cs typeface="Arial" panose="020B0604020202020204" pitchFamily="34" charset="0"/>
              </a:rPr>
              <a:t> pain</a:t>
            </a:r>
          </a:p>
          <a:p>
            <a:pPr marL="457200" lvl="0" indent="-45720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Recognize signs and symptoms of inflammatory arthritis and identify appropriate patients for rheumatology referral</a:t>
            </a:r>
          </a:p>
          <a:p>
            <a:pPr marL="457200" lvl="0" indent="-45720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Diagnose and manage osteoarthritis and mechanical joint pain</a:t>
            </a:r>
          </a:p>
          <a:p>
            <a:pPr marL="457200" lvl="0" indent="-45720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Diagnose and manage fibromyalgia</a:t>
            </a:r>
          </a:p>
          <a:p>
            <a:pPr lvl="1"/>
            <a:endParaRPr lang="en-US" dirty="0">
              <a:solidFill>
                <a:schemeClr val="accent3">
                  <a:lumMod val="75000"/>
                  <a:alpha val="60000"/>
                </a:schemeClr>
              </a:solidFill>
              <a:latin typeface="Arial" panose="020B0604020202020204" pitchFamily="34" charset="0"/>
              <a:cs typeface="Arial" panose="020B0604020202020204" pitchFamily="34" charset="0"/>
            </a:endParaRPr>
          </a:p>
          <a:p>
            <a:pPr lvl="1"/>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478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20</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arthritis: management</a:t>
            </a:r>
          </a:p>
        </p:txBody>
      </p:sp>
      <p:sp>
        <p:nvSpPr>
          <p:cNvPr id="2" name="TextBox 1"/>
          <p:cNvSpPr txBox="1"/>
          <p:nvPr/>
        </p:nvSpPr>
        <p:spPr>
          <a:xfrm>
            <a:off x="507232" y="1461477"/>
            <a:ext cx="11208543" cy="4634201"/>
          </a:xfrm>
          <a:prstGeom prst="rect">
            <a:avLst/>
          </a:prstGeom>
          <a:noFill/>
        </p:spPr>
        <p:txBody>
          <a:bodyPr wrap="square" rtlCol="0">
            <a:normAutofit fontScale="92500" lnSpcReduction="10000"/>
          </a:bodyPr>
          <a:lstStyle/>
          <a:p>
            <a:r>
              <a:rPr lang="en-US" sz="2400" b="1" dirty="0">
                <a:latin typeface="Arial" panose="020B0604020202020204" pitchFamily="34" charset="0"/>
                <a:cs typeface="Arial" panose="020B0604020202020204" pitchFamily="34" charset="0"/>
              </a:rPr>
              <a:t>These patients should see a rheumatologist</a:t>
            </a:r>
          </a:p>
          <a:p>
            <a:endParaRPr lang="en-US"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Workup prior to referral: Rheumatoid factor, CCP (cyclic citrullinated protein Ab), ESR, CRP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ANA ONLY if young (&lt;40) and/or if other systemic features are present like rash, interstitial lung disease, or Raynaud’s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Lyme if any tick exposure or if large joint involvement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Don’t need XR unless you need to rule out fracture or there is significant bony deformity</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Primary care management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Risk factor modification</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Appropriate dosing of NSAID/prednisone for acute flares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Gout/crystalline arthritis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1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21</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Inflammatory arthritis: primary care management</a:t>
            </a:r>
          </a:p>
        </p:txBody>
      </p:sp>
      <p:sp>
        <p:nvSpPr>
          <p:cNvPr id="2" name="TextBox 1"/>
          <p:cNvSpPr txBox="1"/>
          <p:nvPr/>
        </p:nvSpPr>
        <p:spPr>
          <a:xfrm>
            <a:off x="507232" y="1461477"/>
            <a:ext cx="11208543" cy="4503974"/>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Risk factor management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Obesity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Smoking</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CVD</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Steroid-induced osteoporosis or DM</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Arthritis flare management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Prescription strength NSAIDs for mild flares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Low dose prednisone</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10 mg daily x 10 days</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Try 10 mg x 3 days. If highly effective, take 5 mg daily x 3 days. If not effective, take 20 mg x 3-5 days</a:t>
            </a:r>
          </a:p>
        </p:txBody>
      </p:sp>
    </p:spTree>
    <p:extLst>
      <p:ext uri="{BB962C8B-B14F-4D97-AF65-F5344CB8AC3E}">
        <p14:creationId xmlns:p14="http://schemas.microsoft.com/office/powerpoint/2010/main" val="16085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22</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Diagnosis</a:t>
            </a:r>
          </a:p>
        </p:txBody>
      </p:sp>
      <p:graphicFrame>
        <p:nvGraphicFramePr>
          <p:cNvPr id="3" name="Diagram 2">
            <a:extLst>
              <a:ext uri="{FF2B5EF4-FFF2-40B4-BE49-F238E27FC236}">
                <a16:creationId xmlns:a16="http://schemas.microsoft.com/office/drawing/2014/main" id="{96851ECB-25DE-2F89-813C-3BD5CF6D16AF}"/>
              </a:ext>
            </a:extLst>
          </p:cNvPr>
          <p:cNvGraphicFramePr/>
          <p:nvPr>
            <p:extLst>
              <p:ext uri="{D42A27DB-BD31-4B8C-83A1-F6EECF244321}">
                <p14:modId xmlns:p14="http://schemas.microsoft.com/office/powerpoint/2010/main" val="733400897"/>
              </p:ext>
            </p:extLst>
          </p:nvPr>
        </p:nvGraphicFramePr>
        <p:xfrm>
          <a:off x="625033" y="1422505"/>
          <a:ext cx="10613985" cy="471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00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23</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Diagnosis</a:t>
            </a:r>
          </a:p>
        </p:txBody>
      </p:sp>
      <p:sp>
        <p:nvSpPr>
          <p:cNvPr id="2" name="TextBox 1"/>
          <p:cNvSpPr txBox="1"/>
          <p:nvPr/>
        </p:nvSpPr>
        <p:spPr>
          <a:xfrm>
            <a:off x="507232" y="1461477"/>
            <a:ext cx="11208543" cy="4216539"/>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Acute onset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Pronounced redness, warmth, and swelling</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Early gout attacks: feet and ankles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After many gout attacks: knees, hands, elbows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Look for tophi: hands, olecranon bursae, ears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Podagra (acute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MTP inflammation) is adequate for a clinical gout diagnosis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Or, diagnosis can be confirmed with joint aspiration</a:t>
            </a:r>
          </a:p>
        </p:txBody>
      </p:sp>
    </p:spTree>
    <p:extLst>
      <p:ext uri="{BB962C8B-B14F-4D97-AF65-F5344CB8AC3E}">
        <p14:creationId xmlns:p14="http://schemas.microsoft.com/office/powerpoint/2010/main" val="13046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24</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Treatment (acute)</a:t>
            </a:r>
          </a:p>
        </p:txBody>
      </p:sp>
      <p:pic>
        <p:nvPicPr>
          <p:cNvPr id="5" name="Picture 4">
            <a:extLst>
              <a:ext uri="{FF2B5EF4-FFF2-40B4-BE49-F238E27FC236}">
                <a16:creationId xmlns:a16="http://schemas.microsoft.com/office/drawing/2014/main" id="{60A4238A-4590-9A1E-81AF-9BB67E5F3D14}"/>
              </a:ext>
            </a:extLst>
          </p:cNvPr>
          <p:cNvPicPr>
            <a:picLocks noChangeAspect="1"/>
          </p:cNvPicPr>
          <p:nvPr/>
        </p:nvPicPr>
        <p:blipFill>
          <a:blip r:embed="rId3"/>
          <a:stretch>
            <a:fillRect/>
          </a:stretch>
        </p:blipFill>
        <p:spPr>
          <a:xfrm>
            <a:off x="1567191" y="1345895"/>
            <a:ext cx="9365500" cy="4814218"/>
          </a:xfrm>
          <a:prstGeom prst="rect">
            <a:avLst/>
          </a:prstGeom>
        </p:spPr>
      </p:pic>
    </p:spTree>
    <p:extLst>
      <p:ext uri="{BB962C8B-B14F-4D97-AF65-F5344CB8AC3E}">
        <p14:creationId xmlns:p14="http://schemas.microsoft.com/office/powerpoint/2010/main" val="168177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25</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Treatment (chronic)</a:t>
            </a:r>
          </a:p>
        </p:txBody>
      </p:sp>
      <p:sp>
        <p:nvSpPr>
          <p:cNvPr id="2" name="TextBox 1"/>
          <p:cNvSpPr txBox="1"/>
          <p:nvPr/>
        </p:nvSpPr>
        <p:spPr>
          <a:xfrm>
            <a:off x="507232" y="1461477"/>
            <a:ext cx="11208543"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Urate Lowering Therapy (ULT) is advised for: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Tophi or bony erosions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Recurrent flares (even if infrequent)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First flare if:</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CKD III or worse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Urolithiasis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Serum uric acid is &gt;9</a:t>
            </a:r>
          </a:p>
        </p:txBody>
      </p:sp>
    </p:spTree>
    <p:extLst>
      <p:ext uri="{BB962C8B-B14F-4D97-AF65-F5344CB8AC3E}">
        <p14:creationId xmlns:p14="http://schemas.microsoft.com/office/powerpoint/2010/main" val="27912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26</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Treatment (chronic)</a:t>
            </a:r>
          </a:p>
        </p:txBody>
      </p:sp>
      <p:sp>
        <p:nvSpPr>
          <p:cNvPr id="2" name="TextBox 1"/>
          <p:cNvSpPr txBox="1"/>
          <p:nvPr/>
        </p:nvSpPr>
        <p:spPr>
          <a:xfrm>
            <a:off x="507232" y="1461477"/>
            <a:ext cx="11208542" cy="4634202"/>
          </a:xfrm>
          <a:prstGeom prst="rect">
            <a:avLst/>
          </a:prstGeom>
          <a:noFill/>
        </p:spPr>
        <p:txBody>
          <a:bodyPr wrap="square" rtlCol="0">
            <a:norm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Urate Lowering Therapy (ULT)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Uric acid goal: &lt;6, or &lt;5 if tophi present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Allopurinol</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If SE Asian or African-American heritage, check HLA-B2801 (gene for allopurinol hypersensitivity reaction)</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Normal renal function: 100 mg daily, </a:t>
            </a:r>
            <a:r>
              <a:rPr lang="en-US" sz="2400" dirty="0" err="1">
                <a:latin typeface="Arial" panose="020B0604020202020204" pitchFamily="34" charset="0"/>
                <a:cs typeface="Arial" panose="020B0604020202020204" pitchFamily="34" charset="0"/>
              </a:rPr>
              <a:t>uptitrate</a:t>
            </a:r>
            <a:r>
              <a:rPr lang="en-US" sz="2400" dirty="0">
                <a:latin typeface="Arial" panose="020B0604020202020204" pitchFamily="34" charset="0"/>
                <a:cs typeface="Arial" panose="020B0604020202020204" pitchFamily="34" charset="0"/>
              </a:rPr>
              <a:t> by 100 mg every 3-4 weeks until uric acid is at goal</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CKD III+: 50 mg daily, </a:t>
            </a:r>
            <a:r>
              <a:rPr lang="en-US" sz="2400" dirty="0" err="1">
                <a:latin typeface="Arial" panose="020B0604020202020204" pitchFamily="34" charset="0"/>
                <a:cs typeface="Arial" panose="020B0604020202020204" pitchFamily="34" charset="0"/>
              </a:rPr>
              <a:t>uptitrate</a:t>
            </a:r>
            <a:r>
              <a:rPr lang="en-US" sz="2400" dirty="0">
                <a:latin typeface="Arial" panose="020B0604020202020204" pitchFamily="34" charset="0"/>
                <a:cs typeface="Arial" panose="020B0604020202020204" pitchFamily="34" charset="0"/>
              </a:rPr>
              <a:t> by 50 mg every 3-4 weeks until uric acid is at goal</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Allopurinol is NOT nephrotoxic</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 NOT hold while hospitalized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If someone needs febuxostat, </a:t>
            </a:r>
            <a:r>
              <a:rPr lang="en-US" sz="2400" dirty="0" err="1">
                <a:latin typeface="Arial" panose="020B0604020202020204" pitchFamily="34" charset="0"/>
                <a:cs typeface="Arial" panose="020B0604020202020204" pitchFamily="34" charset="0"/>
              </a:rPr>
              <a:t>pegloticase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 refer to Rheum</a:t>
            </a:r>
          </a:p>
        </p:txBody>
      </p:sp>
    </p:spTree>
    <p:extLst>
      <p:ext uri="{BB962C8B-B14F-4D97-AF65-F5344CB8AC3E}">
        <p14:creationId xmlns:p14="http://schemas.microsoft.com/office/powerpoint/2010/main" val="135014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27</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Gout: Treatment (chronic)</a:t>
            </a:r>
          </a:p>
        </p:txBody>
      </p:sp>
      <p:sp>
        <p:nvSpPr>
          <p:cNvPr id="2" name="TextBox 1"/>
          <p:cNvSpPr txBox="1"/>
          <p:nvPr/>
        </p:nvSpPr>
        <p:spPr>
          <a:xfrm>
            <a:off x="507232" y="1461477"/>
            <a:ext cx="6815765" cy="4634202"/>
          </a:xfrm>
          <a:prstGeom prst="rect">
            <a:avLst/>
          </a:prstGeom>
          <a:noFill/>
        </p:spPr>
        <p:txBody>
          <a:bodyPr wrap="square" rtlCol="0">
            <a:norm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Flare prophylaxis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Never start ULT without it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Colchicine 0.6 mg daily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Prescription strength NSAID </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Naproxen 500 mg once or twice daily</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Meloxicam 7.5-15 mg daily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Prednisone 5 mg daily</a:t>
            </a:r>
          </a:p>
        </p:txBody>
      </p:sp>
      <p:pic>
        <p:nvPicPr>
          <p:cNvPr id="3" name="Picture 2">
            <a:extLst>
              <a:ext uri="{FF2B5EF4-FFF2-40B4-BE49-F238E27FC236}">
                <a16:creationId xmlns:a16="http://schemas.microsoft.com/office/drawing/2014/main" id="{FE479ED3-9918-1356-286F-541F7A47DEA8}"/>
              </a:ext>
            </a:extLst>
          </p:cNvPr>
          <p:cNvPicPr>
            <a:picLocks noChangeAspect="1"/>
          </p:cNvPicPr>
          <p:nvPr/>
        </p:nvPicPr>
        <p:blipFill>
          <a:blip r:embed="rId2"/>
          <a:stretch>
            <a:fillRect/>
          </a:stretch>
        </p:blipFill>
        <p:spPr>
          <a:xfrm>
            <a:off x="7322997" y="2219369"/>
            <a:ext cx="4427569" cy="3177154"/>
          </a:xfrm>
          <a:prstGeom prst="rect">
            <a:avLst/>
          </a:prstGeom>
        </p:spPr>
      </p:pic>
    </p:spTree>
    <p:extLst>
      <p:ext uri="{BB962C8B-B14F-4D97-AF65-F5344CB8AC3E}">
        <p14:creationId xmlns:p14="http://schemas.microsoft.com/office/powerpoint/2010/main" val="186368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176C3-40D3-7A45-9703-6112A1164AFA}"/>
              </a:ext>
            </a:extLst>
          </p:cNvPr>
          <p:cNvPicPr>
            <a:picLocks noChangeAspect="1"/>
          </p:cNvPicPr>
          <p:nvPr/>
        </p:nvPicPr>
        <p:blipFill>
          <a:blip r:embed="rId3">
            <a:alphaModFix amt="58000"/>
          </a:blip>
          <a:stretch>
            <a:fillRect/>
          </a:stretch>
        </p:blipFill>
        <p:spPr>
          <a:xfrm rot="10800000">
            <a:off x="0" y="0"/>
            <a:ext cx="12287002" cy="6858000"/>
          </a:xfrm>
          <a:prstGeom prst="rect">
            <a:avLst/>
          </a:prstGeom>
          <a:solidFill>
            <a:schemeClr val="bg1"/>
          </a:solidFill>
          <a:ln>
            <a:noFill/>
          </a:ln>
        </p:spPr>
      </p:pic>
      <p:cxnSp>
        <p:nvCxnSpPr>
          <p:cNvPr id="3" name="Straight Connector 2">
            <a:extLst>
              <a:ext uri="{FF2B5EF4-FFF2-40B4-BE49-F238E27FC236}">
                <a16:creationId xmlns:a16="http://schemas.microsoft.com/office/drawing/2014/main" id="{8CE5D57B-BE5A-7B43-A234-0E37DFB49BCC}"/>
              </a:ext>
            </a:extLst>
          </p:cNvPr>
          <p:cNvCxnSpPr>
            <a:cxnSpLocks/>
          </p:cNvCxnSpPr>
          <p:nvPr/>
        </p:nvCxnSpPr>
        <p:spPr>
          <a:xfrm>
            <a:off x="437695" y="6160113"/>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
        <p:nvSpPr>
          <p:cNvPr id="4" name="Footer Placeholder 5">
            <a:extLst>
              <a:ext uri="{FF2B5EF4-FFF2-40B4-BE49-F238E27FC236}">
                <a16:creationId xmlns:a16="http://schemas.microsoft.com/office/drawing/2014/main" id="{834E8350-FBFC-A44E-88EC-08B39DA9F11C}"/>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40000"/>
                  </a:schemeClr>
                </a:solidFill>
              </a:rPr>
              <a:t>Marco JL   </a:t>
            </a:r>
            <a:r>
              <a:rPr lang="en-US" sz="1600" b="0" dirty="0">
                <a:solidFill>
                  <a:schemeClr val="bg1">
                    <a:alpha val="40000"/>
                  </a:schemeClr>
                </a:solidFill>
                <a:latin typeface="Arial Black" panose="020B0604020202020204" pitchFamily="34" charset="0"/>
                <a:cs typeface="Arial Black" panose="020B0604020202020204" pitchFamily="34" charset="0"/>
              </a:rPr>
              <a:t>| </a:t>
            </a:r>
            <a:r>
              <a:rPr lang="en-US" b="0" dirty="0">
                <a:solidFill>
                  <a:schemeClr val="bg1">
                    <a:alpha val="40000"/>
                  </a:schemeClr>
                </a:solidFill>
              </a:rPr>
              <a:t>  </a:t>
            </a:r>
            <a:r>
              <a:rPr lang="en-US" dirty="0">
                <a:solidFill>
                  <a:schemeClr val="bg1">
                    <a:alpha val="40000"/>
                  </a:schemeClr>
                </a:solidFill>
              </a:rPr>
              <a:t>2023</a:t>
            </a:r>
          </a:p>
        </p:txBody>
      </p:sp>
      <p:sp>
        <p:nvSpPr>
          <p:cNvPr id="5" name="Slide Number Placeholder 6">
            <a:extLst>
              <a:ext uri="{FF2B5EF4-FFF2-40B4-BE49-F238E27FC236}">
                <a16:creationId xmlns:a16="http://schemas.microsoft.com/office/drawing/2014/main" id="{E9CDF148-AB6C-724F-B42B-D4143CB75988}"/>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bg1">
                    <a:alpha val="40000"/>
                  </a:schemeClr>
                </a:solidFill>
              </a:rPr>
              <a:pPr algn="r"/>
              <a:t>28</a:t>
            </a:fld>
            <a:endParaRPr lang="en-US" sz="1300" dirty="0">
              <a:solidFill>
                <a:schemeClr val="bg1">
                  <a:alpha val="40000"/>
                </a:schemeClr>
              </a:solidFill>
            </a:endParaRPr>
          </a:p>
        </p:txBody>
      </p:sp>
      <p:sp>
        <p:nvSpPr>
          <p:cNvPr id="6" name="Title 1">
            <a:extLst>
              <a:ext uri="{FF2B5EF4-FFF2-40B4-BE49-F238E27FC236}">
                <a16:creationId xmlns:a16="http://schemas.microsoft.com/office/drawing/2014/main" id="{4166633C-22F5-4A49-812D-0610E171E4B0}"/>
              </a:ext>
            </a:extLst>
          </p:cNvPr>
          <p:cNvSpPr txBox="1">
            <a:spLocks/>
          </p:cNvSpPr>
          <p:nvPr/>
        </p:nvSpPr>
        <p:spPr>
          <a:xfrm>
            <a:off x="1122947" y="1892968"/>
            <a:ext cx="9920882" cy="3866148"/>
          </a:xfrm>
          <a:prstGeom prst="rect">
            <a:avLst/>
          </a:prstGeom>
        </p:spPr>
        <p:txBody>
          <a:bodyPr>
            <a:no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pPr algn="ctr"/>
            <a:r>
              <a:rPr lang="en-US" sz="7200" dirty="0">
                <a:solidFill>
                  <a:schemeClr val="bg1"/>
                </a:solidFill>
              </a:rPr>
              <a:t>Osteoarthritis</a:t>
            </a:r>
          </a:p>
        </p:txBody>
      </p:sp>
      <p:sp>
        <p:nvSpPr>
          <p:cNvPr id="14" name="Rectangle 13">
            <a:extLst>
              <a:ext uri="{FF2B5EF4-FFF2-40B4-BE49-F238E27FC236}">
                <a16:creationId xmlns:a16="http://schemas.microsoft.com/office/drawing/2014/main" id="{3598047E-B889-1C48-8B81-B0C8B14E648C}"/>
              </a:ext>
            </a:extLst>
          </p:cNvPr>
          <p:cNvSpPr/>
          <p:nvPr/>
        </p:nvSpPr>
        <p:spPr>
          <a:xfrm>
            <a:off x="4006362" y="2524557"/>
            <a:ext cx="3298287" cy="646331"/>
          </a:xfrm>
          <a:prstGeom prst="rect">
            <a:avLst/>
          </a:prstGeom>
        </p:spPr>
        <p:txBody>
          <a:bodyPr wrap="square">
            <a:spAutoFit/>
          </a:bodyPr>
          <a:lstStyle/>
          <a:p>
            <a:pPr lvl="1"/>
            <a:endParaRPr lang="en-US" dirty="0">
              <a:solidFill>
                <a:schemeClr val="bg1"/>
              </a:solidFill>
              <a:latin typeface="Arial" panose="020B0604020202020204" pitchFamily="34" charset="0"/>
              <a:cs typeface="Arial" panose="020B0604020202020204" pitchFamily="34" charset="0"/>
            </a:endParaRPr>
          </a:p>
          <a:p>
            <a:pPr lvl="1"/>
            <a:endParaRPr lang="en-US" dirty="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0EE87BC-9F5D-6F4A-8299-C2D4DC1E3EED}"/>
              </a:ext>
            </a:extLst>
          </p:cNvPr>
          <p:cNvCxnSpPr>
            <a:cxnSpLocks/>
          </p:cNvCxnSpPr>
          <p:nvPr/>
        </p:nvCxnSpPr>
        <p:spPr>
          <a:xfrm>
            <a:off x="437695" y="1296711"/>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899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29</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a:t>
            </a:r>
          </a:p>
        </p:txBody>
      </p:sp>
      <p:sp>
        <p:nvSpPr>
          <p:cNvPr id="2" name="TextBox 1"/>
          <p:cNvSpPr txBox="1"/>
          <p:nvPr/>
        </p:nvSpPr>
        <p:spPr>
          <a:xfrm>
            <a:off x="507232" y="1461477"/>
            <a:ext cx="11208543" cy="4634202"/>
          </a:xfrm>
          <a:prstGeom prst="rect">
            <a:avLst/>
          </a:prstGeom>
          <a:noFill/>
        </p:spPr>
        <p:txBody>
          <a:bodyPr wrap="square" rtlCol="0">
            <a:normAutofit fontScale="92500" lnSpcReduction="10000"/>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Degenerative Joint Disease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Related to aging, overuse, injuries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Loss of articular cartilage leads to joint friction, loss of ROM, altered biomechanics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“Wear and Tear”</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Healing mechanisms &lt; Injury mechanisms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Injury mechanisms: </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Obesity</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Trauma</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Repetitive micro-injuries</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Anatomic abnormalities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Decreased healing mechanisms:</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Aging</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Metabolic disease</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Inflammatory disease</a:t>
            </a:r>
          </a:p>
        </p:txBody>
      </p:sp>
      <p:pic>
        <p:nvPicPr>
          <p:cNvPr id="3" name="Picture 2">
            <a:extLst>
              <a:ext uri="{FF2B5EF4-FFF2-40B4-BE49-F238E27FC236}">
                <a16:creationId xmlns:a16="http://schemas.microsoft.com/office/drawing/2014/main" id="{78CF1571-4E75-9201-2399-5B0455EC138E}"/>
              </a:ext>
            </a:extLst>
          </p:cNvPr>
          <p:cNvPicPr>
            <a:picLocks noChangeAspect="1"/>
          </p:cNvPicPr>
          <p:nvPr/>
        </p:nvPicPr>
        <p:blipFill>
          <a:blip r:embed="rId3"/>
          <a:stretch>
            <a:fillRect/>
          </a:stretch>
        </p:blipFill>
        <p:spPr>
          <a:xfrm>
            <a:off x="6249941" y="3031523"/>
            <a:ext cx="5434963" cy="3064156"/>
          </a:xfrm>
          <a:prstGeom prst="rect">
            <a:avLst/>
          </a:prstGeom>
        </p:spPr>
      </p:pic>
    </p:spTree>
    <p:extLst>
      <p:ext uri="{BB962C8B-B14F-4D97-AF65-F5344CB8AC3E}">
        <p14:creationId xmlns:p14="http://schemas.microsoft.com/office/powerpoint/2010/main" val="364102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What is Pain?</a:t>
            </a:r>
          </a:p>
        </p:txBody>
      </p:sp>
      <p:sp>
        <p:nvSpPr>
          <p:cNvPr id="2" name="TextBox 1"/>
          <p:cNvSpPr txBox="1"/>
          <p:nvPr/>
        </p:nvSpPr>
        <p:spPr>
          <a:xfrm>
            <a:off x="507232" y="1461477"/>
            <a:ext cx="11208543" cy="4216539"/>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Per the International Association for the Study of Pain:</a:t>
            </a:r>
          </a:p>
          <a:p>
            <a:endParaRPr lang="en-US" sz="24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An unpleasant sensory and emotional experience associated with actual or potential tissue damage, or described in terms of such damage.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Pain can occur with tissue damage (e.g. rheumatoid arthritis) or without tissue damage (e.g. fibromyalgia)</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790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30</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Diagnosis</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Clinical diagnosis: Does not require labs or X-rays!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Lifetime risk of developing symptomatic OA is 40-50% (compared to 1-2% for RA, &lt;1% for AS or SLE)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Usually age 55+ unless particular risk factors like trauma or morbid obesity</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Gradual onset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Pain worse with exercise/movement, relieved by rest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Mild AM stiffness or after exertion (a few minutes)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 be locking, creaking, crepitus</a:t>
            </a:r>
          </a:p>
        </p:txBody>
      </p:sp>
    </p:spTree>
    <p:extLst>
      <p:ext uri="{BB962C8B-B14F-4D97-AF65-F5344CB8AC3E}">
        <p14:creationId xmlns:p14="http://schemas.microsoft.com/office/powerpoint/2010/main" val="406227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31</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Diagnosis</a:t>
            </a:r>
          </a:p>
        </p:txBody>
      </p:sp>
      <p:sp>
        <p:nvSpPr>
          <p:cNvPr id="2" name="TextBox 1"/>
          <p:cNvSpPr txBox="1"/>
          <p:nvPr/>
        </p:nvSpPr>
        <p:spPr>
          <a:xfrm>
            <a:off x="507232" y="1461477"/>
            <a:ext cx="11208543"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Joints involved: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Knee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 spine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DIPs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CMC</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 spine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Hip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PIPs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Feet</a:t>
            </a:r>
          </a:p>
        </p:txBody>
      </p:sp>
      <p:pic>
        <p:nvPicPr>
          <p:cNvPr id="1026" name="Picture 2">
            <a:extLst>
              <a:ext uri="{FF2B5EF4-FFF2-40B4-BE49-F238E27FC236}">
                <a16:creationId xmlns:a16="http://schemas.microsoft.com/office/drawing/2014/main" id="{C04F9403-3D82-3A58-403A-6EBE3DAB5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072" y="1356712"/>
            <a:ext cx="5830326" cy="473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79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32</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Diagnosis</a:t>
            </a:r>
          </a:p>
        </p:txBody>
      </p:sp>
      <p:sp>
        <p:nvSpPr>
          <p:cNvPr id="2" name="TextBox 1"/>
          <p:cNvSpPr txBox="1"/>
          <p:nvPr/>
        </p:nvSpPr>
        <p:spPr>
          <a:xfrm>
            <a:off x="507233" y="1461477"/>
            <a:ext cx="7456150"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Physical exam:</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Bony swelling/osteophytosis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Minimal or no effusion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Loss of ROM or painful ROM</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Crepitus, especially in large joints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 significant warmth or soft tissue swelling</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Imaging: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Not needed 90+% of the time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When obtained, expect to see joint space narrowing, osteophytosis, subchondral sclerosis, and/or subchondral cysts</a:t>
            </a:r>
          </a:p>
          <a:p>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CC4E81A-A954-8F6F-0316-CB3CC6F40E2F}"/>
              </a:ext>
            </a:extLst>
          </p:cNvPr>
          <p:cNvPicPr>
            <a:picLocks noChangeAspect="1"/>
          </p:cNvPicPr>
          <p:nvPr/>
        </p:nvPicPr>
        <p:blipFill>
          <a:blip r:embed="rId2"/>
          <a:stretch>
            <a:fillRect/>
          </a:stretch>
        </p:blipFill>
        <p:spPr>
          <a:xfrm>
            <a:off x="8135601" y="1527767"/>
            <a:ext cx="3614965" cy="4519910"/>
          </a:xfrm>
          <a:prstGeom prst="rect">
            <a:avLst/>
          </a:prstGeom>
        </p:spPr>
      </p:pic>
    </p:spTree>
    <p:extLst>
      <p:ext uri="{BB962C8B-B14F-4D97-AF65-F5344CB8AC3E}">
        <p14:creationId xmlns:p14="http://schemas.microsoft.com/office/powerpoint/2010/main" val="21749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33</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Treatment</a:t>
            </a:r>
          </a:p>
        </p:txBody>
      </p:sp>
      <p:sp>
        <p:nvSpPr>
          <p:cNvPr id="2" name="TextBox 1"/>
          <p:cNvSpPr txBox="1"/>
          <p:nvPr/>
        </p:nvSpPr>
        <p:spPr>
          <a:xfrm>
            <a:off x="507232" y="1461477"/>
            <a:ext cx="11208543" cy="4634202"/>
          </a:xfrm>
          <a:prstGeom prst="rect">
            <a:avLst/>
          </a:prstGeom>
          <a:noFill/>
        </p:spPr>
        <p:txBody>
          <a:bodyPr wrap="square" rtlCol="0">
            <a:normAutofit fontScale="85000" lnSpcReduction="20000"/>
          </a:bodyPr>
          <a:lstStyle/>
          <a:p>
            <a:r>
              <a:rPr lang="en-US" sz="2400" dirty="0">
                <a:latin typeface="Arial" panose="020B0604020202020204" pitchFamily="34" charset="0"/>
                <a:cs typeface="Arial" panose="020B0604020202020204" pitchFamily="34" charset="0"/>
              </a:rPr>
              <a:t>Education, education, education</a:t>
            </a:r>
          </a:p>
          <a:p>
            <a:endParaRPr lang="en-US" sz="2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Direct joint treatments:</a:t>
            </a:r>
          </a:p>
          <a:p>
            <a:r>
              <a:rPr lang="en-US" dirty="0">
                <a:latin typeface="Arial" panose="020B0604020202020204" pitchFamily="34" charset="0"/>
                <a:cs typeface="Arial" panose="020B0604020202020204" pitchFamily="34" charset="0"/>
              </a:rPr>
              <a:t>-Physical therapy or occupational therapy</a:t>
            </a:r>
          </a:p>
          <a:p>
            <a:r>
              <a:rPr lang="en-US" dirty="0">
                <a:latin typeface="Arial" panose="020B0604020202020204" pitchFamily="34" charset="0"/>
                <a:cs typeface="Arial" panose="020B0604020202020204" pitchFamily="34" charset="0"/>
              </a:rPr>
              <a:t>-Wearing a splint or brace (check with your doctor to find out if this would be helpful for you)</a:t>
            </a:r>
          </a:p>
          <a:p>
            <a:r>
              <a:rPr lang="en-US" dirty="0">
                <a:latin typeface="Arial" panose="020B0604020202020204" pitchFamily="34" charset="0"/>
                <a:cs typeface="Arial" panose="020B0604020202020204" pitchFamily="34" charset="0"/>
              </a:rPr>
              <a:t>-Arthritis gloves (stretchy compression gloves) if your hands are involved</a:t>
            </a:r>
          </a:p>
          <a:p>
            <a:r>
              <a:rPr lang="en-US" dirty="0">
                <a:latin typeface="Arial" panose="020B0604020202020204" pitchFamily="34" charset="0"/>
                <a:cs typeface="Arial" panose="020B0604020202020204" pitchFamily="34" charset="0"/>
              </a:rPr>
              <a:t>-Soothing heat: paraffin wax dips, heated arthritis mittens, </a:t>
            </a:r>
            <a:r>
              <a:rPr lang="en-US" dirty="0" err="1">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-Ice after activity</a:t>
            </a:r>
          </a:p>
          <a:p>
            <a:r>
              <a:rPr lang="en-US" dirty="0">
                <a:latin typeface="Arial" panose="020B0604020202020204" pitchFamily="34" charset="0"/>
                <a:cs typeface="Arial" panose="020B0604020202020204" pitchFamily="34" charset="0"/>
              </a:rPr>
              <a:t>-Over the counter creams and lotions:</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Voltaren</a:t>
            </a:r>
            <a:r>
              <a:rPr lang="en-US" dirty="0">
                <a:latin typeface="Arial" panose="020B0604020202020204" pitchFamily="34" charset="0"/>
                <a:cs typeface="Arial" panose="020B0604020202020204" pitchFamily="34" charset="0"/>
              </a:rPr>
              <a:t> gel (anti-inflammatory that works best when applied 3-4 times every day)</a:t>
            </a:r>
          </a:p>
          <a:p>
            <a:r>
              <a:rPr lang="en-US" dirty="0">
                <a:latin typeface="Arial" panose="020B0604020202020204" pitchFamily="34" charset="0"/>
                <a:cs typeface="Arial" panose="020B0604020202020204" pitchFamily="34" charset="0"/>
              </a:rPr>
              <a:t>	-Lidocaine (numbing)</a:t>
            </a:r>
          </a:p>
          <a:p>
            <a:r>
              <a:rPr lang="en-US" dirty="0">
                <a:latin typeface="Arial" panose="020B0604020202020204" pitchFamily="34" charset="0"/>
                <a:cs typeface="Arial" panose="020B0604020202020204" pitchFamily="34" charset="0"/>
              </a:rPr>
              <a:t>	-Capsaicin (hot pepper cream that burns at first, but then causes numbing)</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Biofreeze</a:t>
            </a:r>
            <a:r>
              <a:rPr lang="en-US" dirty="0">
                <a:latin typeface="Arial" panose="020B0604020202020204" pitchFamily="34" charset="0"/>
                <a:cs typeface="Arial" panose="020B0604020202020204" pitchFamily="34" charset="0"/>
              </a:rPr>
              <a:t>, Icy Hot, or Tiger Balm (cooling/warming sensations that distract nerves from pain)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Over the counter medicines:</a:t>
            </a:r>
          </a:p>
          <a:p>
            <a:r>
              <a:rPr lang="en-US" dirty="0">
                <a:latin typeface="Arial" panose="020B0604020202020204" pitchFamily="34" charset="0"/>
                <a:cs typeface="Arial" panose="020B0604020202020204" pitchFamily="34" charset="0"/>
              </a:rPr>
              <a:t>-Tylenol (can be taken every day)</a:t>
            </a:r>
          </a:p>
          <a:p>
            <a:r>
              <a:rPr lang="en-US" dirty="0">
                <a:latin typeface="Arial" panose="020B0604020202020204" pitchFamily="34" charset="0"/>
                <a:cs typeface="Arial" panose="020B0604020202020204" pitchFamily="34" charset="0"/>
              </a:rPr>
              <a:t>-Ibuprofen, naproxen, or other anti-inflammatories (check with your doctor before taking these every day)</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Prescription treatments:</a:t>
            </a:r>
          </a:p>
          <a:p>
            <a:r>
              <a:rPr lang="en-US" dirty="0">
                <a:latin typeface="Arial" panose="020B0604020202020204" pitchFamily="34" charset="0"/>
                <a:cs typeface="Arial" panose="020B0604020202020204" pitchFamily="34" charset="0"/>
              </a:rPr>
              <a:t>-Prescription-strength anti-inflammatories</a:t>
            </a:r>
          </a:p>
          <a:p>
            <a:r>
              <a:rPr lang="en-US" dirty="0">
                <a:latin typeface="Arial" panose="020B0604020202020204" pitchFamily="34" charset="0"/>
                <a:cs typeface="Arial" panose="020B0604020202020204" pitchFamily="34" charset="0"/>
              </a:rPr>
              <a:t>-Duloxetine (works on pain nerves)</a:t>
            </a:r>
          </a:p>
          <a:p>
            <a:r>
              <a:rPr lang="en-US" dirty="0">
                <a:latin typeface="Arial" panose="020B0604020202020204" pitchFamily="34" charset="0"/>
                <a:cs typeface="Arial" panose="020B0604020202020204" pitchFamily="34" charset="0"/>
              </a:rPr>
              <a:t>-Cortisone or </a:t>
            </a:r>
            <a:r>
              <a:rPr lang="en-US" dirty="0" err="1">
                <a:latin typeface="Arial" panose="020B0604020202020204" pitchFamily="34" charset="0"/>
                <a:cs typeface="Arial" panose="020B0604020202020204" pitchFamily="34" charset="0"/>
              </a:rPr>
              <a:t>Euflexxa</a:t>
            </a:r>
            <a:r>
              <a:rPr lang="en-US" dirty="0">
                <a:latin typeface="Arial" panose="020B0604020202020204" pitchFamily="34" charset="0"/>
                <a:cs typeface="Arial" panose="020B0604020202020204" pitchFamily="34" charset="0"/>
              </a:rPr>
              <a:t> injections</a:t>
            </a:r>
          </a:p>
          <a:p>
            <a:r>
              <a:rPr lang="en-US" dirty="0">
                <a:latin typeface="Arial" panose="020B0604020202020204" pitchFamily="34" charset="0"/>
                <a:cs typeface="Arial" panose="020B0604020202020204" pitchFamily="34" charset="0"/>
              </a:rPr>
              <a:t>-Surgery as a last resort</a:t>
            </a:r>
          </a:p>
        </p:txBody>
      </p:sp>
    </p:spTree>
    <p:extLst>
      <p:ext uri="{BB962C8B-B14F-4D97-AF65-F5344CB8AC3E}">
        <p14:creationId xmlns:p14="http://schemas.microsoft.com/office/powerpoint/2010/main" val="17788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8" end="1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34</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Treatment</a:t>
            </a:r>
          </a:p>
        </p:txBody>
      </p:sp>
      <p:sp>
        <p:nvSpPr>
          <p:cNvPr id="2" name="TextBox 1"/>
          <p:cNvSpPr txBox="1"/>
          <p:nvPr/>
        </p:nvSpPr>
        <p:spPr>
          <a:xfrm>
            <a:off x="507232" y="1461477"/>
            <a:ext cx="11208543" cy="4634202"/>
          </a:xfrm>
          <a:prstGeom prst="rect">
            <a:avLst/>
          </a:prstGeom>
          <a:noFill/>
        </p:spPr>
        <p:txBody>
          <a:bodyPr wrap="square" rtlCol="0">
            <a:normAutofit fontScale="92500"/>
          </a:bodyPr>
          <a:lstStyle/>
          <a:p>
            <a:r>
              <a:rPr lang="en-US" sz="2400" b="1" dirty="0">
                <a:latin typeface="Arial" panose="020B0604020202020204" pitchFamily="34" charset="0"/>
                <a:cs typeface="Arial" panose="020B0604020202020204" pitchFamily="34" charset="0"/>
              </a:rPr>
              <a:t>Direct joint treatments: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Physical therapy or occupational therapy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Wearing a splint or brace (check with your doctor to find out if this would be helpful for you)</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Arthritis gloves (stretchy compression gloves) if your hands are involved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Soothing heat: paraffin wax dips, heated arthritis mittens, </a:t>
            </a:r>
            <a:r>
              <a:rPr lang="en-US" sz="2400" dirty="0" err="1">
                <a:latin typeface="Arial" panose="020B0604020202020204" pitchFamily="34" charset="0"/>
                <a:cs typeface="Arial" panose="020B0604020202020204" pitchFamily="34" charset="0"/>
              </a:rPr>
              <a:t>etc</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Ice after activity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Over the counter creams and lotions:</a:t>
            </a:r>
          </a:p>
          <a:p>
            <a:pPr marL="800100" lvl="1"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Voltaren</a:t>
            </a:r>
            <a:r>
              <a:rPr lang="en-US" sz="2400" dirty="0">
                <a:latin typeface="Arial" panose="020B0604020202020204" pitchFamily="34" charset="0"/>
                <a:cs typeface="Arial" panose="020B0604020202020204" pitchFamily="34" charset="0"/>
              </a:rPr>
              <a:t> gel (anti-inflammatory that works best when applied 3-4 times every day)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Lidocaine (numbing)</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Capsaicin (hot pepper cream that burns at first, but then causes numbing)</a:t>
            </a:r>
          </a:p>
          <a:p>
            <a:pPr marL="800100" lvl="1"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Biofreeze</a:t>
            </a:r>
            <a:r>
              <a:rPr lang="en-US" sz="2400" dirty="0">
                <a:latin typeface="Arial" panose="020B0604020202020204" pitchFamily="34" charset="0"/>
                <a:cs typeface="Arial" panose="020B0604020202020204" pitchFamily="34" charset="0"/>
              </a:rPr>
              <a:t>, Icy Hot, or Tiger Balm (cooling/warming sensations that distract nerves from pain)</a:t>
            </a:r>
          </a:p>
        </p:txBody>
      </p:sp>
    </p:spTree>
    <p:extLst>
      <p:ext uri="{BB962C8B-B14F-4D97-AF65-F5344CB8AC3E}">
        <p14:creationId xmlns:p14="http://schemas.microsoft.com/office/powerpoint/2010/main" val="3456294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35</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Osteoarthritis: Treatment</a:t>
            </a:r>
          </a:p>
        </p:txBody>
      </p:sp>
      <p:sp>
        <p:nvSpPr>
          <p:cNvPr id="2" name="TextBox 1"/>
          <p:cNvSpPr txBox="1"/>
          <p:nvPr/>
        </p:nvSpPr>
        <p:spPr>
          <a:xfrm>
            <a:off x="507232" y="1461477"/>
            <a:ext cx="11208543" cy="4634202"/>
          </a:xfrm>
          <a:prstGeom prst="rect">
            <a:avLst/>
          </a:prstGeom>
          <a:noFill/>
        </p:spPr>
        <p:txBody>
          <a:bodyPr wrap="square" rtlCol="0">
            <a:normAutofit/>
          </a:bodyPr>
          <a:lstStyle/>
          <a:p>
            <a:r>
              <a:rPr lang="en-US" sz="2400" b="1" dirty="0">
                <a:latin typeface="Arial" panose="020B0604020202020204" pitchFamily="34" charset="0"/>
                <a:cs typeface="Arial" panose="020B0604020202020204" pitchFamily="34" charset="0"/>
              </a:rPr>
              <a:t>Over the counter medicines: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Tylenol (can be taken every day)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Ibuprofen, naproxen, or other anti-inflammatories (check with your doctor before taking these every day)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Prescription treatments: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Prescription-strength anti-inflammatories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Duloxetine (works on pain nerves)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Cortisone or </a:t>
            </a:r>
            <a:r>
              <a:rPr lang="en-US" sz="2400" dirty="0" err="1">
                <a:latin typeface="Arial" panose="020B0604020202020204" pitchFamily="34" charset="0"/>
                <a:cs typeface="Arial" panose="020B0604020202020204" pitchFamily="34" charset="0"/>
              </a:rPr>
              <a:t>Euflexxa</a:t>
            </a:r>
            <a:r>
              <a:rPr lang="en-US" sz="2400" dirty="0">
                <a:latin typeface="Arial" panose="020B0604020202020204" pitchFamily="34" charset="0"/>
                <a:cs typeface="Arial" panose="020B0604020202020204" pitchFamily="34" charset="0"/>
              </a:rPr>
              <a:t> injections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Surgery as a last resort</a:t>
            </a:r>
          </a:p>
        </p:txBody>
      </p:sp>
    </p:spTree>
    <p:extLst>
      <p:ext uri="{BB962C8B-B14F-4D97-AF65-F5344CB8AC3E}">
        <p14:creationId xmlns:p14="http://schemas.microsoft.com/office/powerpoint/2010/main" val="3194695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176C3-40D3-7A45-9703-6112A1164AFA}"/>
              </a:ext>
            </a:extLst>
          </p:cNvPr>
          <p:cNvPicPr>
            <a:picLocks noChangeAspect="1"/>
          </p:cNvPicPr>
          <p:nvPr/>
        </p:nvPicPr>
        <p:blipFill>
          <a:blip r:embed="rId3">
            <a:alphaModFix amt="58000"/>
          </a:blip>
          <a:stretch>
            <a:fillRect/>
          </a:stretch>
        </p:blipFill>
        <p:spPr>
          <a:xfrm rot="10800000">
            <a:off x="0" y="0"/>
            <a:ext cx="12287002" cy="6858000"/>
          </a:xfrm>
          <a:prstGeom prst="rect">
            <a:avLst/>
          </a:prstGeom>
          <a:solidFill>
            <a:schemeClr val="bg1"/>
          </a:solidFill>
          <a:ln>
            <a:noFill/>
          </a:ln>
        </p:spPr>
      </p:pic>
      <p:cxnSp>
        <p:nvCxnSpPr>
          <p:cNvPr id="3" name="Straight Connector 2">
            <a:extLst>
              <a:ext uri="{FF2B5EF4-FFF2-40B4-BE49-F238E27FC236}">
                <a16:creationId xmlns:a16="http://schemas.microsoft.com/office/drawing/2014/main" id="{8CE5D57B-BE5A-7B43-A234-0E37DFB49BCC}"/>
              </a:ext>
            </a:extLst>
          </p:cNvPr>
          <p:cNvCxnSpPr>
            <a:cxnSpLocks/>
          </p:cNvCxnSpPr>
          <p:nvPr/>
        </p:nvCxnSpPr>
        <p:spPr>
          <a:xfrm>
            <a:off x="437695" y="6160113"/>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
        <p:nvSpPr>
          <p:cNvPr id="4" name="Footer Placeholder 5">
            <a:extLst>
              <a:ext uri="{FF2B5EF4-FFF2-40B4-BE49-F238E27FC236}">
                <a16:creationId xmlns:a16="http://schemas.microsoft.com/office/drawing/2014/main" id="{834E8350-FBFC-A44E-88EC-08B39DA9F11C}"/>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40000"/>
                  </a:schemeClr>
                </a:solidFill>
              </a:rPr>
              <a:t>Marco JL   </a:t>
            </a:r>
            <a:r>
              <a:rPr lang="en-US" sz="1600" b="0" dirty="0">
                <a:solidFill>
                  <a:schemeClr val="bg1">
                    <a:alpha val="40000"/>
                  </a:schemeClr>
                </a:solidFill>
                <a:latin typeface="Arial Black" panose="020B0604020202020204" pitchFamily="34" charset="0"/>
                <a:cs typeface="Arial Black" panose="020B0604020202020204" pitchFamily="34" charset="0"/>
              </a:rPr>
              <a:t>| </a:t>
            </a:r>
            <a:r>
              <a:rPr lang="en-US" b="0" dirty="0">
                <a:solidFill>
                  <a:schemeClr val="bg1">
                    <a:alpha val="40000"/>
                  </a:schemeClr>
                </a:solidFill>
              </a:rPr>
              <a:t>  </a:t>
            </a:r>
            <a:r>
              <a:rPr lang="en-US" dirty="0">
                <a:solidFill>
                  <a:schemeClr val="bg1">
                    <a:alpha val="40000"/>
                  </a:schemeClr>
                </a:solidFill>
              </a:rPr>
              <a:t>2023</a:t>
            </a:r>
          </a:p>
        </p:txBody>
      </p:sp>
      <p:sp>
        <p:nvSpPr>
          <p:cNvPr id="5" name="Slide Number Placeholder 6">
            <a:extLst>
              <a:ext uri="{FF2B5EF4-FFF2-40B4-BE49-F238E27FC236}">
                <a16:creationId xmlns:a16="http://schemas.microsoft.com/office/drawing/2014/main" id="{E9CDF148-AB6C-724F-B42B-D4143CB75988}"/>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bg1">
                    <a:alpha val="40000"/>
                  </a:schemeClr>
                </a:solidFill>
              </a:rPr>
              <a:pPr algn="r"/>
              <a:t>36</a:t>
            </a:fld>
            <a:endParaRPr lang="en-US" sz="1300" dirty="0">
              <a:solidFill>
                <a:schemeClr val="bg1">
                  <a:alpha val="40000"/>
                </a:schemeClr>
              </a:solidFill>
            </a:endParaRPr>
          </a:p>
        </p:txBody>
      </p:sp>
      <p:sp>
        <p:nvSpPr>
          <p:cNvPr id="6" name="Title 1">
            <a:extLst>
              <a:ext uri="{FF2B5EF4-FFF2-40B4-BE49-F238E27FC236}">
                <a16:creationId xmlns:a16="http://schemas.microsoft.com/office/drawing/2014/main" id="{4166633C-22F5-4A49-812D-0610E171E4B0}"/>
              </a:ext>
            </a:extLst>
          </p:cNvPr>
          <p:cNvSpPr txBox="1">
            <a:spLocks/>
          </p:cNvSpPr>
          <p:nvPr/>
        </p:nvSpPr>
        <p:spPr>
          <a:xfrm>
            <a:off x="1122947" y="1892968"/>
            <a:ext cx="9920882" cy="3866148"/>
          </a:xfrm>
          <a:prstGeom prst="rect">
            <a:avLst/>
          </a:prstGeom>
        </p:spPr>
        <p:txBody>
          <a:bodyPr>
            <a:no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pPr algn="ctr"/>
            <a:r>
              <a:rPr lang="en-US" sz="7200" dirty="0">
                <a:solidFill>
                  <a:schemeClr val="bg1"/>
                </a:solidFill>
              </a:rPr>
              <a:t>Fibromyalgia</a:t>
            </a:r>
          </a:p>
        </p:txBody>
      </p:sp>
      <p:sp>
        <p:nvSpPr>
          <p:cNvPr id="14" name="Rectangle 13">
            <a:extLst>
              <a:ext uri="{FF2B5EF4-FFF2-40B4-BE49-F238E27FC236}">
                <a16:creationId xmlns:a16="http://schemas.microsoft.com/office/drawing/2014/main" id="{3598047E-B889-1C48-8B81-B0C8B14E648C}"/>
              </a:ext>
            </a:extLst>
          </p:cNvPr>
          <p:cNvSpPr/>
          <p:nvPr/>
        </p:nvSpPr>
        <p:spPr>
          <a:xfrm>
            <a:off x="4006362" y="2524557"/>
            <a:ext cx="3298287" cy="646331"/>
          </a:xfrm>
          <a:prstGeom prst="rect">
            <a:avLst/>
          </a:prstGeom>
        </p:spPr>
        <p:txBody>
          <a:bodyPr wrap="square">
            <a:spAutoFit/>
          </a:bodyPr>
          <a:lstStyle/>
          <a:p>
            <a:pPr lvl="1"/>
            <a:endParaRPr lang="en-US" dirty="0">
              <a:solidFill>
                <a:schemeClr val="bg1"/>
              </a:solidFill>
              <a:latin typeface="Arial" panose="020B0604020202020204" pitchFamily="34" charset="0"/>
              <a:cs typeface="Arial" panose="020B0604020202020204" pitchFamily="34" charset="0"/>
            </a:endParaRPr>
          </a:p>
          <a:p>
            <a:pPr lvl="1"/>
            <a:endParaRPr lang="en-US" dirty="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0EE87BC-9F5D-6F4A-8299-C2D4DC1E3EED}"/>
              </a:ext>
            </a:extLst>
          </p:cNvPr>
          <p:cNvCxnSpPr>
            <a:cxnSpLocks/>
          </p:cNvCxnSpPr>
          <p:nvPr/>
        </p:nvCxnSpPr>
        <p:spPr>
          <a:xfrm>
            <a:off x="437695" y="1296711"/>
            <a:ext cx="11312871" cy="0"/>
          </a:xfrm>
          <a:prstGeom prst="line">
            <a:avLst/>
          </a:prstGeom>
          <a:ln w="38100">
            <a:solidFill>
              <a:schemeClr val="bg1">
                <a:alpha val="4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726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37</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Nociplastic</a:t>
            </a:r>
            <a:r>
              <a:rPr lang="en-US" sz="2400" dirty="0">
                <a:latin typeface="Arial" panose="020B0604020202020204" pitchFamily="34" charset="0"/>
                <a:cs typeface="Arial" panose="020B0604020202020204" pitchFamily="34" charset="0"/>
              </a:rPr>
              <a:t> Pain Phenomenon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Through neural plasticity responding to past experiences, emotional state, stress/autonomic activation, pain coping behaviors, the brain has “learned” to interpret normal stimuli as pain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Symptoms include: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Widespread non-inflammatory musculoskeletal pain</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Fatigue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Sleep disturbance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Anxiety and/or depression</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Brain fog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Self-preservation mechanism? </a:t>
            </a:r>
          </a:p>
        </p:txBody>
      </p:sp>
    </p:spTree>
    <p:extLst>
      <p:ext uri="{BB962C8B-B14F-4D97-AF65-F5344CB8AC3E}">
        <p14:creationId xmlns:p14="http://schemas.microsoft.com/office/powerpoint/2010/main" val="382056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38</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Diagnosis</a:t>
            </a:r>
          </a:p>
        </p:txBody>
      </p:sp>
      <p:sp>
        <p:nvSpPr>
          <p:cNvPr id="2" name="TextBox 1"/>
          <p:cNvSpPr txBox="1"/>
          <p:nvPr/>
        </p:nvSpPr>
        <p:spPr>
          <a:xfrm>
            <a:off x="507232" y="1461477"/>
            <a:ext cx="6310257"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Diagnostic criteria do exist (More for research and trials than for clinical use)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Generalized pain, defined as pain in at least 4 of 5 regions, is present.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Symptoms have been present at a similar level for at least 3 months.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Widespread pain index (WPI) ≥ 7 and symptom severity scale (SSS) score ≥ 5 OR WPI of 4–6 and SSS score ≥ 9.</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87799C3-E21B-CB6A-9F7D-2B6C19DB2DB8}"/>
              </a:ext>
            </a:extLst>
          </p:cNvPr>
          <p:cNvPicPr>
            <a:picLocks noChangeAspect="1"/>
          </p:cNvPicPr>
          <p:nvPr/>
        </p:nvPicPr>
        <p:blipFill>
          <a:blip r:embed="rId3"/>
          <a:stretch>
            <a:fillRect/>
          </a:stretch>
        </p:blipFill>
        <p:spPr>
          <a:xfrm>
            <a:off x="6817489" y="1814233"/>
            <a:ext cx="4863421" cy="3915054"/>
          </a:xfrm>
          <a:prstGeom prst="rect">
            <a:avLst/>
          </a:prstGeom>
        </p:spPr>
      </p:pic>
    </p:spTree>
    <p:extLst>
      <p:ext uri="{BB962C8B-B14F-4D97-AF65-F5344CB8AC3E}">
        <p14:creationId xmlns:p14="http://schemas.microsoft.com/office/powerpoint/2010/main" val="2747067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39</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Diagnosis</a:t>
            </a:r>
          </a:p>
        </p:txBody>
      </p:sp>
      <p:sp>
        <p:nvSpPr>
          <p:cNvPr id="2" name="TextBox 1"/>
          <p:cNvSpPr txBox="1"/>
          <p:nvPr/>
        </p:nvSpPr>
        <p:spPr>
          <a:xfrm>
            <a:off x="507232" y="1356712"/>
            <a:ext cx="11208543" cy="4738967"/>
          </a:xfrm>
          <a:prstGeom prst="rect">
            <a:avLst/>
          </a:prstGeom>
          <a:noFill/>
        </p:spPr>
        <p:txBody>
          <a:bodyPr wrap="square" rtlCol="0">
            <a:normAutofit/>
          </a:bodyPr>
          <a:lstStyle/>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Widespread musculoskeletal pain</a:t>
            </a:r>
          </a:p>
          <a:p>
            <a:pPr marL="800100" lvl="1"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Complaints tend to be severe yet somewhat vague or non-localized</a:t>
            </a:r>
          </a:p>
          <a:p>
            <a:pPr marL="800100" lvl="1"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If an area is particularly worse, it tends to be the coat hanger area</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Fatigue</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Sleep disturbance</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Mood or anxiety problems</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Morning stiffness</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Brain fog</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Exercise intolerance</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Allodynia/Hyperalgesia/</a:t>
            </a:r>
            <a:r>
              <a:rPr lang="en-US" sz="2400" dirty="0" err="1">
                <a:latin typeface="Arial" panose="020B0604020202020204" pitchFamily="34" charset="0"/>
                <a:cs typeface="Arial" panose="020B0604020202020204" pitchFamily="34" charset="0"/>
              </a:rPr>
              <a:t>Paresthesias</a:t>
            </a: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Minimal response to NSAID or low dose prednisone</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Other </a:t>
            </a:r>
            <a:r>
              <a:rPr lang="en-US" sz="2400" dirty="0" err="1">
                <a:latin typeface="Arial" panose="020B0604020202020204" pitchFamily="34" charset="0"/>
                <a:cs typeface="Arial" panose="020B0604020202020204" pitchFamily="34" charset="0"/>
              </a:rPr>
              <a:t>nociplastic</a:t>
            </a:r>
            <a:r>
              <a:rPr lang="en-US" sz="2400" dirty="0">
                <a:latin typeface="Arial" panose="020B0604020202020204" pitchFamily="34" charset="0"/>
                <a:cs typeface="Arial" panose="020B0604020202020204" pitchFamily="34" charset="0"/>
              </a:rPr>
              <a:t> syndromes like IBS, chronic migraines, </a:t>
            </a:r>
            <a:r>
              <a:rPr lang="en-US" sz="2400" dirty="0" err="1">
                <a:latin typeface="Arial" panose="020B0604020202020204" pitchFamily="34" charset="0"/>
                <a:cs typeface="Arial" panose="020B0604020202020204" pitchFamily="34" charset="0"/>
              </a:rPr>
              <a:t>etc</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2CB010-BE66-6ED4-0134-844E9C84AAD2}"/>
              </a:ext>
            </a:extLst>
          </p:cNvPr>
          <p:cNvPicPr>
            <a:picLocks noChangeAspect="1"/>
          </p:cNvPicPr>
          <p:nvPr/>
        </p:nvPicPr>
        <p:blipFill>
          <a:blip r:embed="rId2"/>
          <a:stretch>
            <a:fillRect/>
          </a:stretch>
        </p:blipFill>
        <p:spPr>
          <a:xfrm>
            <a:off x="5607272" y="2626158"/>
            <a:ext cx="5935774" cy="3339295"/>
          </a:xfrm>
          <a:prstGeom prst="rect">
            <a:avLst/>
          </a:prstGeom>
        </p:spPr>
      </p:pic>
    </p:spTree>
    <p:extLst>
      <p:ext uri="{BB962C8B-B14F-4D97-AF65-F5344CB8AC3E}">
        <p14:creationId xmlns:p14="http://schemas.microsoft.com/office/powerpoint/2010/main" val="40941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11243334"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Nociceptive Pain: the traditional model</a:t>
            </a:r>
          </a:p>
        </p:txBody>
      </p:sp>
      <p:pic>
        <p:nvPicPr>
          <p:cNvPr id="3" name="Picture 2"/>
          <p:cNvPicPr>
            <a:picLocks noChangeAspect="1"/>
          </p:cNvPicPr>
          <p:nvPr/>
        </p:nvPicPr>
        <p:blipFill>
          <a:blip r:embed="rId3"/>
          <a:stretch>
            <a:fillRect/>
          </a:stretch>
        </p:blipFill>
        <p:spPr>
          <a:xfrm>
            <a:off x="4028682" y="1293763"/>
            <a:ext cx="4200433" cy="4641478"/>
          </a:xfrm>
          <a:prstGeom prst="rect">
            <a:avLst/>
          </a:prstGeom>
        </p:spPr>
      </p:pic>
    </p:spTree>
    <p:extLst>
      <p:ext uri="{BB962C8B-B14F-4D97-AF65-F5344CB8AC3E}">
        <p14:creationId xmlns:p14="http://schemas.microsoft.com/office/powerpoint/2010/main" val="3702895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40</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Diagnosis</a:t>
            </a:r>
          </a:p>
        </p:txBody>
      </p:sp>
      <p:sp>
        <p:nvSpPr>
          <p:cNvPr id="2" name="TextBox 1"/>
          <p:cNvSpPr txBox="1"/>
          <p:nvPr/>
        </p:nvSpPr>
        <p:spPr>
          <a:xfrm>
            <a:off x="507232" y="1461477"/>
            <a:ext cx="5951441" cy="4634202"/>
          </a:xfrm>
          <a:prstGeom prst="rect">
            <a:avLst/>
          </a:prstGeom>
          <a:noFill/>
        </p:spPr>
        <p:txBody>
          <a:bodyPr wrap="square" rtlCol="0">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Tender points: helpful but NOT needed for diagnosis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General allodynia is common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 be significant tenderness and pain on ROM, but there should be no swelling, warmth, or loss of ROM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NOT a diagnosis of exclusion </a:t>
            </a:r>
          </a:p>
        </p:txBody>
      </p:sp>
      <p:pic>
        <p:nvPicPr>
          <p:cNvPr id="3" name="Picture 2">
            <a:extLst>
              <a:ext uri="{FF2B5EF4-FFF2-40B4-BE49-F238E27FC236}">
                <a16:creationId xmlns:a16="http://schemas.microsoft.com/office/drawing/2014/main" id="{A36E922F-C12A-53CD-F613-94E9A764B782}"/>
              </a:ext>
            </a:extLst>
          </p:cNvPr>
          <p:cNvPicPr>
            <a:picLocks noChangeAspect="1"/>
          </p:cNvPicPr>
          <p:nvPr/>
        </p:nvPicPr>
        <p:blipFill rotWithShape="1">
          <a:blip r:embed="rId3"/>
          <a:srcRect l="9340"/>
          <a:stretch/>
        </p:blipFill>
        <p:spPr>
          <a:xfrm>
            <a:off x="6458673" y="1798536"/>
            <a:ext cx="5504968" cy="3960083"/>
          </a:xfrm>
          <a:prstGeom prst="rect">
            <a:avLst/>
          </a:prstGeom>
        </p:spPr>
      </p:pic>
    </p:spTree>
    <p:extLst>
      <p:ext uri="{BB962C8B-B14F-4D97-AF65-F5344CB8AC3E}">
        <p14:creationId xmlns:p14="http://schemas.microsoft.com/office/powerpoint/2010/main" val="339886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41</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Fibromyalgia is a disorder of nerve dysfunction and hypersensitivity that results in chronic pain, fatigue, difficulty exercising, and many other bothersome symptoms.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There are many different treatment options for fibromyalgia. Patients often do best when they address issues in all four categories below.</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Exercise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goal is to work up to 30 minutes of light exercise every day. This can be anything that gets your body moving, such as walking, dancing, swimming, or stretching.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Yoga and Tai Chi can be particularly helpful since they combine exercise with meditation.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Start with a level of exercise that you can sustain every day, without feeling wiped out the next day.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an exercise you do wipes you out later that day or the next day, that's a sign your body wasn't ready for that yet. Let yourself recover, then back off a little next time, and do something shorter or less intense.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Gradually work up to a goal of 30 minutes every single day.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Sleep</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Make sure you are getting 8 hours of sleep regularly.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Follow tips for "sleep hygiene" found here: sleepfoundation.org/articles/sleep-hygiene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you snore or wake up feeling unrefreshed, talk to your doctor about whether you need to be tested for sleep apnea.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Mental Health</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Work on reducing or avoiding stressful situations in your life.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you have symptoms of anxiety or depression, talk to your primary care doctor about treatment options.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Practice mindfulness and meditation in your daily life. Try apps like Insight Timer, Headspace, or Ten Percent Happier. I recommend making meditation a part of your daily routine, even if it's only for 5 minutes a day.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Medication</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Medications that can help fibromyalgia include gabapentin (Neurontin), duloxetine (Cymbalta), milnacipran (</a:t>
            </a:r>
            <a:r>
              <a:rPr lang="en-US" sz="1100" dirty="0" err="1">
                <a:latin typeface="Arial" panose="020B0604020202020204" pitchFamily="34" charset="0"/>
                <a:cs typeface="Arial" panose="020B0604020202020204" pitchFamily="34" charset="0"/>
              </a:rPr>
              <a:t>Savella</a:t>
            </a:r>
            <a:r>
              <a:rPr lang="en-US" sz="1100" dirty="0">
                <a:latin typeface="Arial" panose="020B0604020202020204" pitchFamily="34" charset="0"/>
                <a:cs typeface="Arial" panose="020B0604020202020204" pitchFamily="34" charset="0"/>
              </a:rPr>
              <a:t>), amitriptyline (Elavil), and pregabalin (Lyrica).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Over-the-counter pain relievers such as acetaminophen (Tylenol) or ibuprofen (Motrin) can be helpful as well. Talk to your doctor before taking these on a daily basis.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There are no supplements proven to help fibromyalgia, but some patients find relief with turmeric and/or ginger, which have anti-inflammatory effects.</a:t>
            </a:r>
          </a:p>
        </p:txBody>
      </p:sp>
    </p:spTree>
    <p:extLst>
      <p:ext uri="{BB962C8B-B14F-4D97-AF65-F5344CB8AC3E}">
        <p14:creationId xmlns:p14="http://schemas.microsoft.com/office/powerpoint/2010/main" val="3778864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42</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171450"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Exercise</a:t>
            </a:r>
          </a:p>
          <a:p>
            <a:pPr marL="628650" lvl="1"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The goal is to work up to 30 minutes of light exercise every day. This can be anything that gets your body moving, such as walking, dancing, swimming, or stretching. </a:t>
            </a:r>
          </a:p>
          <a:p>
            <a:pPr marL="628650" lvl="1"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Yoga and Tai Chi can be particularly helpful since they combine exercise with meditation. </a:t>
            </a:r>
          </a:p>
          <a:p>
            <a:pPr marL="628650" lvl="1"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Start with a level of exercise that you can sustain every day, without feeling wiped out the next day. </a:t>
            </a:r>
          </a:p>
          <a:p>
            <a:pPr marL="628650" lvl="1"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If an exercise you do wipes you out later that day or the next day, that's a sign your body wasn't ready for that yet. Let yourself recover, then back off a little next time, and do something shorter or less intense. </a:t>
            </a:r>
          </a:p>
          <a:p>
            <a:pPr marL="628650" lvl="1"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Gradually work up to a goal of 30 minutes every single day.</a:t>
            </a:r>
          </a:p>
        </p:txBody>
      </p:sp>
    </p:spTree>
    <p:extLst>
      <p:ext uri="{BB962C8B-B14F-4D97-AF65-F5344CB8AC3E}">
        <p14:creationId xmlns:p14="http://schemas.microsoft.com/office/powerpoint/2010/main" val="4229303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43</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Sleep</a:t>
            </a:r>
          </a:p>
          <a:p>
            <a:pPr marL="628650" lvl="1"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Make sure you are getting 8 hours of sleep regularly. </a:t>
            </a:r>
          </a:p>
          <a:p>
            <a:pPr marL="628650" lvl="1"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Follow tips for "sleep hygiene" found here: sleepfoundation.org/articles/sleep-hygiene</a:t>
            </a:r>
          </a:p>
          <a:p>
            <a:pPr marL="628650" lvl="1"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If you snore or wake up feeling unrefreshed, talk to your doctor about whether you need to be tested for sleep apnea. </a:t>
            </a:r>
          </a:p>
        </p:txBody>
      </p:sp>
    </p:spTree>
    <p:extLst>
      <p:ext uri="{BB962C8B-B14F-4D97-AF65-F5344CB8AC3E}">
        <p14:creationId xmlns:p14="http://schemas.microsoft.com/office/powerpoint/2010/main" val="344786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44</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171450"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Mental Health</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Work on reducing or avoiding stressful situations in your life. </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If you have symptoms of anxiety or depression, talk to your primary care doctor about treatment options. </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Practice mindfulness and meditation in your daily life. Try apps like Insight Timer, Headspace, or Ten Percent Happier. I recommend making meditation a part of your daily routine, even if it's only for 5 minutes a day.</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014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45</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rmAutofit/>
          </a:bodyPr>
          <a:lstStyle/>
          <a:p>
            <a:pPr marL="171450"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Medication</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Medications that can help fibromyalgia include gabapentin (Neurontin), duloxetine (Cymbalta), milnacipran (</a:t>
            </a:r>
            <a:r>
              <a:rPr lang="en-US" sz="2800" dirty="0" err="1">
                <a:latin typeface="Arial" panose="020B0604020202020204" pitchFamily="34" charset="0"/>
                <a:cs typeface="Arial" panose="020B0604020202020204" pitchFamily="34" charset="0"/>
              </a:rPr>
              <a:t>Savella</a:t>
            </a:r>
            <a:r>
              <a:rPr lang="en-US" sz="2800" dirty="0">
                <a:latin typeface="Arial" panose="020B0604020202020204" pitchFamily="34" charset="0"/>
                <a:cs typeface="Arial" panose="020B0604020202020204" pitchFamily="34" charset="0"/>
              </a:rPr>
              <a:t>), amitriptyline (Elavil), and pregabalin (Lyrica). </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Over-the-counter pain relievers such as acetaminophen (Tylenol) or ibuprofen (Motrin) can be helpful as well. Talk to your doctor before taking these on a daily basis. </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There are no supplements proven to help fibromyalgia, but some patients find relief with turmeric and/or ginger, which have anti-inflammatory effects.</a:t>
            </a:r>
          </a:p>
        </p:txBody>
      </p:sp>
    </p:spTree>
    <p:extLst>
      <p:ext uri="{BB962C8B-B14F-4D97-AF65-F5344CB8AC3E}">
        <p14:creationId xmlns:p14="http://schemas.microsoft.com/office/powerpoint/2010/main" val="2284998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46</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Treatment</a:t>
            </a:r>
          </a:p>
        </p:txBody>
      </p:sp>
      <p:sp>
        <p:nvSpPr>
          <p:cNvPr id="2" name="TextBox 1"/>
          <p:cNvSpPr txBox="1"/>
          <p:nvPr/>
        </p:nvSpPr>
        <p:spPr>
          <a:xfrm>
            <a:off x="507232" y="1461477"/>
            <a:ext cx="11208543" cy="4634202"/>
          </a:xfrm>
          <a:prstGeom prst="rect">
            <a:avLst/>
          </a:prstGeom>
          <a:noFill/>
        </p:spPr>
        <p:txBody>
          <a:bodyPr wrap="square" rtlCol="0">
            <a:normAutofit fontScale="92500" lnSpcReduction="10000"/>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Gabapentin (</a:t>
            </a:r>
            <a:r>
              <a:rPr lang="en-US" sz="2400" dirty="0" err="1">
                <a:latin typeface="Arial" panose="020B0604020202020204" pitchFamily="34" charset="0"/>
                <a:cs typeface="Arial" panose="020B0604020202020204" pitchFamily="34" charset="0"/>
              </a:rPr>
              <a:t>gabapentinoid</a:t>
            </a:r>
            <a:r>
              <a:rPr lang="en-US" sz="2400" dirty="0">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Typically start 300 mg qhs</a:t>
            </a:r>
            <a:r>
              <a:rPr lang="en-US" sz="2400" dirty="0">
                <a:latin typeface="Arial" panose="020B0604020202020204" pitchFamily="34" charset="0"/>
                <a:cs typeface="Arial" panose="020B0604020202020204" pitchFamily="34" charset="0"/>
                <a:sym typeface="Wingdings" panose="05000000000000000000" pitchFamily="2" charset="2"/>
              </a:rPr>
              <a:t>300 mg bid300 mg </a:t>
            </a:r>
            <a:r>
              <a:rPr lang="en-US" sz="2400" dirty="0" err="1">
                <a:latin typeface="Arial" panose="020B0604020202020204" pitchFamily="34" charset="0"/>
                <a:cs typeface="Arial" panose="020B0604020202020204" pitchFamily="34" charset="0"/>
                <a:sym typeface="Wingdings" panose="05000000000000000000" pitchFamily="2" charset="2"/>
              </a:rPr>
              <a:t>tid</a:t>
            </a:r>
            <a:endParaRPr lang="en-US" sz="2400" dirty="0">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sym typeface="Wingdings" panose="05000000000000000000" pitchFamily="2" charset="2"/>
              </a:rPr>
              <a:t>Uptitrate</a:t>
            </a:r>
            <a:r>
              <a:rPr lang="en-US" sz="2400" dirty="0">
                <a:latin typeface="Arial" panose="020B0604020202020204" pitchFamily="34" charset="0"/>
                <a:cs typeface="Arial" panose="020B0604020202020204" pitchFamily="34" charset="0"/>
                <a:sym typeface="Wingdings" panose="05000000000000000000" pitchFamily="2" charset="2"/>
              </a:rPr>
              <a:t> up to 900 mg </a:t>
            </a:r>
            <a:r>
              <a:rPr lang="en-US" sz="2400" dirty="0" err="1">
                <a:latin typeface="Arial" panose="020B0604020202020204" pitchFamily="34" charset="0"/>
                <a:cs typeface="Arial" panose="020B0604020202020204" pitchFamily="34" charset="0"/>
                <a:sym typeface="Wingdings" panose="05000000000000000000" pitchFamily="2" charset="2"/>
              </a:rPr>
              <a:t>tid</a:t>
            </a:r>
            <a:endParaRPr lang="en-US" sz="2400" dirty="0">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Many patients prefer bid or </a:t>
            </a:r>
            <a:r>
              <a:rPr lang="en-US" sz="2400" dirty="0" err="1">
                <a:latin typeface="Arial" panose="020B0604020202020204" pitchFamily="34" charset="0"/>
                <a:cs typeface="Arial" panose="020B0604020202020204" pitchFamily="34" charset="0"/>
                <a:sym typeface="Wingdings" panose="05000000000000000000" pitchFamily="2" charset="2"/>
              </a:rPr>
              <a:t>qhs</a:t>
            </a:r>
            <a:r>
              <a:rPr lang="en-US" sz="2400" dirty="0">
                <a:latin typeface="Arial" panose="020B0604020202020204" pitchFamily="34" charset="0"/>
                <a:cs typeface="Arial" panose="020B0604020202020204" pitchFamily="34" charset="0"/>
                <a:sym typeface="Wingdings" panose="05000000000000000000" pitchFamily="2" charset="2"/>
              </a:rPr>
              <a:t> dosing only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Pregabalin (</a:t>
            </a:r>
            <a:r>
              <a:rPr lang="en-US" sz="2400" dirty="0" err="1">
                <a:latin typeface="Arial" panose="020B0604020202020204" pitchFamily="34" charset="0"/>
                <a:cs typeface="Arial" panose="020B0604020202020204" pitchFamily="34" charset="0"/>
                <a:sym typeface="Wingdings" panose="05000000000000000000" pitchFamily="2" charset="2"/>
              </a:rPr>
              <a:t>gabapentinoid</a:t>
            </a:r>
            <a:r>
              <a:rPr lang="en-US" sz="2400" dirty="0">
                <a:latin typeface="Arial" panose="020B0604020202020204" pitchFamily="34" charset="0"/>
                <a:cs typeface="Arial" panose="020B0604020202020204" pitchFamily="34" charset="0"/>
                <a:sym typeface="Wingdings" panose="05000000000000000000" pitchFamily="2" charset="2"/>
              </a:rPr>
              <a: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Start 75 mg bid150 mg bid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Duloxetine (SNRI)</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Start 30 mg qhs60 mg </a:t>
            </a:r>
            <a:r>
              <a:rPr lang="en-US" sz="2400" dirty="0" err="1">
                <a:latin typeface="Arial" panose="020B0604020202020204" pitchFamily="34" charset="0"/>
                <a:cs typeface="Arial" panose="020B0604020202020204" pitchFamily="34" charset="0"/>
                <a:sym typeface="Wingdings" panose="05000000000000000000" pitchFamily="2" charset="2"/>
              </a:rPr>
              <a:t>qhs</a:t>
            </a:r>
            <a:endParaRPr lang="en-US" sz="2400"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Milnacipran (SNRI)</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Starter pack50 mg bid100 mg bid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Amitriptyline (TCA)</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Start 25-50 mg qhs75 mg qhs100 mg </a:t>
            </a:r>
            <a:r>
              <a:rPr lang="en-US" sz="2400" dirty="0" err="1">
                <a:latin typeface="Arial" panose="020B0604020202020204" pitchFamily="34" charset="0"/>
                <a:cs typeface="Arial" panose="020B0604020202020204" pitchFamily="34" charset="0"/>
                <a:sym typeface="Wingdings" panose="05000000000000000000" pitchFamily="2" charset="2"/>
              </a:rPr>
              <a:t>qhs</a:t>
            </a:r>
            <a:endParaRPr lang="en-US" sz="2400"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Low dose naltrexone (opioid antagonist)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Can only get from compounding pharmacy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Start 1 mg </a:t>
            </a:r>
            <a:r>
              <a:rPr lang="en-US" sz="2400" dirty="0" err="1">
                <a:latin typeface="Arial" panose="020B0604020202020204" pitchFamily="34" charset="0"/>
                <a:cs typeface="Arial" panose="020B0604020202020204" pitchFamily="34" charset="0"/>
                <a:sym typeface="Wingdings" panose="05000000000000000000" pitchFamily="2" charset="2"/>
              </a:rPr>
              <a:t>dailyincrease</a:t>
            </a:r>
            <a:r>
              <a:rPr lang="en-US" sz="2400" dirty="0">
                <a:latin typeface="Arial" panose="020B0604020202020204" pitchFamily="34" charset="0"/>
                <a:cs typeface="Arial" panose="020B0604020202020204" pitchFamily="34" charset="0"/>
                <a:sym typeface="Wingdings" panose="05000000000000000000" pitchFamily="2" charset="2"/>
              </a:rPr>
              <a:t> by 0.5 mg every week until at 3-4.5 mg daily</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24D644E-50F0-7B25-204E-DE7CA82AF56E}"/>
              </a:ext>
            </a:extLst>
          </p:cNvPr>
          <p:cNvPicPr>
            <a:picLocks noChangeAspect="1"/>
          </p:cNvPicPr>
          <p:nvPr/>
        </p:nvPicPr>
        <p:blipFill>
          <a:blip r:embed="rId2"/>
          <a:stretch>
            <a:fillRect/>
          </a:stretch>
        </p:blipFill>
        <p:spPr>
          <a:xfrm>
            <a:off x="7847635" y="2631994"/>
            <a:ext cx="2849207" cy="2234140"/>
          </a:xfrm>
          <a:prstGeom prst="rect">
            <a:avLst/>
          </a:prstGeom>
        </p:spPr>
      </p:pic>
    </p:spTree>
    <p:extLst>
      <p:ext uri="{BB962C8B-B14F-4D97-AF65-F5344CB8AC3E}">
        <p14:creationId xmlns:p14="http://schemas.microsoft.com/office/powerpoint/2010/main" val="4177251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47</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Education</a:t>
            </a:r>
          </a:p>
        </p:txBody>
      </p:sp>
      <p:sp>
        <p:nvSpPr>
          <p:cNvPr id="2" name="TextBox 1"/>
          <p:cNvSpPr txBox="1"/>
          <p:nvPr/>
        </p:nvSpPr>
        <p:spPr>
          <a:xfrm>
            <a:off x="254644" y="1356712"/>
            <a:ext cx="11702004" cy="4738967"/>
          </a:xfrm>
          <a:prstGeom prst="rect">
            <a:avLst/>
          </a:prstGeom>
          <a:noFill/>
        </p:spPr>
        <p:txBody>
          <a:bodyPr wrap="square" rtlCol="0">
            <a:normAutofit fontScale="62500" lnSpcReduction="20000"/>
          </a:bodyPr>
          <a:lstStyle/>
          <a:p>
            <a:r>
              <a:rPr lang="en-US" sz="2400" dirty="0">
                <a:latin typeface="Arial" panose="020B0604020202020204" pitchFamily="34" charset="0"/>
                <a:cs typeface="Arial" panose="020B0604020202020204" pitchFamily="34" charset="0"/>
              </a:rPr>
              <a:t>Books: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Mayo Clinic Guide to Fibromyalgia." This is written by MDs at the Mayo Clinic and has a lot of helpful details and advice about living with fibromyalgia. (The first chapter is a bit dry but it picks up after that.)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Pain Management Workbook" by Rachel </a:t>
            </a:r>
            <a:r>
              <a:rPr lang="en-US" sz="2400" dirty="0" err="1">
                <a:latin typeface="Arial" panose="020B0604020202020204" pitchFamily="34" charset="0"/>
                <a:cs typeface="Arial" panose="020B0604020202020204" pitchFamily="34" charset="0"/>
              </a:rPr>
              <a:t>Zoffness</a:t>
            </a:r>
            <a:r>
              <a:rPr lang="en-US" sz="2400" dirty="0">
                <a:latin typeface="Arial" panose="020B0604020202020204" pitchFamily="34" charset="0"/>
                <a:cs typeface="Arial" panose="020B0604020202020204" pitchFamily="34" charset="0"/>
              </a:rPr>
              <a:t>. This is written by a Stanford pain psychologist and is the same treatment program she uses for her patients, in book form.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Websites: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Tame The Beast (TameTheBeast.org) Videos, stories, and articles on strategies for taming the "beast" of chronic pain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Chronic Pain Champions (ChronicPainChampions.com) Education on living with chronic pain from a chronic pain patient, support groups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Pain Toolkit (PainToolkit.org) Specific advice and strategies for living with chronic pain, also offer coaching classes</a:t>
            </a:r>
          </a:p>
          <a:p>
            <a:pPr marL="342900"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PainHEALTH</a:t>
            </a:r>
            <a:r>
              <a:rPr lang="en-US" sz="2400" dirty="0">
                <a:latin typeface="Arial" panose="020B0604020202020204" pitchFamily="34" charset="0"/>
                <a:cs typeface="Arial" panose="020B0604020202020204" pitchFamily="34" charset="0"/>
              </a:rPr>
              <a:t> (painhealth.csse.uwa.edu.au) Information on general management of chronic pain as well as specific conditions like fibromyalgia</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Pain Science (PainScience.com/articles/</a:t>
            </a:r>
            <a:r>
              <a:rPr lang="en-US" sz="2400" dirty="0" err="1">
                <a:latin typeface="Arial" panose="020B0604020202020204" pitchFamily="34" charset="0"/>
                <a:cs typeface="Arial" panose="020B0604020202020204" pitchFamily="34" charset="0"/>
              </a:rPr>
              <a:t>fibromyalgia.php</a:t>
            </a:r>
            <a:r>
              <a:rPr lang="en-US" sz="2400" dirty="0">
                <a:latin typeface="Arial" panose="020B0604020202020204" pitchFamily="34" charset="0"/>
                <a:cs typeface="Arial" panose="020B0604020202020204" pitchFamily="34" charset="0"/>
              </a:rPr>
              <a:t>) Deep dive into fibromyalgia science</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Podcasts: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Mind Your Fibro</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Winning at Fibromyalgia</a:t>
            </a:r>
          </a:p>
          <a:p>
            <a:r>
              <a:rPr lang="en-US" sz="2400" dirty="0">
                <a:latin typeface="Arial" panose="020B0604020202020204" pitchFamily="34" charset="0"/>
                <a:cs typeface="Arial" panose="020B0604020202020204" pitchFamily="34" charset="0"/>
              </a:rPr>
              <a:t>(both hosted by MDs who treat fibromyalgia. Start at the beginning with these podcasts to get the basics before moving on to the more recent episodes that have more advanced topics)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Pain Coaching Class: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Empowered Relief (free and offered in person and online through AHN. Ask me for a referral)</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Permission to Move (six week online course, effective and excellent but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Mayo Clinic Pain Rehabilitation Center (3 week in person course, sometimes covered by insurance but sometimes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387996-EBCD-2DC2-56C4-46EAB83A172D}"/>
              </a:ext>
            </a:extLst>
          </p:cNvPr>
          <p:cNvPicPr>
            <a:picLocks noChangeAspect="1"/>
          </p:cNvPicPr>
          <p:nvPr/>
        </p:nvPicPr>
        <p:blipFill>
          <a:blip r:embed="rId2"/>
          <a:stretch>
            <a:fillRect/>
          </a:stretch>
        </p:blipFill>
        <p:spPr>
          <a:xfrm>
            <a:off x="9499033" y="3587555"/>
            <a:ext cx="1544796" cy="1041543"/>
          </a:xfrm>
          <a:prstGeom prst="rect">
            <a:avLst/>
          </a:prstGeom>
        </p:spPr>
      </p:pic>
    </p:spTree>
    <p:extLst>
      <p:ext uri="{BB962C8B-B14F-4D97-AF65-F5344CB8AC3E}">
        <p14:creationId xmlns:p14="http://schemas.microsoft.com/office/powerpoint/2010/main" val="1296711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48</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Fibromyalgia: Referrals</a:t>
            </a:r>
          </a:p>
        </p:txBody>
      </p:sp>
      <p:pic>
        <p:nvPicPr>
          <p:cNvPr id="3" name="Picture 2">
            <a:extLst>
              <a:ext uri="{FF2B5EF4-FFF2-40B4-BE49-F238E27FC236}">
                <a16:creationId xmlns:a16="http://schemas.microsoft.com/office/drawing/2014/main" id="{9C5BCC7A-B72D-E60D-B990-C8286466FA4A}"/>
              </a:ext>
            </a:extLst>
          </p:cNvPr>
          <p:cNvPicPr>
            <a:picLocks noChangeAspect="1"/>
          </p:cNvPicPr>
          <p:nvPr/>
        </p:nvPicPr>
        <p:blipFill>
          <a:blip r:embed="rId2"/>
          <a:stretch>
            <a:fillRect/>
          </a:stretch>
        </p:blipFill>
        <p:spPr>
          <a:xfrm flipH="1">
            <a:off x="9433366" y="3987606"/>
            <a:ext cx="2251401" cy="1980741"/>
          </a:xfrm>
          <a:prstGeom prst="rect">
            <a:avLst/>
          </a:prstGeom>
        </p:spPr>
      </p:pic>
      <p:sp>
        <p:nvSpPr>
          <p:cNvPr id="2" name="TextBox 1"/>
          <p:cNvSpPr txBox="1"/>
          <p:nvPr/>
        </p:nvSpPr>
        <p:spPr>
          <a:xfrm>
            <a:off x="507232" y="1461477"/>
            <a:ext cx="11208543" cy="4634202"/>
          </a:xfrm>
          <a:prstGeom prst="rect">
            <a:avLst/>
          </a:prstGeom>
          <a:noFill/>
        </p:spPr>
        <p:txBody>
          <a:bodyPr wrap="square" rtlCol="0">
            <a:normAutofit/>
          </a:bodyPr>
          <a:lstStyle/>
          <a:p>
            <a:r>
              <a:rPr lang="en-US" sz="2400" dirty="0">
                <a:latin typeface="Arial" panose="020B0604020202020204" pitchFamily="34" charset="0"/>
                <a:cs typeface="Arial" panose="020B0604020202020204" pitchFamily="34" charset="0"/>
              </a:rPr>
              <a:t>Who might I refer to?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Empowered Relief (Free AHN Pain Coaching Class)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Pain Medicine (If you don’t feel comfortable managing medications)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Integrative Medicine (If patient is interested in massage, medical MJ, non-Western treatments)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Psychology/Psychiatry (For patients with significant mental health issues that they want to work 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Rheumatology (When there is suspicion for autoimmune disease)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Neurology (When there is suspicion for organic neurologic disease)</a:t>
            </a:r>
          </a:p>
        </p:txBody>
      </p:sp>
    </p:spTree>
    <p:extLst>
      <p:ext uri="{BB962C8B-B14F-4D97-AF65-F5344CB8AC3E}">
        <p14:creationId xmlns:p14="http://schemas.microsoft.com/office/powerpoint/2010/main" val="902957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0357FA-0393-F64F-8AF2-7D9A6008773D}"/>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A582B6AC-2B83-0148-B01C-324B325F9E18}"/>
              </a:ext>
            </a:extLst>
          </p:cNvPr>
          <p:cNvCxnSpPr>
            <a:cxnSpLocks/>
          </p:cNvCxnSpPr>
          <p:nvPr/>
        </p:nvCxnSpPr>
        <p:spPr>
          <a:xfrm>
            <a:off x="2113613" y="1876636"/>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sp>
        <p:nvSpPr>
          <p:cNvPr id="8" name="Title 1">
            <a:extLst>
              <a:ext uri="{FF2B5EF4-FFF2-40B4-BE49-F238E27FC236}">
                <a16:creationId xmlns:a16="http://schemas.microsoft.com/office/drawing/2014/main" id="{5AC6F8F5-386F-6A40-B43A-E5E15431252B}"/>
              </a:ext>
            </a:extLst>
          </p:cNvPr>
          <p:cNvSpPr txBox="1">
            <a:spLocks/>
          </p:cNvSpPr>
          <p:nvPr/>
        </p:nvSpPr>
        <p:spPr>
          <a:xfrm>
            <a:off x="1523805" y="2536568"/>
            <a:ext cx="9144388" cy="978187"/>
          </a:xfrm>
          <a:prstGeom prst="rect">
            <a:avLst/>
          </a:prstGeom>
        </p:spPr>
        <p:txBody>
          <a:bodyPr>
            <a:noAutofit/>
          </a:bodyPr>
          <a:lstStyle>
            <a:lvl1pPr algn="ctr" defTabSz="914400" rtl="0" eaLnBrk="1" latinLnBrk="0" hangingPunct="1">
              <a:lnSpc>
                <a:spcPct val="90000"/>
              </a:lnSpc>
              <a:spcBef>
                <a:spcPct val="0"/>
              </a:spcBef>
              <a:buNone/>
              <a:defRPr sz="6000" b="1" i="0" kern="1200" spc="-15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latin typeface="Arial" panose="020B0604020202020204" pitchFamily="34" charset="0"/>
                <a:cs typeface="Arial" panose="020B0604020202020204" pitchFamily="34" charset="0"/>
              </a:rPr>
              <a:t>Questions?</a:t>
            </a:r>
          </a:p>
        </p:txBody>
      </p:sp>
      <p:cxnSp>
        <p:nvCxnSpPr>
          <p:cNvPr id="10" name="Straight Connector 9">
            <a:extLst>
              <a:ext uri="{FF2B5EF4-FFF2-40B4-BE49-F238E27FC236}">
                <a16:creationId xmlns:a16="http://schemas.microsoft.com/office/drawing/2014/main" id="{A044492F-8CF8-FF44-AB1A-94A91F94BEE2}"/>
              </a:ext>
            </a:extLst>
          </p:cNvPr>
          <p:cNvCxnSpPr>
            <a:cxnSpLocks/>
          </p:cNvCxnSpPr>
          <p:nvPr/>
        </p:nvCxnSpPr>
        <p:spPr>
          <a:xfrm>
            <a:off x="2113613" y="4095182"/>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5070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5</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11243334"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Neuropathic Pain</a:t>
            </a:r>
          </a:p>
        </p:txBody>
      </p:sp>
      <p:pic>
        <p:nvPicPr>
          <p:cNvPr id="3" name="Picture 2"/>
          <p:cNvPicPr>
            <a:picLocks noChangeAspect="1"/>
          </p:cNvPicPr>
          <p:nvPr/>
        </p:nvPicPr>
        <p:blipFill>
          <a:blip r:embed="rId3"/>
          <a:stretch>
            <a:fillRect/>
          </a:stretch>
        </p:blipFill>
        <p:spPr>
          <a:xfrm>
            <a:off x="4028682" y="1293763"/>
            <a:ext cx="4200433" cy="4641478"/>
          </a:xfrm>
          <a:prstGeom prst="rect">
            <a:avLst/>
          </a:prstGeom>
        </p:spPr>
      </p:pic>
      <p:sp>
        <p:nvSpPr>
          <p:cNvPr id="2" name="Oval 1"/>
          <p:cNvSpPr/>
          <p:nvPr/>
        </p:nvSpPr>
        <p:spPr>
          <a:xfrm>
            <a:off x="4186989" y="3962400"/>
            <a:ext cx="1315453" cy="1972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ghtning Bolt 3"/>
          <p:cNvSpPr/>
          <p:nvPr/>
        </p:nvSpPr>
        <p:spPr>
          <a:xfrm>
            <a:off x="5067191" y="4363452"/>
            <a:ext cx="593558" cy="83419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ghtning Bolt 9"/>
          <p:cNvSpPr/>
          <p:nvPr/>
        </p:nvSpPr>
        <p:spPr>
          <a:xfrm>
            <a:off x="6515095" y="3614502"/>
            <a:ext cx="593558" cy="83419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ghtning Bolt 11"/>
          <p:cNvSpPr/>
          <p:nvPr/>
        </p:nvSpPr>
        <p:spPr>
          <a:xfrm>
            <a:off x="7108653" y="2780312"/>
            <a:ext cx="593558" cy="83419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8548" y="1507958"/>
            <a:ext cx="3661828"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Pain initiated or caused by a primary lesion or dysfunction in the nervous system</a:t>
            </a:r>
          </a:p>
          <a:p>
            <a:pPr marL="457200" indent="-457200">
              <a:buFont typeface="Arial" panose="020B0604020202020204" pitchFamily="34" charset="0"/>
              <a:buChar char="•"/>
            </a:pPr>
            <a:r>
              <a:rPr lang="en-US" sz="3200" dirty="0"/>
              <a:t>May be peripheral or central</a:t>
            </a:r>
          </a:p>
        </p:txBody>
      </p:sp>
      <p:sp>
        <p:nvSpPr>
          <p:cNvPr id="13" name="Lightning Bolt 12"/>
          <p:cNvSpPr/>
          <p:nvPr/>
        </p:nvSpPr>
        <p:spPr>
          <a:xfrm>
            <a:off x="6094130" y="876668"/>
            <a:ext cx="593558" cy="83419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18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12" grpId="0" animBg="1"/>
      <p:bldP spid="5"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6</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err="1">
                <a:solidFill>
                  <a:schemeClr val="tx1"/>
                </a:solidFill>
              </a:rPr>
              <a:t>Nociplastic</a:t>
            </a:r>
            <a:r>
              <a:rPr lang="en-US" sz="4400" spc="0" dirty="0">
                <a:solidFill>
                  <a:schemeClr val="tx1"/>
                </a:solidFill>
              </a:rPr>
              <a:t> Pain</a:t>
            </a:r>
          </a:p>
        </p:txBody>
      </p:sp>
      <p:sp>
        <p:nvSpPr>
          <p:cNvPr id="2" name="TextBox 1"/>
          <p:cNvSpPr txBox="1"/>
          <p:nvPr/>
        </p:nvSpPr>
        <p:spPr>
          <a:xfrm>
            <a:off x="507232" y="1461477"/>
            <a:ext cx="11208543" cy="4216539"/>
          </a:xfrm>
          <a:prstGeom prst="rect">
            <a:avLst/>
          </a:prstGeom>
          <a:noFill/>
        </p:spPr>
        <p:txBody>
          <a:bodyPr wrap="square" rtlCol="0">
            <a:normAutofit/>
          </a:bodyPr>
          <a:lstStyle/>
          <a:p>
            <a:r>
              <a:rPr lang="en-US" sz="4000" dirty="0">
                <a:latin typeface="Arial" panose="020B0604020202020204" pitchFamily="34" charset="0"/>
                <a:cs typeface="Arial" panose="020B0604020202020204" pitchFamily="34" charset="0"/>
              </a:rPr>
              <a:t>Pain occurring due to abnormalities in CNS regulation or interpretation of pain</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Centralized pain</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Central pain sensitization</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Pain amplification</a:t>
            </a:r>
          </a:p>
        </p:txBody>
      </p:sp>
    </p:spTree>
    <p:extLst>
      <p:ext uri="{BB962C8B-B14F-4D97-AF65-F5344CB8AC3E}">
        <p14:creationId xmlns:p14="http://schemas.microsoft.com/office/powerpoint/2010/main" val="19200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7</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err="1">
                <a:solidFill>
                  <a:schemeClr val="tx1"/>
                </a:solidFill>
              </a:rPr>
              <a:t>Nociplastic</a:t>
            </a:r>
            <a:r>
              <a:rPr lang="en-US" sz="4400" spc="0" dirty="0">
                <a:solidFill>
                  <a:schemeClr val="tx1"/>
                </a:solidFill>
              </a:rPr>
              <a:t> Pain</a:t>
            </a:r>
          </a:p>
        </p:txBody>
      </p:sp>
      <p:pic>
        <p:nvPicPr>
          <p:cNvPr id="3" name="Picture 2"/>
          <p:cNvPicPr>
            <a:picLocks noChangeAspect="1"/>
          </p:cNvPicPr>
          <p:nvPr/>
        </p:nvPicPr>
        <p:blipFill>
          <a:blip r:embed="rId3"/>
          <a:stretch>
            <a:fillRect/>
          </a:stretch>
        </p:blipFill>
        <p:spPr>
          <a:xfrm>
            <a:off x="437695" y="1725946"/>
            <a:ext cx="6191250" cy="4000500"/>
          </a:xfrm>
          <a:prstGeom prst="rect">
            <a:avLst/>
          </a:prstGeom>
        </p:spPr>
      </p:pic>
      <p:pic>
        <p:nvPicPr>
          <p:cNvPr id="4" name="Picture 3"/>
          <p:cNvPicPr>
            <a:picLocks noChangeAspect="1"/>
          </p:cNvPicPr>
          <p:nvPr/>
        </p:nvPicPr>
        <p:blipFill>
          <a:blip r:embed="rId4"/>
          <a:stretch>
            <a:fillRect/>
          </a:stretch>
        </p:blipFill>
        <p:spPr>
          <a:xfrm>
            <a:off x="7126034" y="1517151"/>
            <a:ext cx="3917795" cy="4483768"/>
          </a:xfrm>
          <a:prstGeom prst="rect">
            <a:avLst/>
          </a:prstGeom>
        </p:spPr>
      </p:pic>
      <p:sp>
        <p:nvSpPr>
          <p:cNvPr id="5" name="TextBox 4"/>
          <p:cNvSpPr txBox="1"/>
          <p:nvPr/>
        </p:nvSpPr>
        <p:spPr>
          <a:xfrm>
            <a:off x="507232" y="5726446"/>
            <a:ext cx="2396389" cy="369332"/>
          </a:xfrm>
          <a:prstGeom prst="rect">
            <a:avLst/>
          </a:prstGeom>
          <a:noFill/>
        </p:spPr>
        <p:txBody>
          <a:bodyPr wrap="square" rtlCol="0">
            <a:spAutoFit/>
          </a:bodyPr>
          <a:lstStyle/>
          <a:p>
            <a:r>
              <a:rPr lang="en-US" dirty="0"/>
              <a:t>Yam et al 2018</a:t>
            </a:r>
          </a:p>
        </p:txBody>
      </p:sp>
    </p:spTree>
    <p:extLst>
      <p:ext uri="{BB962C8B-B14F-4D97-AF65-F5344CB8AC3E}">
        <p14:creationId xmlns:p14="http://schemas.microsoft.com/office/powerpoint/2010/main" val="128973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8</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1" y="479600"/>
            <a:ext cx="11208543" cy="748245"/>
          </a:xfrm>
          <a:prstGeom prst="rect">
            <a:avLst/>
          </a:prstGeom>
        </p:spPr>
        <p:txBody>
          <a:bodyPr>
            <a:normAutofit fontScale="77500" lnSpcReduction="20000"/>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a:solidFill>
                  <a:schemeClr val="tx1"/>
                </a:solidFill>
              </a:rPr>
              <a:t>Factors that Increase or Decrease Pain Perception</a:t>
            </a:r>
          </a:p>
        </p:txBody>
      </p:sp>
      <p:pic>
        <p:nvPicPr>
          <p:cNvPr id="2" name="Picture 1"/>
          <p:cNvPicPr>
            <a:picLocks noChangeAspect="1"/>
          </p:cNvPicPr>
          <p:nvPr/>
        </p:nvPicPr>
        <p:blipFill>
          <a:blip r:embed="rId3"/>
          <a:stretch>
            <a:fillRect/>
          </a:stretch>
        </p:blipFill>
        <p:spPr>
          <a:xfrm>
            <a:off x="649429" y="1358993"/>
            <a:ext cx="11101137" cy="4591168"/>
          </a:xfrm>
          <a:prstGeom prst="rect">
            <a:avLst/>
          </a:prstGeom>
        </p:spPr>
      </p:pic>
      <p:sp>
        <p:nvSpPr>
          <p:cNvPr id="6" name="TextBox 5"/>
          <p:cNvSpPr txBox="1"/>
          <p:nvPr/>
        </p:nvSpPr>
        <p:spPr>
          <a:xfrm>
            <a:off x="437695" y="5694947"/>
            <a:ext cx="3300116" cy="369332"/>
          </a:xfrm>
          <a:prstGeom prst="rect">
            <a:avLst/>
          </a:prstGeom>
          <a:noFill/>
        </p:spPr>
        <p:txBody>
          <a:bodyPr wrap="square" rtlCol="0">
            <a:spAutoFit/>
          </a:bodyPr>
          <a:lstStyle/>
          <a:p>
            <a:r>
              <a:rPr lang="en-US" dirty="0" err="1"/>
              <a:t>Mease</a:t>
            </a:r>
            <a:r>
              <a:rPr lang="en-US" dirty="0"/>
              <a:t> 2023</a:t>
            </a:r>
          </a:p>
        </p:txBody>
      </p:sp>
      <p:sp>
        <p:nvSpPr>
          <p:cNvPr id="7" name="Oval 6"/>
          <p:cNvSpPr/>
          <p:nvPr/>
        </p:nvSpPr>
        <p:spPr>
          <a:xfrm>
            <a:off x="4793381" y="2704700"/>
            <a:ext cx="2377440" cy="1820964"/>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PAIN</a:t>
            </a:r>
          </a:p>
        </p:txBody>
      </p:sp>
    </p:spTree>
    <p:extLst>
      <p:ext uri="{BB962C8B-B14F-4D97-AF65-F5344CB8AC3E}">
        <p14:creationId xmlns:p14="http://schemas.microsoft.com/office/powerpoint/2010/main" val="233128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8E57BE5-D0DA-0249-A2AF-94B0B581C70F}"/>
              </a:ext>
            </a:extLst>
          </p:cNvPr>
          <p:cNvCxnSpPr>
            <a:cxnSpLocks/>
          </p:cNvCxnSpPr>
          <p:nvPr/>
        </p:nvCxnSpPr>
        <p:spPr>
          <a:xfrm>
            <a:off x="437695" y="6160113"/>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1171882-E30F-2E4B-B15E-61D0334E3F3A}"/>
              </a:ext>
            </a:extLst>
          </p:cNvPr>
          <p:cNvCxnSpPr>
            <a:cxnSpLocks/>
          </p:cNvCxnSpPr>
          <p:nvPr/>
        </p:nvCxnSpPr>
        <p:spPr>
          <a:xfrm>
            <a:off x="437695" y="1292278"/>
            <a:ext cx="11312871" cy="0"/>
          </a:xfrm>
          <a:prstGeom prst="line">
            <a:avLst/>
          </a:prstGeom>
          <a:ln w="38100">
            <a:solidFill>
              <a:schemeClr val="tx1">
                <a:alpha val="40000"/>
              </a:schemeClr>
            </a:solidFill>
          </a:ln>
        </p:spPr>
        <p:style>
          <a:lnRef idx="3">
            <a:schemeClr val="accent2"/>
          </a:lnRef>
          <a:fillRef idx="0">
            <a:schemeClr val="accent2"/>
          </a:fillRef>
          <a:effectRef idx="2">
            <a:schemeClr val="accent2"/>
          </a:effectRef>
          <a:fontRef idx="minor">
            <a:schemeClr val="tx1"/>
          </a:fontRef>
        </p:style>
      </p:cxnSp>
      <p:sp>
        <p:nvSpPr>
          <p:cNvPr id="19" name="Footer Placeholder 5">
            <a:extLst>
              <a:ext uri="{FF2B5EF4-FFF2-40B4-BE49-F238E27FC236}">
                <a16:creationId xmlns:a16="http://schemas.microsoft.com/office/drawing/2014/main" id="{BA87B12A-BC7D-A043-8AAC-976FFDBBD864}"/>
              </a:ext>
            </a:extLst>
          </p:cNvPr>
          <p:cNvSpPr txBox="1">
            <a:spLocks/>
          </p:cNvSpPr>
          <p:nvPr/>
        </p:nvSpPr>
        <p:spPr>
          <a:xfrm>
            <a:off x="507232" y="6354774"/>
            <a:ext cx="5742709" cy="435678"/>
          </a:xfrm>
          <a:prstGeom prst="rect">
            <a:avLst/>
          </a:prstGeom>
        </p:spPr>
        <p:txBody>
          <a:bodyP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alpha val="40000"/>
                  </a:schemeClr>
                </a:solidFill>
              </a:rPr>
              <a:t>Marco JL    </a:t>
            </a:r>
            <a:r>
              <a:rPr lang="en-US" sz="1600" b="0" dirty="0">
                <a:solidFill>
                  <a:schemeClr val="tx1">
                    <a:alpha val="40000"/>
                  </a:schemeClr>
                </a:solidFill>
                <a:latin typeface="Arial Black" panose="020B0604020202020204" pitchFamily="34" charset="0"/>
                <a:cs typeface="Arial Black" panose="020B0604020202020204" pitchFamily="34" charset="0"/>
              </a:rPr>
              <a:t>| </a:t>
            </a:r>
            <a:r>
              <a:rPr lang="en-US" b="0" dirty="0">
                <a:solidFill>
                  <a:schemeClr val="tx1">
                    <a:alpha val="40000"/>
                  </a:schemeClr>
                </a:solidFill>
              </a:rPr>
              <a:t>  </a:t>
            </a:r>
            <a:r>
              <a:rPr lang="en-US" dirty="0">
                <a:solidFill>
                  <a:schemeClr val="tx1">
                    <a:alpha val="40000"/>
                  </a:schemeClr>
                </a:solidFill>
              </a:rPr>
              <a:t>2023</a:t>
            </a:r>
          </a:p>
        </p:txBody>
      </p:sp>
      <p:sp>
        <p:nvSpPr>
          <p:cNvPr id="20" name="Slide Number Placeholder 6">
            <a:extLst>
              <a:ext uri="{FF2B5EF4-FFF2-40B4-BE49-F238E27FC236}">
                <a16:creationId xmlns:a16="http://schemas.microsoft.com/office/drawing/2014/main" id="{A0ABF43D-8C47-044E-80FD-21A055B41EFC}"/>
              </a:ext>
            </a:extLst>
          </p:cNvPr>
          <p:cNvSpPr txBox="1">
            <a:spLocks/>
          </p:cNvSpPr>
          <p:nvPr/>
        </p:nvSpPr>
        <p:spPr>
          <a:xfrm>
            <a:off x="11043829" y="6384986"/>
            <a:ext cx="671946" cy="365125"/>
          </a:xfrm>
          <a:prstGeom prst="rect">
            <a:avLst/>
          </a:prstGeom>
        </p:spPr>
        <p:txBody>
          <a:bodyPr/>
          <a:lstStyle>
            <a:defPPr>
              <a:defRPr lang="en-US"/>
            </a:defPPr>
            <a:lvl1pPr marL="0" algn="l" defTabSz="914400" rtl="0" eaLnBrk="1" latinLnBrk="0" hangingPunct="1">
              <a:defRPr sz="1600" b="1" i="0" kern="1200">
                <a:solidFill>
                  <a:schemeClr val="tx2"/>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5AB370-A008-5C41-99AF-A948F10D6A1E}" type="slidenum">
              <a:rPr lang="en-US" sz="1300" smtClean="0">
                <a:solidFill>
                  <a:schemeClr val="tx2">
                    <a:alpha val="40000"/>
                  </a:schemeClr>
                </a:solidFill>
              </a:rPr>
              <a:pPr algn="r"/>
              <a:t>9</a:t>
            </a:fld>
            <a:endParaRPr lang="en-US" sz="1300" dirty="0">
              <a:solidFill>
                <a:schemeClr val="tx2">
                  <a:alpha val="40000"/>
                </a:schemeClr>
              </a:solidFill>
            </a:endParaRPr>
          </a:p>
        </p:txBody>
      </p:sp>
      <p:sp>
        <p:nvSpPr>
          <p:cNvPr id="8" name="Title 1">
            <a:extLst>
              <a:ext uri="{FF2B5EF4-FFF2-40B4-BE49-F238E27FC236}">
                <a16:creationId xmlns:a16="http://schemas.microsoft.com/office/drawing/2014/main" id="{FEEB1BC4-7190-064A-A49D-40F67AC51E14}"/>
              </a:ext>
            </a:extLst>
          </p:cNvPr>
          <p:cNvSpPr txBox="1">
            <a:spLocks/>
          </p:cNvSpPr>
          <p:nvPr/>
        </p:nvSpPr>
        <p:spPr>
          <a:xfrm>
            <a:off x="507232" y="479600"/>
            <a:ext cx="8605506" cy="748245"/>
          </a:xfrm>
          <a:prstGeom prst="rect">
            <a:avLst/>
          </a:prstGeom>
        </p:spPr>
        <p:txBody>
          <a:bodyPr>
            <a:normAutofit/>
          </a:bodyPr>
          <a:lstStyle>
            <a:lvl1pPr algn="l" defTabSz="914400" rtl="0" eaLnBrk="1" latinLnBrk="0" hangingPunct="1">
              <a:lnSpc>
                <a:spcPct val="90000"/>
              </a:lnSpc>
              <a:spcBef>
                <a:spcPct val="0"/>
              </a:spcBef>
              <a:buNone/>
              <a:defRPr sz="5000" b="1" i="0" kern="1200" spc="-150">
                <a:solidFill>
                  <a:srgbClr val="002060"/>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spc="0" dirty="0" err="1">
                <a:solidFill>
                  <a:schemeClr val="tx1"/>
                </a:solidFill>
              </a:rPr>
              <a:t>Nociplastic</a:t>
            </a:r>
            <a:r>
              <a:rPr lang="en-US" sz="4400" spc="0" dirty="0">
                <a:solidFill>
                  <a:schemeClr val="tx1"/>
                </a:solidFill>
              </a:rPr>
              <a:t> Pain</a:t>
            </a:r>
          </a:p>
        </p:txBody>
      </p:sp>
      <p:sp>
        <p:nvSpPr>
          <p:cNvPr id="2" name="TextBox 1"/>
          <p:cNvSpPr txBox="1"/>
          <p:nvPr/>
        </p:nvSpPr>
        <p:spPr>
          <a:xfrm>
            <a:off x="507232" y="1461477"/>
            <a:ext cx="11208543" cy="4634202"/>
          </a:xfrm>
          <a:prstGeom prst="rect">
            <a:avLst/>
          </a:prstGeom>
          <a:noFill/>
        </p:spPr>
        <p:txBody>
          <a:bodyPr wrap="square" rtlCol="0">
            <a:normAutofit fontScale="85000" lnSpcReduction="10000"/>
          </a:bodyPr>
          <a:lstStyle/>
          <a:p>
            <a:r>
              <a:rPr lang="en-US" sz="3200" dirty="0">
                <a:latin typeface="Arial" panose="020B0604020202020204" pitchFamily="34" charset="0"/>
                <a:cs typeface="Arial" panose="020B0604020202020204" pitchFamily="34" charset="0"/>
              </a:rPr>
              <a:t>“Pain that arises from altered nociception despite no clear evidence for disease or lesion of the somatosensory system causing the pain”</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Neural plasticity allows the brain to “learn” to be in pain even when the noxious stimulus is removed</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Influenced by prior experiences, expectations, emotion/mood</a:t>
            </a:r>
          </a:p>
          <a:p>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Allodynia</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Hyperalgesia</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Fatigue</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Sleep Disturbance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5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4">
      <a:dk1>
        <a:srgbClr val="163E60"/>
      </a:dk1>
      <a:lt1>
        <a:srgbClr val="FFFFFF"/>
      </a:lt1>
      <a:dk2>
        <a:srgbClr val="183F5F"/>
      </a:dk2>
      <a:lt2>
        <a:srgbClr val="FFFFFF"/>
      </a:lt2>
      <a:accent1>
        <a:srgbClr val="1690CE"/>
      </a:accent1>
      <a:accent2>
        <a:srgbClr val="1BA7E0"/>
      </a:accent2>
      <a:accent3>
        <a:srgbClr val="11724E"/>
      </a:accent3>
      <a:accent4>
        <a:srgbClr val="A0D5BD"/>
      </a:accent4>
      <a:accent5>
        <a:srgbClr val="F59C85"/>
      </a:accent5>
      <a:accent6>
        <a:srgbClr val="F9C2B6"/>
      </a:accent6>
      <a:hlink>
        <a:srgbClr val="0090FF"/>
      </a:hlink>
      <a:folHlink>
        <a:srgbClr val="0091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E49592179A2142BF63B4B823504461" ma:contentTypeVersion="1" ma:contentTypeDescription="Create a new document." ma:contentTypeScope="" ma:versionID="240027098e4aa08c525f608b9f98a231">
  <xsd:schema xmlns:xsd="http://www.w3.org/2001/XMLSchema" xmlns:xs="http://www.w3.org/2001/XMLSchema" xmlns:p="http://schemas.microsoft.com/office/2006/metadata/properties" xmlns:ns2="5e3e56eb-7a3d-43c4-8eda-32d666f717da" targetNamespace="http://schemas.microsoft.com/office/2006/metadata/properties" ma:root="true" ma:fieldsID="d826b0b8e775e46317cb58c6177a8ae2" ns2:_="">
    <xsd:import namespace="5e3e56eb-7a3d-43c4-8eda-32d666f717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e56eb-7a3d-43c4-8eda-32d666f717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1E130-071A-436F-A59F-7D5ADB24725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e3e56eb-7a3d-43c4-8eda-32d666f717da"/>
    <ds:schemaRef ds:uri="http://www.w3.org/XML/1998/namespace"/>
    <ds:schemaRef ds:uri="http://purl.org/dc/dcmitype/"/>
  </ds:schemaRefs>
</ds:datastoreItem>
</file>

<file path=customXml/itemProps2.xml><?xml version="1.0" encoding="utf-8"?>
<ds:datastoreItem xmlns:ds="http://schemas.openxmlformats.org/officeDocument/2006/customXml" ds:itemID="{57575577-660E-415B-BA12-E49EE3461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3e56eb-7a3d-43c4-8eda-32d666f717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81C3F1-9D34-4918-A21A-1783D89241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24414</TotalTime>
  <Words>4279</Words>
  <Application>Microsoft Office PowerPoint</Application>
  <PresentationFormat>Widescreen</PresentationFormat>
  <Paragraphs>567</Paragraphs>
  <Slides>49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Marco, Joanna (AHN)</cp:lastModifiedBy>
  <cp:revision>173</cp:revision>
  <cp:lastPrinted>2019-04-30T02:32:02Z</cp:lastPrinted>
  <dcterms:created xsi:type="dcterms:W3CDTF">2019-04-26T00:43:24Z</dcterms:created>
  <dcterms:modified xsi:type="dcterms:W3CDTF">2023-10-11T02:47:58Z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0x010100EFE49592179A2142BF63B4B823504461</vt:lpwstr>
  </property>
</Properties>
</file>