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Lst>
  <p:notesMasterIdLst>
    <p:notesMasterId r:id="rId53"/>
  </p:notesMasterIdLst>
  <p:handoutMasterIdLst>
    <p:handoutMasterId r:id="rId54"/>
  </p:handoutMasterIdLst>
  <p:sldIdLst>
    <p:sldId id="838" r:id="rId3"/>
    <p:sldId id="1027" r:id="rId4"/>
    <p:sldId id="773" r:id="rId5"/>
    <p:sldId id="701" r:id="rId6"/>
    <p:sldId id="702" r:id="rId7"/>
    <p:sldId id="700" r:id="rId8"/>
    <p:sldId id="706" r:id="rId9"/>
    <p:sldId id="704" r:id="rId10"/>
    <p:sldId id="810" r:id="rId11"/>
    <p:sldId id="811" r:id="rId12"/>
    <p:sldId id="815" r:id="rId13"/>
    <p:sldId id="816" r:id="rId14"/>
    <p:sldId id="716" r:id="rId15"/>
    <p:sldId id="1019" r:id="rId16"/>
    <p:sldId id="784" r:id="rId17"/>
    <p:sldId id="389" r:id="rId18"/>
    <p:sldId id="820" r:id="rId19"/>
    <p:sldId id="972" r:id="rId20"/>
    <p:sldId id="256" r:id="rId21"/>
    <p:sldId id="1023" r:id="rId22"/>
    <p:sldId id="1026" r:id="rId23"/>
    <p:sldId id="1025" r:id="rId24"/>
    <p:sldId id="709" r:id="rId25"/>
    <p:sldId id="1020" r:id="rId26"/>
    <p:sldId id="779" r:id="rId27"/>
    <p:sldId id="782" r:id="rId28"/>
    <p:sldId id="977" r:id="rId29"/>
    <p:sldId id="1021" r:id="rId30"/>
    <p:sldId id="1029" r:id="rId31"/>
    <p:sldId id="777" r:id="rId32"/>
    <p:sldId id="390" r:id="rId33"/>
    <p:sldId id="1011" r:id="rId34"/>
    <p:sldId id="1013" r:id="rId35"/>
    <p:sldId id="1030" r:id="rId36"/>
    <p:sldId id="1002" r:id="rId37"/>
    <p:sldId id="778" r:id="rId38"/>
    <p:sldId id="783" r:id="rId39"/>
    <p:sldId id="798" r:id="rId40"/>
    <p:sldId id="1012" r:id="rId41"/>
    <p:sldId id="999" r:id="rId42"/>
    <p:sldId id="979" r:id="rId43"/>
    <p:sldId id="998" r:id="rId44"/>
    <p:sldId id="763" r:id="rId45"/>
    <p:sldId id="776" r:id="rId46"/>
    <p:sldId id="800" r:id="rId47"/>
    <p:sldId id="801" r:id="rId48"/>
    <p:sldId id="386" r:id="rId49"/>
    <p:sldId id="1031" r:id="rId50"/>
    <p:sldId id="825" r:id="rId51"/>
    <p:sldId id="826" r:id="rId5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
          <p15:clr>
            <a:srgbClr val="A4A3A4"/>
          </p15:clr>
        </p15:guide>
        <p15:guide id="2" orient="horz" pos="770">
          <p15:clr>
            <a:srgbClr val="A4A3A4"/>
          </p15:clr>
        </p15:guide>
        <p15:guide id="3" orient="horz" pos="865">
          <p15:clr>
            <a:srgbClr val="A4A3A4"/>
          </p15:clr>
        </p15:guide>
        <p15:guide id="4" orient="horz" pos="2390">
          <p15:clr>
            <a:srgbClr val="A4A3A4"/>
          </p15:clr>
        </p15:guide>
        <p15:guide id="5" orient="horz" pos="4176">
          <p15:clr>
            <a:srgbClr val="A4A3A4"/>
          </p15:clr>
        </p15:guide>
        <p15:guide id="6" orient="horz" pos="2216">
          <p15:clr>
            <a:srgbClr val="A4A3A4"/>
          </p15:clr>
        </p15:guide>
        <p15:guide id="7" orient="horz" pos="3744">
          <p15:clr>
            <a:srgbClr val="A4A3A4"/>
          </p15:clr>
        </p15:guide>
        <p15:guide id="8" pos="3861">
          <p15:clr>
            <a:srgbClr val="A4A3A4"/>
          </p15:clr>
        </p15:guide>
        <p15:guide id="9" pos="289">
          <p15:clr>
            <a:srgbClr val="A4A3A4"/>
          </p15:clr>
        </p15:guide>
        <p15:guide id="10" pos="2967">
          <p15:clr>
            <a:srgbClr val="A4A3A4"/>
          </p15:clr>
        </p15:guide>
        <p15:guide id="11" pos="2076">
          <p15:clr>
            <a:srgbClr val="A4A3A4"/>
          </p15:clr>
        </p15:guide>
        <p15:guide id="12" pos="5472">
          <p15:clr>
            <a:srgbClr val="A4A3A4"/>
          </p15:clr>
        </p15:guide>
        <p15:guide id="13" pos="3686">
          <p15:clr>
            <a:srgbClr val="A4A3A4"/>
          </p15:clr>
        </p15:guide>
        <p15:guide id="14" pos="2793">
          <p15:clr>
            <a:srgbClr val="A4A3A4"/>
          </p15:clr>
        </p15:guide>
        <p15:guide id="15" pos="190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File" initials="" lastIdx="19" clrIdx="0"/>
  <p:cmAuthor id="1" name="Erika Langfeld" initials="EL"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00"/>
    <a:srgbClr val="009ADF"/>
    <a:srgbClr val="53565A"/>
    <a:srgbClr val="003CA5"/>
    <a:srgbClr val="3DAD2C"/>
    <a:srgbClr val="5C0B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8"/>
    <p:restoredTop sz="92285" autoAdjust="0"/>
  </p:normalViewPr>
  <p:slideViewPr>
    <p:cSldViewPr snapToGrid="0" snapToObjects="1" showGuides="1">
      <p:cViewPr varScale="1">
        <p:scale>
          <a:sx n="105" d="100"/>
          <a:sy n="105" d="100"/>
        </p:scale>
        <p:origin x="1472" y="192"/>
      </p:cViewPr>
      <p:guideLst>
        <p:guide orient="horz" pos="289"/>
        <p:guide orient="horz" pos="770"/>
        <p:guide orient="horz" pos="865"/>
        <p:guide orient="horz" pos="2390"/>
        <p:guide orient="horz" pos="4176"/>
        <p:guide orient="horz" pos="2216"/>
        <p:guide orient="horz" pos="3744"/>
        <p:guide pos="3861"/>
        <p:guide pos="289"/>
        <p:guide pos="2967"/>
        <p:guide pos="2076"/>
        <p:guide pos="5472"/>
        <p:guide pos="3686"/>
        <p:guide pos="2793"/>
        <p:guide pos="190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91" d="100"/>
          <a:sy n="91" d="100"/>
        </p:scale>
        <p:origin x="-375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7316" tIns="43658" rIns="87316" bIns="43658" rtlCol="0"/>
          <a:lstStyle>
            <a:lvl1pPr algn="l">
              <a:defRPr sz="1100"/>
            </a:lvl1pPr>
          </a:lstStyle>
          <a:p>
            <a:endParaRPr lang="en-US" dirty="0"/>
          </a:p>
        </p:txBody>
      </p:sp>
      <p:sp>
        <p:nvSpPr>
          <p:cNvPr id="3" name="Date Placeholder 2"/>
          <p:cNvSpPr>
            <a:spLocks noGrp="1"/>
          </p:cNvSpPr>
          <p:nvPr>
            <p:ph type="dt" sz="quarter" idx="1"/>
          </p:nvPr>
        </p:nvSpPr>
        <p:spPr>
          <a:xfrm>
            <a:off x="3884414" y="1"/>
            <a:ext cx="2972098" cy="464205"/>
          </a:xfrm>
          <a:prstGeom prst="rect">
            <a:avLst/>
          </a:prstGeom>
        </p:spPr>
        <p:txBody>
          <a:bodyPr vert="horz" lIns="87316" tIns="43658" rIns="87316" bIns="43658" rtlCol="0"/>
          <a:lstStyle>
            <a:lvl1pPr algn="r">
              <a:defRPr sz="1100"/>
            </a:lvl1pPr>
          </a:lstStyle>
          <a:p>
            <a:fld id="{1C53532B-C57D-4D24-B5CC-FD4E156EBF4C}" type="datetimeFigureOut">
              <a:rPr lang="en-US" smtClean="0"/>
              <a:pPr/>
              <a:t>8/14/22</a:t>
            </a:fld>
            <a:endParaRPr lang="en-US" dirty="0"/>
          </a:p>
        </p:txBody>
      </p:sp>
      <p:sp>
        <p:nvSpPr>
          <p:cNvPr id="4" name="Footer Placeholder 3"/>
          <p:cNvSpPr>
            <a:spLocks noGrp="1"/>
          </p:cNvSpPr>
          <p:nvPr>
            <p:ph type="ftr" sz="quarter" idx="2"/>
          </p:nvPr>
        </p:nvSpPr>
        <p:spPr>
          <a:xfrm>
            <a:off x="0" y="8830659"/>
            <a:ext cx="2972098" cy="464205"/>
          </a:xfrm>
          <a:prstGeom prst="rect">
            <a:avLst/>
          </a:prstGeom>
        </p:spPr>
        <p:txBody>
          <a:bodyPr vert="horz" lIns="87316" tIns="43658" rIns="87316" bIns="43658"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87316" tIns="43658" rIns="87316" bIns="43658" rtlCol="0" anchor="b"/>
          <a:lstStyle>
            <a:lvl1pPr algn="r">
              <a:defRPr sz="1100"/>
            </a:lvl1pPr>
          </a:lstStyle>
          <a:p>
            <a:fld id="{F320033E-69DD-47DE-B3F6-3166F8E20CF8}" type="slidenum">
              <a:rPr lang="en-US" smtClean="0"/>
              <a:pPr/>
              <a:t>‹#›</a:t>
            </a:fld>
            <a:endParaRPr lang="en-US" dirty="0"/>
          </a:p>
        </p:txBody>
      </p:sp>
    </p:spTree>
    <p:extLst>
      <p:ext uri="{BB962C8B-B14F-4D97-AF65-F5344CB8AC3E}">
        <p14:creationId xmlns:p14="http://schemas.microsoft.com/office/powerpoint/2010/main" val="1506381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a:lvl1pPr>
          </a:lstStyle>
          <a:p>
            <a:fld id="{FA7AFE93-D4DC-0B4F-94AB-7CE5EAF59665}" type="datetimeFigureOut">
              <a:rPr lang="en-US" smtClean="0"/>
              <a:pPr/>
              <a:t>8/14/22</a:t>
            </a:fld>
            <a:endParaRPr lang="en-US"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a:lvl1pPr>
          </a:lstStyle>
          <a:p>
            <a:fld id="{8BBF9976-16FA-684A-9B34-75E06317153C}" type="slidenum">
              <a:rPr lang="en-US" smtClean="0"/>
              <a:pPr/>
              <a:t>‹#›</a:t>
            </a:fld>
            <a:endParaRPr lang="en-US" dirty="0"/>
          </a:p>
        </p:txBody>
      </p:sp>
    </p:spTree>
    <p:extLst>
      <p:ext uri="{BB962C8B-B14F-4D97-AF65-F5344CB8AC3E}">
        <p14:creationId xmlns:p14="http://schemas.microsoft.com/office/powerpoint/2010/main" val="1089667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past year-and-a-half has been a remarkable time for the infectious diseases community. IDSA and HIVMA – and the entire nation – are eternally grateful to you for your selfless work, for your commitment to science, and for your compassion for patients. While you are working in your respective roles, IDSA and HIVMA have been here, supporting you, building programs to assist you in your fight against not only COVID-19, but also the HIV epidemic and future pandemics as well.  Here’s a short overview of some of the programs and initiatives to address the COVID crisis that could not have been possible over the past year-and-a-half without the support of our members. </a:t>
            </a:r>
            <a:endParaRPr lang="en-US" dirty="0">
              <a:latin typeface="+mn-lt"/>
            </a:endParaRPr>
          </a:p>
        </p:txBody>
      </p:sp>
      <p:sp>
        <p:nvSpPr>
          <p:cNvPr id="4" name="Slide Number Placeholder 3"/>
          <p:cNvSpPr>
            <a:spLocks noGrp="1"/>
          </p:cNvSpPr>
          <p:nvPr>
            <p:ph type="sldNum" sz="quarter" idx="10"/>
          </p:nvPr>
        </p:nvSpPr>
        <p:spPr/>
        <p:txBody>
          <a:bodyPr/>
          <a:lstStyle/>
          <a:p>
            <a:fld id="{16281D44-D24D-41DD-B4C5-34B06EB6D361}" type="slidenum">
              <a:rPr lang="en-US" smtClean="0"/>
              <a:pPr/>
              <a:t>16</a:t>
            </a:fld>
            <a:endParaRPr lang="en-US"/>
          </a:p>
        </p:txBody>
      </p:sp>
    </p:spTree>
    <p:extLst>
      <p:ext uri="{BB962C8B-B14F-4D97-AF65-F5344CB8AC3E}">
        <p14:creationId xmlns:p14="http://schemas.microsoft.com/office/powerpoint/2010/main" val="416640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Arial" charset="0"/>
                <a:ea typeface="ＭＳ Ｐゴシック" charset="0"/>
                <a:cs typeface="ＭＳ Ｐゴシック" charset="0"/>
              </a:defRPr>
            </a:lvl1pPr>
            <a:lvl2pPr marL="742950" indent="-285750" defTabSz="949325" eaLnBrk="0" hangingPunct="0">
              <a:defRPr sz="2400">
                <a:solidFill>
                  <a:schemeClr val="tx1"/>
                </a:solidFill>
                <a:latin typeface="Arial" charset="0"/>
                <a:ea typeface="ＭＳ Ｐゴシック" charset="0"/>
              </a:defRPr>
            </a:lvl2pPr>
            <a:lvl3pPr marL="1143000" indent="-228600" defTabSz="949325" eaLnBrk="0" hangingPunct="0">
              <a:defRPr sz="2400">
                <a:solidFill>
                  <a:schemeClr val="tx1"/>
                </a:solidFill>
                <a:latin typeface="Arial" charset="0"/>
                <a:ea typeface="ＭＳ Ｐゴシック" charset="0"/>
              </a:defRPr>
            </a:lvl3pPr>
            <a:lvl4pPr marL="1600200" indent="-228600" defTabSz="949325" eaLnBrk="0" hangingPunct="0">
              <a:defRPr sz="2400">
                <a:solidFill>
                  <a:schemeClr val="tx1"/>
                </a:solidFill>
                <a:latin typeface="Arial" charset="0"/>
                <a:ea typeface="ＭＳ Ｐゴシック" charset="0"/>
              </a:defRPr>
            </a:lvl4pPr>
            <a:lvl5pPr marL="2057400" indent="-228600" defTabSz="949325" eaLnBrk="0" hangingPunct="0">
              <a:defRPr sz="2400">
                <a:solidFill>
                  <a:schemeClr val="tx1"/>
                </a:solidFill>
                <a:latin typeface="Arial" charset="0"/>
                <a:ea typeface="ＭＳ Ｐゴシック" charset="0"/>
              </a:defRPr>
            </a:lvl5pPr>
            <a:lvl6pPr marL="2514600" indent="-228600" defTabSz="9493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493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493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49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05EE00-DEE6-B042-8FE2-F7E3EA273318}" type="slidenum">
              <a:rPr lang="en-US" sz="1200"/>
              <a:pPr eaLnBrk="1" hangingPunct="1"/>
              <a:t>25</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the pandemic hitting at the very heart of our mission, IDSA immediately began directing staff, volunteer and financial resources to a comprehensive society-wide response to COVID-19.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Rapid guidelines, produced by member experts in a matter of weeks based on available evidence, have informed COVID-19 treatment and management, infection prevention and diagnostics.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Regular telebriefings with major media outlets and a rapid response to current events have ensured our experts are interviewed daily to share science and combat misinformation.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scientific journals have fast-tracked publication for papers submitted and accepted on COVID-19 and have published seminal research that has influenced the response to the pandemic around the world.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we’ve leveraged partnerships and collaborations with a variety of non-profit organizations and government agencies, such as CDC, to address the COVID-19 pandemic, provide tools and resources to our members and other health care providers, and further our strategic priorities.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I’ll go into a little more detail in all of these areas next.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latin typeface="+mn-lt"/>
            </a:endParaRPr>
          </a:p>
        </p:txBody>
      </p:sp>
      <p:sp>
        <p:nvSpPr>
          <p:cNvPr id="4" name="Slide Number Placeholder 3"/>
          <p:cNvSpPr>
            <a:spLocks noGrp="1"/>
          </p:cNvSpPr>
          <p:nvPr>
            <p:ph type="sldNum" sz="quarter" idx="10"/>
          </p:nvPr>
        </p:nvSpPr>
        <p:spPr/>
        <p:txBody>
          <a:bodyPr/>
          <a:lstStyle/>
          <a:p>
            <a:fld id="{16281D44-D24D-41DD-B4C5-34B06EB6D361}" type="slidenum">
              <a:rPr lang="en-US" smtClean="0"/>
              <a:pPr/>
              <a:t>31</a:t>
            </a:fld>
            <a:endParaRPr lang="en-US"/>
          </a:p>
        </p:txBody>
      </p:sp>
    </p:spTree>
    <p:extLst>
      <p:ext uri="{BB962C8B-B14F-4D97-AF65-F5344CB8AC3E}">
        <p14:creationId xmlns:p14="http://schemas.microsoft.com/office/powerpoint/2010/main" val="267430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kern="1200" dirty="0">
                <a:solidFill>
                  <a:schemeClr val="tx1"/>
                </a:solidFill>
                <a:effectLst/>
                <a:latin typeface="+mn-lt"/>
                <a:ea typeface="+mn-ea"/>
                <a:cs typeface="+mn-cs"/>
              </a:rPr>
              <a:t>Since the beginning of the pandemic, </a:t>
            </a:r>
            <a:r>
              <a:rPr lang="en-US" sz="2800" b="0" i="0" dirty="0">
                <a:solidFill>
                  <a:srgbClr val="363636"/>
                </a:solidFill>
                <a:effectLst/>
                <a:latin typeface="Nunito Sans"/>
              </a:rPr>
              <a:t>IDSA has been working to ensure our members and the larger infectious diseases community have the tools and resources they need to make informed decisions related to COVID-19. </a:t>
            </a:r>
          </a:p>
          <a:p>
            <a:pPr algn="l"/>
            <a:endParaRPr lang="en-US" sz="2800" b="0" i="0" dirty="0">
              <a:solidFill>
                <a:srgbClr val="363636"/>
              </a:solidFill>
              <a:effectLst/>
              <a:latin typeface="Nunito Sans"/>
            </a:endParaRPr>
          </a:p>
          <a:p>
            <a:pPr algn="l"/>
            <a:r>
              <a:rPr lang="en-US" sz="2800" b="0" i="0" dirty="0">
                <a:solidFill>
                  <a:srgbClr val="363636"/>
                </a:solidFill>
                <a:effectLst/>
                <a:latin typeface="Nunito Sans"/>
              </a:rPr>
              <a:t>To address this need, IDSA developed five rapid guidelines on COVID-19 treatment and management, infection prevention, molecular diagnostic testing, serologic testing and antigen testing. The guidelines include clear and informative summaries of the literature and expert-generated recommendations for care on the topics most pressing to the ID clinical community. They are updated on a continual basis as the literature continues to mature and recommendations require updating. </a:t>
            </a:r>
          </a:p>
          <a:p>
            <a:pPr algn="l"/>
            <a:endParaRPr lang="en-US" sz="2800" b="0" i="0" dirty="0">
              <a:solidFill>
                <a:srgbClr val="363636"/>
              </a:solidFill>
              <a:effectLst/>
              <a:latin typeface="Nunito Sans"/>
            </a:endParaRPr>
          </a:p>
          <a:p>
            <a:pPr algn="l"/>
            <a:r>
              <a:rPr lang="en-US" sz="2800" b="0" i="0" dirty="0">
                <a:solidFill>
                  <a:srgbClr val="363636"/>
                </a:solidFill>
                <a:effectLst/>
                <a:latin typeface="Nunito Sans"/>
              </a:rPr>
              <a:t>You can find the latest versions on our website at idsociety.org, or by downloading our guidelines app available for both Apple and Android. </a:t>
            </a:r>
          </a:p>
          <a:p>
            <a:pPr lvl="0"/>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6281D44-D24D-41DD-B4C5-34B06EB6D361}" type="slidenum">
              <a:rPr lang="en-US" smtClean="0"/>
              <a:pPr/>
              <a:t>32</a:t>
            </a:fld>
            <a:endParaRPr lang="en-US"/>
          </a:p>
        </p:txBody>
      </p:sp>
    </p:spTree>
    <p:extLst>
      <p:ext uri="{BB962C8B-B14F-4D97-AF65-F5344CB8AC3E}">
        <p14:creationId xmlns:p14="http://schemas.microsoft.com/office/powerpoint/2010/main" val="301576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kern="1200" dirty="0">
                <a:solidFill>
                  <a:schemeClr val="tx1"/>
                </a:solidFill>
                <a:effectLst/>
                <a:latin typeface="+mn-lt"/>
                <a:ea typeface="+mn-ea"/>
                <a:cs typeface="+mn-cs"/>
              </a:rPr>
              <a:t>And in the midst of a pandemic that has disproportionately affected people of color and underserved communities – and as we’re simultaneously facing the impact of our country’s history of systemic racism on the health, well-being and lives of African Americans -- IDSA continues to be resolute in its goal to ensure the principles of inclusion, diversity, access and equity are woven into the fabric of everything we do.  </a:t>
            </a:r>
          </a:p>
          <a:p>
            <a:pPr lvl="0"/>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On the Real-Time Learning Network website, we’ve created a section that </a:t>
            </a:r>
            <a:r>
              <a:rPr lang="en-US" sz="2800" b="0" i="0" dirty="0">
                <a:solidFill>
                  <a:srgbClr val="475056"/>
                </a:solidFill>
                <a:effectLst/>
                <a:latin typeface="Nunito Sans"/>
              </a:rPr>
              <a:t>includes a collection of assessment tools, educational and learning materials, research articles and resources that are curated to help medical professionals and institutions provide culturally competent care and reduce health disparities.</a:t>
            </a:r>
            <a:endParaRPr lang="en-US" sz="1800" kern="1200" dirty="0">
              <a:solidFill>
                <a:schemeClr val="tx1"/>
              </a:solidFill>
              <a:effectLst/>
              <a:latin typeface="+mn-lt"/>
              <a:ea typeface="+mn-ea"/>
              <a:cs typeface="+mn-cs"/>
            </a:endParaRP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We recently published a second supplement in JID about diversity in the ID field. </a:t>
            </a: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And in 2020, we elected the most diverse slate of Board members in the history of the society.  </a:t>
            </a: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We are committed to building a society based on the principles of inclusion, diversity, access and equity, and this will be reflected in our actions, our processes and policies, and the transparency in which we promote fair treatment and access to opportunities for all members within all levels of the organization. </a:t>
            </a:r>
          </a:p>
        </p:txBody>
      </p:sp>
      <p:sp>
        <p:nvSpPr>
          <p:cNvPr id="4" name="Slide Number Placeholder 3"/>
          <p:cNvSpPr>
            <a:spLocks noGrp="1"/>
          </p:cNvSpPr>
          <p:nvPr>
            <p:ph type="sldNum" sz="quarter" idx="5"/>
          </p:nvPr>
        </p:nvSpPr>
        <p:spPr/>
        <p:txBody>
          <a:bodyPr/>
          <a:lstStyle/>
          <a:p>
            <a:fld id="{16281D44-D24D-41DD-B4C5-34B06EB6D361}" type="slidenum">
              <a:rPr lang="en-US" smtClean="0"/>
              <a:pPr/>
              <a:t>47</a:t>
            </a:fld>
            <a:endParaRPr lang="en-US"/>
          </a:p>
        </p:txBody>
      </p:sp>
    </p:spTree>
    <p:extLst>
      <p:ext uri="{BB962C8B-B14F-4D97-AF65-F5344CB8AC3E}">
        <p14:creationId xmlns:p14="http://schemas.microsoft.com/office/powerpoint/2010/main" val="177210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out imag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2131395"/>
            <a:ext cx="5669280" cy="1483836"/>
          </a:xfrm>
        </p:spPr>
        <p:txBody>
          <a:bodyPr wrap="square" anchor="b" anchorCtr="0">
            <a:noAutofit/>
          </a:bodyPr>
          <a:lstStyle>
            <a:lvl1pPr>
              <a:lnSpc>
                <a:spcPts val="3200"/>
              </a:lnSpc>
              <a:defRPr sz="3200" b="0">
                <a:solidFill>
                  <a:schemeClr val="accent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3017520" y="5675607"/>
            <a:ext cx="2534087" cy="318272"/>
          </a:xfrm>
        </p:spPr>
        <p:txBody>
          <a:bodyPr anchor="b"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indent="-3657600"/>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200" y="457200"/>
            <a:ext cx="2042164" cy="914402"/>
          </a:xfrm>
          <a:prstGeom prst="rect">
            <a:avLst/>
          </a:prstGeom>
        </p:spPr>
      </p:pic>
      <p:sp>
        <p:nvSpPr>
          <p:cNvPr id="6" name="Text Placeholder 5"/>
          <p:cNvSpPr>
            <a:spLocks noGrp="1"/>
          </p:cNvSpPr>
          <p:nvPr>
            <p:ph type="body" sz="quarter" idx="11"/>
          </p:nvPr>
        </p:nvSpPr>
        <p:spPr>
          <a:xfrm>
            <a:off x="3016250" y="3793433"/>
            <a:ext cx="3845944" cy="1432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917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285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649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54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773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53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779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345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356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4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a Slide">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457200" y="1373188"/>
            <a:ext cx="8229600" cy="4568825"/>
          </a:xfrm>
        </p:spPr>
        <p:txBody>
          <a:bodyPr>
            <a:noAutofit/>
          </a:bodyPr>
          <a:lstStyle>
            <a:lvl1pPr marL="342900" indent="-342900">
              <a:buFont typeface="+mj-lt"/>
              <a:buAutoNum type="arabicPeriod"/>
              <a:defRPr sz="2800" baseline="0">
                <a:solidFill>
                  <a:schemeClr val="tx1"/>
                </a:solidFill>
              </a:defRPr>
            </a:lvl1pPr>
            <a:lvl2pPr marL="628650" indent="-284163">
              <a:buFont typeface="Arial" panose="020B0604020202020204" pitchFamily="34" charset="0"/>
              <a:buChar char="•"/>
              <a:defRPr sz="2800">
                <a:solidFill>
                  <a:schemeClr val="tx1"/>
                </a:solidFill>
              </a:defRPr>
            </a:lvl2pPr>
            <a:lvl3pPr marL="914400" indent="-283464">
              <a:buFont typeface="Courier New" panose="02070309020205020404" pitchFamily="49" charset="0"/>
              <a:buChar char="o"/>
              <a:defRPr sz="2800">
                <a:solidFill>
                  <a:schemeClr val="tx1"/>
                </a:solidFill>
              </a:defRPr>
            </a:lvl3pPr>
            <a:lvl4pPr marL="914400" indent="-283464">
              <a:buFont typeface="Courier New" panose="02070309020205020404" pitchFamily="49" charset="0"/>
              <a:buChar char="o"/>
              <a:defRPr sz="2800">
                <a:solidFill>
                  <a:schemeClr val="tx1"/>
                </a:solidFill>
              </a:defRPr>
            </a:lvl4pPr>
            <a:lvl5pPr marL="914400" indent="-283464">
              <a:buFont typeface="Courier New" panose="02070309020205020404" pitchFamily="49" charset="0"/>
              <a:buChar char="o"/>
              <a:defRPr sz="2800">
                <a:solidFill>
                  <a:schemeClr val="tx1"/>
                </a:solidFill>
              </a:defRPr>
            </a:lvl5pPr>
            <a:lvl6pPr marL="914400" indent="-283464">
              <a:buFont typeface="Courier New" panose="02070309020205020404" pitchFamily="49" charset="0"/>
              <a:buChar char="o"/>
              <a:defRPr sz="2800">
                <a:solidFill>
                  <a:schemeClr val="tx1"/>
                </a:solidFill>
              </a:defRPr>
            </a:lvl6pPr>
            <a:lvl7pPr marL="914400" indent="-283464">
              <a:buFont typeface="Courier New" panose="02070309020205020404" pitchFamily="49" charset="0"/>
              <a:buChar char="o"/>
              <a:defRPr sz="2800">
                <a:solidFill>
                  <a:schemeClr val="tx1"/>
                </a:solidFill>
              </a:defRPr>
            </a:lvl7pPr>
            <a:lvl8pPr marL="914400" indent="-283464">
              <a:buFont typeface="Courier New" panose="02070309020205020404" pitchFamily="49" charset="0"/>
              <a:buChar char="o"/>
              <a:defRPr sz="2800">
                <a:solidFill>
                  <a:schemeClr val="tx1"/>
                </a:solidFill>
              </a:defRPr>
            </a:lvl8pPr>
            <a:lvl9pPr marL="914400" indent="-283464">
              <a:buFont typeface="Courier New" panose="02070309020205020404" pitchFamily="49" charset="0"/>
              <a:buChar char="o"/>
              <a:defRPr sz="2800">
                <a:solidFill>
                  <a:schemeClr val="tx1"/>
                </a:solidFill>
              </a:defRPr>
            </a:lvl9pPr>
          </a:lstStyle>
          <a:p>
            <a:pPr lvl="0"/>
            <a:r>
              <a:rPr lang="en-US"/>
              <a:t>Click to edit Master text styles</a:t>
            </a:r>
          </a:p>
          <a:p>
            <a:pPr lvl="1"/>
            <a:r>
              <a:rPr lang="en-US"/>
              <a:t>Second level</a:t>
            </a:r>
          </a:p>
        </p:txBody>
      </p:sp>
      <p:sp>
        <p:nvSpPr>
          <p:cNvPr id="6" name="Title 5"/>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1" name="Date Placeholder 10"/>
          <p:cNvSpPr>
            <a:spLocks noGrp="1"/>
          </p:cNvSpPr>
          <p:nvPr>
            <p:ph type="dt" sz="half" idx="13"/>
          </p:nvPr>
        </p:nvSpPr>
        <p:spPr/>
        <p:txBody>
          <a:bodyPr/>
          <a:lstStyle>
            <a:lvl1pPr algn="l">
              <a:defRPr/>
            </a:lvl1pPr>
          </a:lstStyle>
          <a:p>
            <a:endParaRPr lang="en-US" dirty="0">
              <a:solidFill>
                <a:prstClr val="black">
                  <a:tint val="75000"/>
                </a:prstClr>
              </a:solidFill>
            </a:endParaRPr>
          </a:p>
        </p:txBody>
      </p:sp>
      <p:sp>
        <p:nvSpPr>
          <p:cNvPr id="12" name="Footer Placeholder 11"/>
          <p:cNvSpPr>
            <a:spLocks noGrp="1"/>
          </p:cNvSpPr>
          <p:nvPr>
            <p:ph type="ftr" sz="quarter" idx="14"/>
          </p:nvPr>
        </p:nvSpPr>
        <p:spPr/>
        <p:txBody>
          <a:bodyPr/>
          <a:lstStyle/>
          <a:p>
            <a:endParaRPr lang="en-US" dirty="0">
              <a:solidFill>
                <a:prstClr val="black">
                  <a:tint val="75000"/>
                </a:prstClr>
              </a:solidFill>
            </a:endParaRPr>
          </a:p>
        </p:txBody>
      </p:sp>
      <p:sp>
        <p:nvSpPr>
          <p:cNvPr id="13" name="Slide Number Placeholder 12"/>
          <p:cNvSpPr>
            <a:spLocks noGrp="1"/>
          </p:cNvSpPr>
          <p:nvPr>
            <p:ph type="sldNum" sz="quarter" idx="15"/>
          </p:nvPr>
        </p:nvSpPr>
        <p:spPr/>
        <p:txBody>
          <a:bodyPr/>
          <a:lstStyle/>
          <a:p>
            <a:fld id="{5E8BC936-0928-C346-B13E-04BD580316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608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a Slide">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457200" y="1373188"/>
            <a:ext cx="8229600" cy="4568825"/>
          </a:xfrm>
        </p:spPr>
        <p:txBody>
          <a:bodyPr>
            <a:noAutofit/>
          </a:bodyPr>
          <a:lstStyle>
            <a:lvl1pPr marL="342900" indent="-342900">
              <a:buFont typeface="+mj-lt"/>
              <a:buAutoNum type="arabicPeriod"/>
              <a:defRPr sz="2800" baseline="0">
                <a:solidFill>
                  <a:schemeClr val="tx1"/>
                </a:solidFill>
              </a:defRPr>
            </a:lvl1pPr>
            <a:lvl2pPr marL="628650" indent="-284163">
              <a:buFont typeface="Arial" panose="020B0604020202020204" pitchFamily="34" charset="0"/>
              <a:buChar char="•"/>
              <a:defRPr sz="2800">
                <a:solidFill>
                  <a:schemeClr val="tx1"/>
                </a:solidFill>
              </a:defRPr>
            </a:lvl2pPr>
            <a:lvl3pPr marL="914400" indent="-283464">
              <a:buFont typeface="Courier New" panose="02070309020205020404" pitchFamily="49" charset="0"/>
              <a:buChar char="o"/>
              <a:defRPr sz="2800">
                <a:solidFill>
                  <a:schemeClr val="tx1"/>
                </a:solidFill>
              </a:defRPr>
            </a:lvl3pPr>
            <a:lvl4pPr marL="914400" indent="-283464">
              <a:buFont typeface="Courier New" panose="02070309020205020404" pitchFamily="49" charset="0"/>
              <a:buChar char="o"/>
              <a:defRPr sz="2800">
                <a:solidFill>
                  <a:schemeClr val="tx1"/>
                </a:solidFill>
              </a:defRPr>
            </a:lvl4pPr>
            <a:lvl5pPr marL="914400" indent="-283464">
              <a:buFont typeface="Courier New" panose="02070309020205020404" pitchFamily="49" charset="0"/>
              <a:buChar char="o"/>
              <a:defRPr sz="2800">
                <a:solidFill>
                  <a:schemeClr val="tx1"/>
                </a:solidFill>
              </a:defRPr>
            </a:lvl5pPr>
            <a:lvl6pPr marL="914400" indent="-283464">
              <a:buFont typeface="Courier New" panose="02070309020205020404" pitchFamily="49" charset="0"/>
              <a:buChar char="o"/>
              <a:defRPr sz="2800">
                <a:solidFill>
                  <a:schemeClr val="tx1"/>
                </a:solidFill>
              </a:defRPr>
            </a:lvl6pPr>
            <a:lvl7pPr marL="914400" indent="-283464">
              <a:buFont typeface="Courier New" panose="02070309020205020404" pitchFamily="49" charset="0"/>
              <a:buChar char="o"/>
              <a:defRPr sz="2800">
                <a:solidFill>
                  <a:schemeClr val="tx1"/>
                </a:solidFill>
              </a:defRPr>
            </a:lvl7pPr>
            <a:lvl8pPr marL="914400" indent="-283464">
              <a:buFont typeface="Courier New" panose="02070309020205020404" pitchFamily="49" charset="0"/>
              <a:buChar char="o"/>
              <a:defRPr sz="2800">
                <a:solidFill>
                  <a:schemeClr val="tx1"/>
                </a:solidFill>
              </a:defRPr>
            </a:lvl8pPr>
            <a:lvl9pPr marL="914400" indent="-283464">
              <a:buFont typeface="Courier New" panose="02070309020205020404" pitchFamily="49" charset="0"/>
              <a:buChar char="o"/>
              <a:defRPr sz="2800">
                <a:solidFill>
                  <a:schemeClr val="tx1"/>
                </a:solidFill>
              </a:defRPr>
            </a:lvl9pPr>
          </a:lstStyle>
          <a:p>
            <a:pPr lvl="0"/>
            <a:r>
              <a:rPr lang="en-US"/>
              <a:t>Click to edit Master text styles</a:t>
            </a:r>
          </a:p>
          <a:p>
            <a:pPr lvl="1"/>
            <a:r>
              <a:rPr lang="en-US"/>
              <a:t>Second level</a:t>
            </a:r>
          </a:p>
        </p:txBody>
      </p:sp>
      <p:sp>
        <p:nvSpPr>
          <p:cNvPr id="6" name="Title 5"/>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1" name="Date Placeholder 10"/>
          <p:cNvSpPr>
            <a:spLocks noGrp="1"/>
          </p:cNvSpPr>
          <p:nvPr>
            <p:ph type="dt" sz="half" idx="13"/>
          </p:nvPr>
        </p:nvSpPr>
        <p:spPr/>
        <p:txBody>
          <a:bodyPr/>
          <a:lstStyle>
            <a:lvl1pPr algn="l">
              <a:defRPr/>
            </a:lvl1pPr>
          </a:lstStyle>
          <a:p>
            <a:endParaRPr lang="en-US" dirty="0"/>
          </a:p>
        </p:txBody>
      </p:sp>
      <p:sp>
        <p:nvSpPr>
          <p:cNvPr id="12" name="Footer Placeholder 11"/>
          <p:cNvSpPr>
            <a:spLocks noGrp="1"/>
          </p:cNvSpPr>
          <p:nvPr>
            <p:ph type="ftr" sz="quarter" idx="14"/>
          </p:nvPr>
        </p:nvSpPr>
        <p:spPr/>
        <p:txBody>
          <a:bodyPr/>
          <a:lstStyle/>
          <a:p>
            <a:endParaRPr lang="en-US" dirty="0"/>
          </a:p>
        </p:txBody>
      </p:sp>
      <p:sp>
        <p:nvSpPr>
          <p:cNvPr id="13" name="Slide Number Placeholder 12"/>
          <p:cNvSpPr>
            <a:spLocks noGrp="1"/>
          </p:cNvSpPr>
          <p:nvPr>
            <p:ph type="sldNum" sz="quarter" idx="15"/>
          </p:nvPr>
        </p:nvSpPr>
        <p:spPr/>
        <p:txBody>
          <a:bodyPr/>
          <a:lstStyle/>
          <a:p>
            <a:fld id="{5E8BC936-0928-C346-B13E-04BD58031644}" type="slidenum">
              <a:rPr lang="en-US" smtClean="0"/>
              <a:pPr/>
              <a:t>‹#›</a:t>
            </a:fld>
            <a:endParaRPr lang="en-US" dirty="0"/>
          </a:p>
        </p:txBody>
      </p:sp>
    </p:spTree>
    <p:extLst>
      <p:ext uri="{BB962C8B-B14F-4D97-AF65-F5344CB8AC3E}">
        <p14:creationId xmlns:p14="http://schemas.microsoft.com/office/powerpoint/2010/main" val="100783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2-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
        <p:nvSpPr>
          <p:cNvPr id="10" name="Content Placeholder 8"/>
          <p:cNvSpPr>
            <a:spLocks noGrp="1"/>
          </p:cNvSpPr>
          <p:nvPr>
            <p:ph sz="quarter" idx="14"/>
          </p:nvPr>
        </p:nvSpPr>
        <p:spPr>
          <a:xfrm>
            <a:off x="457200"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Click to edit Master text styles</a:t>
            </a:r>
          </a:p>
          <a:p>
            <a:pPr lvl="1"/>
            <a:r>
              <a:rPr lang="en-US"/>
              <a:t>Second level</a:t>
            </a:r>
          </a:p>
        </p:txBody>
      </p:sp>
      <p:sp>
        <p:nvSpPr>
          <p:cNvPr id="12" name="Content Placeholder 8"/>
          <p:cNvSpPr>
            <a:spLocks noGrp="1"/>
          </p:cNvSpPr>
          <p:nvPr>
            <p:ph sz="quarter" idx="15"/>
          </p:nvPr>
        </p:nvSpPr>
        <p:spPr>
          <a:xfrm>
            <a:off x="4707621" y="1371600"/>
            <a:ext cx="3977640" cy="4572000"/>
          </a:xfrm>
        </p:spPr>
        <p:txBody>
          <a:bodyPr>
            <a:noAutofit/>
          </a:bodyPr>
          <a:lstStyle>
            <a:lvl1pPr>
              <a:defRPr sz="2400">
                <a:solidFill>
                  <a:schemeClr val="accent3"/>
                </a:solidFill>
              </a:defRPr>
            </a:lvl1pPr>
            <a:lvl2pPr marL="182880" indent="-182880">
              <a:buSzPct val="100000"/>
              <a:buFont typeface="Arial" panose="020B0604020202020204" pitchFamily="34" charset="0"/>
              <a:buChar char="•"/>
              <a:defRPr sz="2400">
                <a:solidFill>
                  <a:schemeClr val="accent3"/>
                </a:solidFill>
              </a:defRPr>
            </a:lvl2pPr>
            <a:lvl3pPr marL="182880" indent="-182880">
              <a:buFont typeface="Arial" panose="020B0604020202020204" pitchFamily="34" charset="0"/>
              <a:buChar char="•"/>
              <a:defRPr sz="2400">
                <a:solidFill>
                  <a:schemeClr val="accent3"/>
                </a:solidFill>
              </a:defRPr>
            </a:lvl3pPr>
            <a:lvl4pPr marL="182880" indent="-182880">
              <a:buSzPct val="100000"/>
              <a:buFont typeface="Arial" panose="020B0604020202020204" pitchFamily="34" charset="0"/>
              <a:buChar char="•"/>
              <a:defRPr sz="2400">
                <a:solidFill>
                  <a:schemeClr val="accent3"/>
                </a:solidFill>
              </a:defRPr>
            </a:lvl4pPr>
            <a:lvl5pPr marL="182880" indent="-182880">
              <a:buFont typeface="Arial" panose="020B0604020202020204" pitchFamily="34" charset="0"/>
              <a:buChar char="•"/>
              <a:defRPr sz="2400">
                <a:solidFill>
                  <a:schemeClr val="accent3"/>
                </a:solidFill>
              </a:defRPr>
            </a:lvl5pPr>
            <a:lvl6pPr marL="182880" indent="-182880">
              <a:buSzPct val="100000"/>
              <a:buFont typeface="Arial" panose="020B0604020202020204" pitchFamily="34" charset="0"/>
              <a:buChar char="•"/>
              <a:defRPr sz="2400">
                <a:solidFill>
                  <a:schemeClr val="accent3"/>
                </a:solidFill>
              </a:defRPr>
            </a:lvl6pPr>
            <a:lvl7pPr marL="182880" indent="-182880">
              <a:buFont typeface="Arial" panose="020B0604020202020204" pitchFamily="34" charset="0"/>
              <a:buChar char="•"/>
              <a:defRPr sz="2400">
                <a:solidFill>
                  <a:schemeClr val="accent3"/>
                </a:solidFill>
              </a:defRPr>
            </a:lvl7pPr>
            <a:lvl8pPr marL="182880" indent="-182880">
              <a:buSzPct val="100000"/>
              <a:buFont typeface="Arial" panose="020B0604020202020204" pitchFamily="34" charset="0"/>
              <a:buChar char="•"/>
              <a:defRPr sz="2400">
                <a:solidFill>
                  <a:schemeClr val="accent3"/>
                </a:solidFill>
              </a:defRPr>
            </a:lvl8pPr>
            <a:lvl9pPr marL="182880" indent="-182880">
              <a:buFont typeface="Arial" panose="020B0604020202020204" pitchFamily="34" charset="0"/>
              <a:buChar char="•"/>
              <a:defRPr sz="2400">
                <a:solidFill>
                  <a:schemeClr val="accent3"/>
                </a:solidFill>
              </a:defRPr>
            </a:lvl9pPr>
          </a:lstStyle>
          <a:p>
            <a:pPr lvl="0"/>
            <a:r>
              <a:rPr lang="en-US"/>
              <a:t>Click to edit Master text styles</a:t>
            </a:r>
          </a:p>
          <a:p>
            <a:pPr lvl="1"/>
            <a:r>
              <a:rPr lang="en-US"/>
              <a:t>Second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6" name="Footer Placeholder 5"/>
          <p:cNvSpPr>
            <a:spLocks noGrp="1"/>
          </p:cNvSpPr>
          <p:nvPr>
            <p:ph type="ftr" sz="quarter" idx="17"/>
          </p:nvPr>
        </p:nvSpPr>
        <p:spPr/>
        <p:txBody>
          <a:bodyPr/>
          <a:lstStyle/>
          <a:p>
            <a:endParaRPr lang="en-US" dirty="0"/>
          </a:p>
        </p:txBody>
      </p:sp>
      <p:sp>
        <p:nvSpPr>
          <p:cNvPr id="11" name="Slide Number Placeholder 10"/>
          <p:cNvSpPr>
            <a:spLocks noGrp="1"/>
          </p:cNvSpPr>
          <p:nvPr>
            <p:ph type="sldNum" sz="quarter" idx="18"/>
          </p:nvPr>
        </p:nvSpPr>
        <p:spPr/>
        <p:txBody>
          <a:bodyPr/>
          <a:lstStyle/>
          <a:p>
            <a:fld id="{5E8BC936-0928-C346-B13E-04BD58031644}" type="slidenum">
              <a:rPr lang="en-US" smtClean="0"/>
              <a:pPr/>
              <a:t>‹#›</a:t>
            </a:fld>
            <a:endParaRPr lang="en-US" dirty="0"/>
          </a:p>
        </p:txBody>
      </p:sp>
      <p:sp>
        <p:nvSpPr>
          <p:cNvPr id="13" name="Date Placeholder 10"/>
          <p:cNvSpPr>
            <a:spLocks noGrp="1"/>
          </p:cNvSpPr>
          <p:nvPr>
            <p:ph type="dt" sz="half" idx="19"/>
          </p:nvPr>
        </p:nvSpPr>
        <p:spPr>
          <a:xfrm>
            <a:off x="4709160" y="6470332"/>
            <a:ext cx="1463040" cy="182880"/>
          </a:xfrm>
        </p:spPr>
        <p:txBody>
          <a:bodyPr/>
          <a:lstStyle>
            <a:lvl1pPr algn="l">
              <a:defRPr/>
            </a:lvl1pPr>
          </a:lstStyle>
          <a:p>
            <a:endParaRPr lang="en-US" dirty="0"/>
          </a:p>
        </p:txBody>
      </p:sp>
    </p:spTree>
    <p:extLst>
      <p:ext uri="{BB962C8B-B14F-4D97-AF65-F5344CB8AC3E}">
        <p14:creationId xmlns:p14="http://schemas.microsoft.com/office/powerpoint/2010/main" val="131684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E8BC936-0928-C346-B13E-04BD58031644}" type="slidenum">
              <a:rPr lang="en-US" smtClean="0"/>
              <a:pPr/>
              <a:t>‹#›</a:t>
            </a:fld>
            <a:endParaRPr lang="en-US" dirty="0"/>
          </a:p>
        </p:txBody>
      </p:sp>
      <p:sp>
        <p:nvSpPr>
          <p:cNvPr id="8" name="Date Placeholder 10"/>
          <p:cNvSpPr>
            <a:spLocks noGrp="1"/>
          </p:cNvSpPr>
          <p:nvPr>
            <p:ph type="dt" sz="half" idx="15"/>
          </p:nvPr>
        </p:nvSpPr>
        <p:spPr>
          <a:xfrm>
            <a:off x="4709160" y="6470332"/>
            <a:ext cx="1463040" cy="182880"/>
          </a:xfrm>
        </p:spPr>
        <p:txBody>
          <a:bodyPr/>
          <a:lstStyle>
            <a:lvl1pPr algn="l">
              <a:defRPr/>
            </a:lvl1pPr>
          </a:lstStyle>
          <a:p>
            <a:endParaRPr lang="en-US" dirty="0"/>
          </a:p>
        </p:txBody>
      </p:sp>
    </p:spTree>
    <p:extLst>
      <p:ext uri="{BB962C8B-B14F-4D97-AF65-F5344CB8AC3E}">
        <p14:creationId xmlns:p14="http://schemas.microsoft.com/office/powerpoint/2010/main" val="79321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Stacked Lef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58788" y="1373188"/>
            <a:ext cx="3975100" cy="21447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4708526" y="1373187"/>
            <a:ext cx="3976687"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457200" y="3794125"/>
            <a:ext cx="3976687" cy="21488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846407" y="6301577"/>
            <a:ext cx="878131" cy="393193"/>
          </a:xfrm>
          <a:prstGeom prst="rect">
            <a:avLst/>
          </a:prstGeom>
        </p:spPr>
      </p:pic>
      <p:sp>
        <p:nvSpPr>
          <p:cNvPr id="7" name="Footer Placeholder 6"/>
          <p:cNvSpPr>
            <a:spLocks noGrp="1"/>
          </p:cNvSpPr>
          <p:nvPr>
            <p:ph type="ftr" sz="quarter" idx="16"/>
          </p:nvPr>
        </p:nvSpPr>
        <p:spPr/>
        <p:txBody>
          <a:bodyPr/>
          <a:lstStyle/>
          <a:p>
            <a:endParaRPr lang="en-US" dirty="0"/>
          </a:p>
        </p:txBody>
      </p:sp>
      <p:sp>
        <p:nvSpPr>
          <p:cNvPr id="13" name="Slide Number Placeholder 12"/>
          <p:cNvSpPr>
            <a:spLocks noGrp="1"/>
          </p:cNvSpPr>
          <p:nvPr>
            <p:ph type="sldNum" sz="quarter" idx="17"/>
          </p:nvPr>
        </p:nvSpPr>
        <p:spPr/>
        <p:txBody>
          <a:bodyPr/>
          <a:lstStyle/>
          <a:p>
            <a:fld id="{5E8BC936-0928-C346-B13E-04BD58031644}" type="slidenum">
              <a:rPr lang="en-US" smtClean="0"/>
              <a:pPr/>
              <a:t>‹#›</a:t>
            </a:fld>
            <a:endParaRPr lang="en-US" dirty="0"/>
          </a:p>
        </p:txBody>
      </p:sp>
      <p:sp>
        <p:nvSpPr>
          <p:cNvPr id="10" name="Date Placeholder 10"/>
          <p:cNvSpPr>
            <a:spLocks noGrp="1"/>
          </p:cNvSpPr>
          <p:nvPr>
            <p:ph type="dt" sz="half" idx="15"/>
          </p:nvPr>
        </p:nvSpPr>
        <p:spPr>
          <a:xfrm>
            <a:off x="4709160" y="6470332"/>
            <a:ext cx="1463040" cy="182880"/>
          </a:xfrm>
        </p:spPr>
        <p:txBody>
          <a:bodyPr/>
          <a:lstStyle>
            <a:lvl1pPr algn="l">
              <a:defRPr/>
            </a:lvl1pPr>
          </a:lstStyle>
          <a:p>
            <a:endParaRPr lang="en-US" dirty="0"/>
          </a:p>
        </p:txBody>
      </p:sp>
      <p:sp>
        <p:nvSpPr>
          <p:cNvPr id="14" name="Title 1"/>
          <p:cNvSpPr>
            <a:spLocks noGrp="1"/>
          </p:cNvSpPr>
          <p:nvPr>
            <p:ph type="title"/>
          </p:nvPr>
        </p:nvSpPr>
        <p:spPr>
          <a:xfrm>
            <a:off x="457200" y="457200"/>
            <a:ext cx="8229600" cy="768096"/>
          </a:xfrm>
        </p:spPr>
        <p:txBody>
          <a:bodyPr/>
          <a:lstStyle>
            <a:lvl1pPr>
              <a:defRPr>
                <a:solidFill>
                  <a:schemeClr val="accent5"/>
                </a:solidFill>
              </a:defRPr>
            </a:lvl1pPr>
          </a:lstStyle>
          <a:p>
            <a:r>
              <a:rPr lang="en-US"/>
              <a:t>Click to edit Master title style</a:t>
            </a:r>
            <a:endParaRPr lang="en-US" dirty="0"/>
          </a:p>
        </p:txBody>
      </p:sp>
    </p:spTree>
    <p:extLst>
      <p:ext uri="{BB962C8B-B14F-4D97-AF65-F5344CB8AC3E}">
        <p14:creationId xmlns:p14="http://schemas.microsoft.com/office/powerpoint/2010/main" val="278790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52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F06CCB-DF5B-5C46-B0A4-7D33D2FB5E15}" type="datetimeFigureOut">
              <a:rPr lang="en-US" smtClean="0"/>
              <a:t>8/14/22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C9896B-C3A7-ED46-8F6D-F6FECB9DC865}" type="slidenum">
              <a:rPr lang="en-US" smtClean="0"/>
              <a:t>‹#›</a:t>
            </a:fld>
            <a:endParaRPr lang="en-US" dirty="0"/>
          </a:p>
        </p:txBody>
      </p:sp>
    </p:spTree>
    <p:extLst>
      <p:ext uri="{BB962C8B-B14F-4D97-AF65-F5344CB8AC3E}">
        <p14:creationId xmlns:p14="http://schemas.microsoft.com/office/powerpoint/2010/main" val="163628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63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872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6809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09160" y="6470332"/>
            <a:ext cx="1463040" cy="182880"/>
          </a:xfrm>
          <a:prstGeom prst="rect">
            <a:avLst/>
          </a:prstGeom>
        </p:spPr>
        <p:txBody>
          <a:bodyPr vert="horz" lIns="0" tIns="0" rIns="0" bIns="0" rtlCol="0" anchor="b" anchorCtr="0"/>
          <a:lstStyle>
            <a:lvl1pPr algn="ctr">
              <a:defRPr sz="900" b="0">
                <a:solidFill>
                  <a:schemeClr val="tx1"/>
                </a:solidFill>
              </a:defRPr>
            </a:lvl1pPr>
          </a:lstStyle>
          <a:p>
            <a:pPr algn="l"/>
            <a:endParaRPr lang="en-US" dirty="0"/>
          </a:p>
        </p:txBody>
      </p:sp>
      <p:sp>
        <p:nvSpPr>
          <p:cNvPr id="6" name="Slide Number Placeholder 5"/>
          <p:cNvSpPr>
            <a:spLocks noGrp="1"/>
          </p:cNvSpPr>
          <p:nvPr>
            <p:ph type="sldNum" sz="quarter" idx="4"/>
          </p:nvPr>
        </p:nvSpPr>
        <p:spPr>
          <a:xfrm>
            <a:off x="457200" y="6374288"/>
            <a:ext cx="457200" cy="278924"/>
          </a:xfrm>
          <a:prstGeom prst="rect">
            <a:avLst/>
          </a:prstGeom>
        </p:spPr>
        <p:txBody>
          <a:bodyPr vert="horz" lIns="0" tIns="0" rIns="0" bIns="0" rtlCol="0" anchor="b" anchorCtr="0"/>
          <a:lstStyle>
            <a:lvl1pPr algn="l">
              <a:defRPr sz="900">
                <a:solidFill>
                  <a:schemeClr val="tx1"/>
                </a:solidFill>
              </a:defRPr>
            </a:lvl1pPr>
          </a:lstStyle>
          <a:p>
            <a:fld id="{5E8BC936-0928-C346-B13E-04BD58031644}" type="slidenum">
              <a:rPr lang="en-US" smtClean="0"/>
              <a:pPr/>
              <a:t>‹#›</a:t>
            </a:fld>
            <a:endParaRPr lang="en-US" dirty="0"/>
          </a:p>
        </p:txBody>
      </p:sp>
      <p:sp>
        <p:nvSpPr>
          <p:cNvPr id="5" name="Footer Placeholder 4"/>
          <p:cNvSpPr>
            <a:spLocks noGrp="1"/>
          </p:cNvSpPr>
          <p:nvPr>
            <p:ph type="ftr" sz="quarter" idx="3"/>
          </p:nvPr>
        </p:nvSpPr>
        <p:spPr>
          <a:xfrm>
            <a:off x="731520" y="6473952"/>
            <a:ext cx="3657600" cy="182880"/>
          </a:xfrm>
          <a:prstGeom prst="rect">
            <a:avLst/>
          </a:prstGeom>
        </p:spPr>
        <p:txBody>
          <a:bodyPr vert="horz" lIns="0" tIns="45720" rIns="0" bIns="0" rtlCol="0" anchor="ctr"/>
          <a:lstStyle>
            <a:lvl1pPr algn="l">
              <a:defRPr sz="900">
                <a:solidFill>
                  <a:schemeClr val="tx1"/>
                </a:solidFill>
              </a:defRPr>
            </a:lvl1pPr>
          </a:lstStyle>
          <a:p>
            <a:endParaRPr lang="en-US" dirty="0"/>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70" r:id="rId3"/>
    <p:sldLayoutId id="2147483650" r:id="rId4"/>
    <p:sldLayoutId id="2147483664" r:id="rId5"/>
    <p:sldLayoutId id="2147483671" r:id="rId6"/>
    <p:sldLayoutId id="2147483674" r:id="rId7"/>
  </p:sldLayoutIdLst>
  <p:hf hdr="0" ftr="0" dt="0"/>
  <p:txStyles>
    <p:titleStyle>
      <a:lvl1pPr algn="l" defTabSz="457200" rtl="0" eaLnBrk="1" latinLnBrk="0" hangingPunct="1">
        <a:spcBef>
          <a:spcPct val="0"/>
        </a:spcBef>
        <a:buNone/>
        <a:defRPr sz="2600" b="1" i="0" kern="1200">
          <a:solidFill>
            <a:schemeClr val="accent5"/>
          </a:solidFill>
          <a:latin typeface="Calibri"/>
          <a:ea typeface="+mj-ea"/>
          <a:cs typeface="Calibri"/>
        </a:defRPr>
      </a:lvl1pPr>
    </p:titleStyle>
    <p:bodyStyle>
      <a:lvl1pPr marL="182880" indent="-182880" algn="l" defTabSz="457200" rtl="0" eaLnBrk="1" latinLnBrk="0" hangingPunct="1">
        <a:spcBef>
          <a:spcPts val="0"/>
        </a:spcBef>
        <a:spcAft>
          <a:spcPts val="300"/>
        </a:spcAft>
        <a:buFont typeface="Arial" panose="020B0604020202020204" pitchFamily="34" charset="0"/>
        <a:buChar char="•"/>
        <a:defRPr sz="1800" b="0" kern="1200">
          <a:solidFill>
            <a:schemeClr val="tx1"/>
          </a:solidFill>
          <a:latin typeface="Calibri"/>
          <a:ea typeface="+mn-ea"/>
          <a:cs typeface="Calibri"/>
        </a:defRPr>
      </a:lvl1pPr>
      <a:lvl2pPr marL="365760" indent="-182880" algn="l" defTabSz="0" rtl="0" eaLnBrk="1" latinLnBrk="0" hangingPunct="1">
        <a:spcBef>
          <a:spcPts val="0"/>
        </a:spcBef>
        <a:spcAft>
          <a:spcPts val="300"/>
        </a:spcAft>
        <a:buSzPct val="80000"/>
        <a:buFont typeface="Courier New" panose="02070309020205020404" pitchFamily="49" charset="0"/>
        <a:buChar char="o"/>
        <a:defRPr sz="1800" b="0" i="0" kern="1200">
          <a:solidFill>
            <a:schemeClr val="tx1"/>
          </a:solidFill>
          <a:latin typeface="Calibri"/>
          <a:ea typeface="+mn-ea"/>
          <a:cs typeface="Calibri"/>
        </a:defRPr>
      </a:lvl2pPr>
      <a:lvl3pPr marL="548640" indent="-182880" algn="l" defTabSz="401638" rtl="0" eaLnBrk="1" latinLnBrk="0" hangingPunct="1">
        <a:spcBef>
          <a:spcPts val="0"/>
        </a:spcBef>
        <a:spcAft>
          <a:spcPts val="300"/>
        </a:spcAft>
        <a:buFont typeface="Arial" panose="020B0604020202020204" pitchFamily="34" charset="0"/>
        <a:buChar char="•"/>
        <a:defRPr sz="1800" b="0" i="0" kern="1200">
          <a:solidFill>
            <a:schemeClr val="tx1"/>
          </a:solidFill>
          <a:latin typeface="Calibri"/>
          <a:ea typeface="+mn-ea"/>
          <a:cs typeface="Calibri"/>
        </a:defRPr>
      </a:lvl3pPr>
      <a:lvl4pPr marL="731520" indent="-182880" algn="l" defTabSz="228600" rtl="0" eaLnBrk="1" latinLnBrk="0" hangingPunct="1">
        <a:spcBef>
          <a:spcPts val="0"/>
        </a:spcBef>
        <a:spcAft>
          <a:spcPts val="300"/>
        </a:spcAft>
        <a:buSzPct val="80000"/>
        <a:buFont typeface="Courier New" panose="02070309020205020404" pitchFamily="49" charset="0"/>
        <a:buChar char="o"/>
        <a:defRPr sz="1400" b="0" i="0" kern="1200">
          <a:solidFill>
            <a:schemeClr val="tx1"/>
          </a:solidFill>
          <a:latin typeface="Calibri"/>
          <a:ea typeface="+mn-ea"/>
          <a:cs typeface="Calibri"/>
        </a:defRPr>
      </a:lvl4pPr>
      <a:lvl5pPr marL="914400" indent="-182880" algn="l" defTabSz="457200" rtl="0" eaLnBrk="1" latinLnBrk="0" hangingPunct="1">
        <a:spcBef>
          <a:spcPts val="0"/>
        </a:spcBef>
        <a:spcAft>
          <a:spcPts val="300"/>
        </a:spcAft>
        <a:buFont typeface="Arial" panose="020B0604020202020204" pitchFamily="34" charset="0"/>
        <a:buChar char="•"/>
        <a:defRPr lang="en-US" sz="1400" b="0" i="0" kern="1200" dirty="0" smtClean="0">
          <a:solidFill>
            <a:schemeClr val="tx1"/>
          </a:solidFill>
          <a:latin typeface="Calibri"/>
          <a:ea typeface="+mn-ea"/>
          <a:cs typeface="Calibri"/>
        </a:defRPr>
      </a:lvl5pPr>
      <a:lvl6pPr marL="109728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6pPr>
      <a:lvl7pPr marL="128016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7pPr>
      <a:lvl8pPr marL="1463040" indent="-182880" algn="l" defTabSz="457200" rtl="0" eaLnBrk="1" latinLnBrk="0" hangingPunct="1">
        <a:spcBef>
          <a:spcPts val="0"/>
        </a:spcBef>
        <a:spcAft>
          <a:spcPts val="300"/>
        </a:spcAft>
        <a:buSzPct val="80000"/>
        <a:buFont typeface="Courier New" panose="02070309020205020404" pitchFamily="49" charset="0"/>
        <a:buChar char="o"/>
        <a:defRPr sz="1400" kern="1200" baseline="0">
          <a:solidFill>
            <a:schemeClr val="tx1"/>
          </a:solidFill>
          <a:latin typeface="+mn-lt"/>
          <a:ea typeface="+mn-ea"/>
          <a:cs typeface="+mn-cs"/>
        </a:defRPr>
      </a:lvl8pPr>
      <a:lvl9pPr marL="1645920" indent="-182880" algn="l" defTabSz="457200" rtl="0" eaLnBrk="1" latinLnBrk="0" hangingPunct="1">
        <a:spcBef>
          <a:spcPts val="0"/>
        </a:spcBef>
        <a:spcAft>
          <a:spcPts val="3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7DF61-95D6-2F4D-B42B-42AA68E46671}" type="datetimeFigureOut">
              <a:rPr lang="en-US" smtClean="0">
                <a:solidFill>
                  <a:prstClr val="black">
                    <a:tint val="75000"/>
                  </a:prstClr>
                </a:solidFill>
              </a:rPr>
              <a:pPr/>
              <a:t>8/14/22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E0855-846E-5644-8401-2101C5495A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8335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Competing" TargetMode="External"/><Relationship Id="rId3" Type="http://schemas.openxmlformats.org/officeDocument/2006/relationships/hyperlink" Target="https://en.wikipedia.org/wiki/Discipline" TargetMode="External"/><Relationship Id="rId7" Type="http://schemas.openxmlformats.org/officeDocument/2006/relationships/hyperlink" Target="https://en.wikipedia.org/wiki/Social_comparison_theory" TargetMode="External"/><Relationship Id="rId2" Type="http://schemas.openxmlformats.org/officeDocument/2006/relationships/hyperlink" Target="https://en.wikipedia.org/wiki/Vision_statement" TargetMode="External"/><Relationship Id="rId1" Type="http://schemas.openxmlformats.org/officeDocument/2006/relationships/slideLayout" Target="../slideLayouts/slideLayout4.xml"/><Relationship Id="rId6" Type="http://schemas.openxmlformats.org/officeDocument/2006/relationships/hyperlink" Target="https://en.wikipedia.org/wiki/Criticism" TargetMode="External"/><Relationship Id="rId5" Type="http://schemas.openxmlformats.org/officeDocument/2006/relationships/hyperlink" Target="https://en.wikipedia.org/wiki/Moral" TargetMode="External"/><Relationship Id="rId10" Type="http://schemas.openxmlformats.org/officeDocument/2006/relationships/image" Target="../media/image6.png"/><Relationship Id="rId4" Type="http://schemas.openxmlformats.org/officeDocument/2006/relationships/hyperlink" Target="https://en.wikipedia.org/wiki/Passion_(emotion)" TargetMode="External"/><Relationship Id="rId9" Type="http://schemas.openxmlformats.org/officeDocument/2006/relationships/hyperlink" Target="https://en.wikipedia.org/w/index.php?title=Contending&amp;action=edit&amp;redlink=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xFO1JlRXHkQ"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4.sv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43166"/>
            <a:ext cx="5669280" cy="1824117"/>
          </a:xfrm>
        </p:spPr>
        <p:txBody>
          <a:bodyPr/>
          <a:lstStyle/>
          <a:p>
            <a:pPr algn="ctr">
              <a:lnSpc>
                <a:spcPct val="100000"/>
              </a:lnSpc>
            </a:pPr>
            <a:r>
              <a:rPr lang="en-US" sz="4400" dirty="0"/>
              <a:t>Effective Stewardship Leadership</a:t>
            </a:r>
            <a:br>
              <a:rPr lang="en-US" sz="6000" dirty="0"/>
            </a:br>
            <a:r>
              <a:rPr lang="en-US" dirty="0"/>
              <a:t>Reflecting on my experience as IDSA President during start of COVID</a:t>
            </a:r>
            <a:endParaRPr lang="en-US" sz="6000" dirty="0"/>
          </a:p>
        </p:txBody>
      </p:sp>
      <p:sp>
        <p:nvSpPr>
          <p:cNvPr id="6" name="Text Placeholder 5"/>
          <p:cNvSpPr>
            <a:spLocks noGrp="1"/>
          </p:cNvSpPr>
          <p:nvPr>
            <p:ph type="body" sz="quarter" idx="11"/>
          </p:nvPr>
        </p:nvSpPr>
        <p:spPr>
          <a:xfrm>
            <a:off x="2857754" y="2981244"/>
            <a:ext cx="5466568" cy="1824117"/>
          </a:xfrm>
        </p:spPr>
        <p:txBody>
          <a:bodyPr>
            <a:normAutofit fontScale="40000" lnSpcReduction="20000"/>
          </a:bodyPr>
          <a:lstStyle/>
          <a:p>
            <a:pPr algn="ctr">
              <a:lnSpc>
                <a:spcPct val="75000"/>
              </a:lnSpc>
              <a:spcBef>
                <a:spcPct val="50000"/>
              </a:spcBef>
              <a:buClr>
                <a:schemeClr val="accent2"/>
              </a:buClr>
              <a:buSzPct val="75000"/>
              <a:buFont typeface="Monotype Sorts" pitchFamily="2" charset="2"/>
              <a:buNone/>
            </a:pPr>
            <a:r>
              <a:rPr lang="en-US" sz="4500" dirty="0">
                <a:latin typeface="Arial" charset="0"/>
                <a:cs typeface="Arial" charset="0"/>
              </a:rPr>
              <a:t>Thomas M File Jr. MD, MSc, MACP, FIDSA, FCCP</a:t>
            </a:r>
            <a:endParaRPr lang="en-US" sz="2300" dirty="0">
              <a:latin typeface="Arial" charset="0"/>
              <a:cs typeface="Arial" charset="0"/>
            </a:endParaRPr>
          </a:p>
          <a:p>
            <a:pPr algn="ctr">
              <a:lnSpc>
                <a:spcPct val="50000"/>
              </a:lnSpc>
              <a:spcBef>
                <a:spcPct val="50000"/>
              </a:spcBef>
              <a:buClr>
                <a:schemeClr val="accent2"/>
              </a:buClr>
              <a:buSzPct val="75000"/>
              <a:buFont typeface="Monotype Sorts" pitchFamily="2" charset="2"/>
              <a:buNone/>
            </a:pPr>
            <a:r>
              <a:rPr lang="en-US" sz="4000" dirty="0">
                <a:latin typeface="Arial" charset="0"/>
                <a:cs typeface="Arial" charset="0"/>
              </a:rPr>
              <a:t>Chair, Infectious Disease Division</a:t>
            </a:r>
          </a:p>
          <a:p>
            <a:pPr algn="ctr">
              <a:lnSpc>
                <a:spcPct val="50000"/>
              </a:lnSpc>
              <a:spcBef>
                <a:spcPct val="50000"/>
              </a:spcBef>
              <a:buClr>
                <a:schemeClr val="accent2"/>
              </a:buClr>
              <a:buSzPct val="75000"/>
              <a:buFont typeface="Monotype Sorts" pitchFamily="2" charset="2"/>
              <a:buNone/>
            </a:pPr>
            <a:r>
              <a:rPr lang="en-US" sz="4000" dirty="0">
                <a:latin typeface="Arial" charset="0"/>
                <a:cs typeface="Arial" charset="0"/>
              </a:rPr>
              <a:t>Summa Health System, Akron, Ohio;</a:t>
            </a:r>
          </a:p>
          <a:p>
            <a:pPr algn="ctr">
              <a:lnSpc>
                <a:spcPct val="50000"/>
              </a:lnSpc>
              <a:spcBef>
                <a:spcPct val="50000"/>
              </a:spcBef>
              <a:buClr>
                <a:schemeClr val="accent2"/>
              </a:buClr>
              <a:buSzPct val="75000"/>
              <a:buFont typeface="Monotype Sorts" pitchFamily="2" charset="2"/>
              <a:buNone/>
            </a:pPr>
            <a:r>
              <a:rPr lang="en-US" sz="4000" dirty="0">
                <a:latin typeface="Arial" charset="0"/>
                <a:cs typeface="Arial" charset="0"/>
              </a:rPr>
              <a:t>Professor of Internal Medicine, Chair ID Section</a:t>
            </a:r>
          </a:p>
          <a:p>
            <a:pPr algn="ctr">
              <a:lnSpc>
                <a:spcPct val="50000"/>
              </a:lnSpc>
              <a:spcBef>
                <a:spcPct val="50000"/>
              </a:spcBef>
              <a:buClr>
                <a:schemeClr val="accent2"/>
              </a:buClr>
              <a:buSzPct val="75000"/>
              <a:buFont typeface="Monotype Sorts" pitchFamily="2" charset="2"/>
              <a:buNone/>
            </a:pPr>
            <a:r>
              <a:rPr lang="en-US" sz="4000" dirty="0">
                <a:latin typeface="Arial" charset="0"/>
                <a:cs typeface="Arial" charset="0"/>
              </a:rPr>
              <a:t>Northeast Ohio Medical University</a:t>
            </a:r>
          </a:p>
          <a:p>
            <a:pPr algn="ctr">
              <a:lnSpc>
                <a:spcPct val="50000"/>
              </a:lnSpc>
              <a:spcBef>
                <a:spcPct val="50000"/>
              </a:spcBef>
              <a:buClr>
                <a:schemeClr val="accent2"/>
              </a:buClr>
              <a:buSzPct val="75000"/>
              <a:buFont typeface="Monotype Sorts" pitchFamily="2" charset="2"/>
              <a:buNone/>
            </a:pPr>
            <a:r>
              <a:rPr lang="en-US" sz="4000" dirty="0">
                <a:latin typeface="Arial" charset="0"/>
                <a:cs typeface="Arial" charset="0"/>
              </a:rPr>
              <a:t>Rootstown, Ohio</a:t>
            </a:r>
          </a:p>
          <a:p>
            <a:pPr algn="ctr">
              <a:lnSpc>
                <a:spcPct val="50000"/>
              </a:lnSpc>
              <a:spcBef>
                <a:spcPct val="50000"/>
              </a:spcBef>
              <a:buClr>
                <a:schemeClr val="accent2"/>
              </a:buClr>
              <a:buSzPct val="75000"/>
              <a:buFont typeface="Monotype Sorts" pitchFamily="2" charset="2"/>
              <a:buNone/>
            </a:pPr>
            <a:r>
              <a:rPr lang="en-US" sz="4000" dirty="0">
                <a:latin typeface="Arial" charset="0"/>
                <a:cs typeface="Arial" charset="0"/>
              </a:rPr>
              <a:t>Past President, Infectious Diseases Society of America</a:t>
            </a:r>
            <a:endParaRPr lang="en-US" sz="2300" dirty="0">
              <a:latin typeface="Arial" charset="0"/>
              <a:cs typeface="Arial" charset="0"/>
            </a:endParaRPr>
          </a:p>
        </p:txBody>
      </p:sp>
    </p:spTree>
    <p:extLst>
      <p:ext uri="{BB962C8B-B14F-4D97-AF65-F5344CB8AC3E}">
        <p14:creationId xmlns:p14="http://schemas.microsoft.com/office/powerpoint/2010/main" val="93906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8-02-10 at 1.0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52841"/>
            <a:ext cx="8331200" cy="1663700"/>
          </a:xfrm>
          <a:prstGeom prst="rect">
            <a:avLst/>
          </a:prstGeom>
        </p:spPr>
      </p:pic>
      <p:graphicFrame>
        <p:nvGraphicFramePr>
          <p:cNvPr id="3" name="Table 2"/>
          <p:cNvGraphicFramePr>
            <a:graphicFrameLocks noGrp="1"/>
          </p:cNvGraphicFramePr>
          <p:nvPr/>
        </p:nvGraphicFramePr>
        <p:xfrm>
          <a:off x="200506" y="1690688"/>
          <a:ext cx="8738808" cy="4860351"/>
        </p:xfrm>
        <a:graphic>
          <a:graphicData uri="http://schemas.openxmlformats.org/drawingml/2006/table">
            <a:tbl>
              <a:tblPr firstRow="1" bandRow="1">
                <a:tableStyleId>{5C22544A-7EE6-4342-B048-85BDC9FD1C3A}</a:tableStyleId>
              </a:tblPr>
              <a:tblGrid>
                <a:gridCol w="2289135">
                  <a:extLst>
                    <a:ext uri="{9D8B030D-6E8A-4147-A177-3AD203B41FA5}">
                      <a16:colId xmlns:a16="http://schemas.microsoft.com/office/drawing/2014/main" val="20000"/>
                    </a:ext>
                  </a:extLst>
                </a:gridCol>
                <a:gridCol w="3258255">
                  <a:extLst>
                    <a:ext uri="{9D8B030D-6E8A-4147-A177-3AD203B41FA5}">
                      <a16:colId xmlns:a16="http://schemas.microsoft.com/office/drawing/2014/main" val="20001"/>
                    </a:ext>
                  </a:extLst>
                </a:gridCol>
                <a:gridCol w="3191418">
                  <a:extLst>
                    <a:ext uri="{9D8B030D-6E8A-4147-A177-3AD203B41FA5}">
                      <a16:colId xmlns:a16="http://schemas.microsoft.com/office/drawing/2014/main" val="20002"/>
                    </a:ext>
                  </a:extLst>
                </a:gridCol>
              </a:tblGrid>
              <a:tr h="485487">
                <a:tc>
                  <a:txBody>
                    <a:bodyPr/>
                    <a:lstStyle/>
                    <a:p>
                      <a:r>
                        <a:rPr lang="en-US" dirty="0"/>
                        <a:t>Category</a:t>
                      </a:r>
                    </a:p>
                  </a:txBody>
                  <a:tcPr/>
                </a:tc>
                <a:tc>
                  <a:txBody>
                    <a:bodyPr/>
                    <a:lstStyle/>
                    <a:p>
                      <a:r>
                        <a:rPr lang="en-US" dirty="0"/>
                        <a:t>Knowledge</a:t>
                      </a:r>
                    </a:p>
                  </a:txBody>
                  <a:tcPr/>
                </a:tc>
                <a:tc>
                  <a:txBody>
                    <a:bodyPr/>
                    <a:lstStyle/>
                    <a:p>
                      <a:r>
                        <a:rPr lang="en-US" dirty="0"/>
                        <a:t>Skill</a:t>
                      </a:r>
                    </a:p>
                  </a:txBody>
                  <a:tcPr/>
                </a:tc>
                <a:extLst>
                  <a:ext uri="{0D108BD9-81ED-4DB2-BD59-A6C34878D82A}">
                    <a16:rowId xmlns:a16="http://schemas.microsoft.com/office/drawing/2014/main" val="10000"/>
                  </a:ext>
                </a:extLst>
              </a:tr>
              <a:tr h="1213717">
                <a:tc>
                  <a:txBody>
                    <a:bodyPr/>
                    <a:lstStyle/>
                    <a:p>
                      <a:r>
                        <a:rPr lang="en-US" dirty="0"/>
                        <a:t>General Principle</a:t>
                      </a:r>
                      <a:r>
                        <a:rPr lang="en-US" baseline="0" dirty="0"/>
                        <a:t> of ASP</a:t>
                      </a:r>
                      <a:endParaRPr lang="en-US" dirty="0"/>
                    </a:p>
                  </a:txBody>
                  <a:tcPr/>
                </a:tc>
                <a:tc>
                  <a:txBody>
                    <a:bodyPr/>
                    <a:lstStyle/>
                    <a:p>
                      <a:r>
                        <a:rPr lang="en-US" dirty="0"/>
                        <a:t>Understand goals of</a:t>
                      </a:r>
                      <a:r>
                        <a:rPr lang="en-US" baseline="0" dirty="0"/>
                        <a:t> ASP, linkage between ABX use and resistance, Roles of Stakeholders</a:t>
                      </a:r>
                      <a:endParaRPr lang="en-US" dirty="0"/>
                    </a:p>
                  </a:txBody>
                  <a:tcPr/>
                </a:tc>
                <a:tc>
                  <a:txBody>
                    <a:bodyPr/>
                    <a:lstStyle/>
                    <a:p>
                      <a:r>
                        <a:rPr lang="en-US" dirty="0"/>
                        <a:t>State goals; Describe ABX use and Resistance; list persons/disciplines</a:t>
                      </a:r>
                    </a:p>
                  </a:txBody>
                  <a:tcPr/>
                </a:tc>
                <a:extLst>
                  <a:ext uri="{0D108BD9-81ED-4DB2-BD59-A6C34878D82A}">
                    <a16:rowId xmlns:a16="http://schemas.microsoft.com/office/drawing/2014/main" val="10001"/>
                  </a:ext>
                </a:extLst>
              </a:tr>
              <a:tr h="1941947">
                <a:tc>
                  <a:txBody>
                    <a:bodyPr/>
                    <a:lstStyle/>
                    <a:p>
                      <a:r>
                        <a:rPr lang="en-US" dirty="0"/>
                        <a:t>Approached to ASP interventions</a:t>
                      </a:r>
                    </a:p>
                  </a:txBody>
                  <a:tcPr/>
                </a:tc>
                <a:tc>
                  <a:txBody>
                    <a:bodyPr/>
                    <a:lstStyle/>
                    <a:p>
                      <a:r>
                        <a:rPr lang="en-US" dirty="0"/>
                        <a:t>Describe common</a:t>
                      </a:r>
                      <a:r>
                        <a:rPr lang="en-US" baseline="0" dirty="0"/>
                        <a:t> methods of intervention;  how to educate</a:t>
                      </a:r>
                      <a:endParaRPr lang="en-US" dirty="0"/>
                    </a:p>
                  </a:txBody>
                  <a:tcPr/>
                </a:tc>
                <a:tc>
                  <a:txBody>
                    <a:bodyPr/>
                    <a:lstStyle/>
                    <a:p>
                      <a:r>
                        <a:rPr lang="en-US" sz="1800" b="1" i="0" u="none" strike="noStrike" kern="1200" baseline="0" dirty="0">
                          <a:solidFill>
                            <a:schemeClr val="dk1"/>
                          </a:solidFill>
                          <a:latin typeface="+mn-lt"/>
                          <a:ea typeface="+mn-ea"/>
                          <a:cs typeface="+mn-cs"/>
                        </a:rPr>
                        <a:t>Determine best approach for intervention and education on the basis of different scenarios within different healthcare settings</a:t>
                      </a:r>
                      <a:endParaRPr lang="en-US" b="1" dirty="0"/>
                    </a:p>
                  </a:txBody>
                  <a:tcPr/>
                </a:tc>
                <a:extLst>
                  <a:ext uri="{0D108BD9-81ED-4DB2-BD59-A6C34878D82A}">
                    <a16:rowId xmlns:a16="http://schemas.microsoft.com/office/drawing/2014/main" val="10002"/>
                  </a:ext>
                </a:extLst>
              </a:tr>
              <a:tr h="1213717">
                <a:tc>
                  <a:txBody>
                    <a:bodyPr/>
                    <a:lstStyle/>
                    <a:p>
                      <a:r>
                        <a:rPr lang="en-US" dirty="0"/>
                        <a:t>Antimicrobials</a:t>
                      </a:r>
                    </a:p>
                  </a:txBody>
                  <a:tcPr/>
                </a:tc>
                <a:tc>
                  <a:txBody>
                    <a:bodyPr/>
                    <a:lstStyle/>
                    <a:p>
                      <a:r>
                        <a:rPr lang="en-US" dirty="0"/>
                        <a:t>Understand spectrum,</a:t>
                      </a:r>
                      <a:r>
                        <a:rPr lang="en-US" baseline="0" dirty="0"/>
                        <a:t> dosing, AEs, and allergies to different classes of ABX</a:t>
                      </a:r>
                      <a:endParaRPr lang="en-US" dirty="0"/>
                    </a:p>
                  </a:txBody>
                  <a:tcPr/>
                </a:tc>
                <a:tc>
                  <a:txBody>
                    <a:bodyPr/>
                    <a:lstStyle/>
                    <a:p>
                      <a:r>
                        <a:rPr lang="en-US" dirty="0"/>
                        <a:t>Assess for AEs, </a:t>
                      </a:r>
                      <a:r>
                        <a:rPr lang="en-US" sz="2000" dirty="0"/>
                        <a:t>true allergy</a:t>
                      </a:r>
                      <a:r>
                        <a:rPr lang="en-US" dirty="0"/>
                        <a:t>; Understand PD</a:t>
                      </a:r>
                      <a:r>
                        <a:rPr lang="en-US" baseline="0" dirty="0"/>
                        <a:t> and dosing of vancomycin, aminoglycosides, colistin</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455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8-02-10 at 1.0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52841"/>
            <a:ext cx="8331200" cy="1663700"/>
          </a:xfrm>
          <a:prstGeom prst="rect">
            <a:avLst/>
          </a:prstGeom>
        </p:spPr>
      </p:pic>
      <p:graphicFrame>
        <p:nvGraphicFramePr>
          <p:cNvPr id="3" name="Table 2"/>
          <p:cNvGraphicFramePr>
            <a:graphicFrameLocks noGrp="1"/>
          </p:cNvGraphicFramePr>
          <p:nvPr/>
        </p:nvGraphicFramePr>
        <p:xfrm>
          <a:off x="183797" y="1690689"/>
          <a:ext cx="8738808" cy="4964913"/>
        </p:xfrm>
        <a:graphic>
          <a:graphicData uri="http://schemas.openxmlformats.org/drawingml/2006/table">
            <a:tbl>
              <a:tblPr firstRow="1" bandRow="1">
                <a:tableStyleId>{5C22544A-7EE6-4342-B048-85BDC9FD1C3A}</a:tableStyleId>
              </a:tblPr>
              <a:tblGrid>
                <a:gridCol w="1197328">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gridCol w="4048980">
                  <a:extLst>
                    <a:ext uri="{9D8B030D-6E8A-4147-A177-3AD203B41FA5}">
                      <a16:colId xmlns:a16="http://schemas.microsoft.com/office/drawing/2014/main" val="20002"/>
                    </a:ext>
                  </a:extLst>
                </a:gridCol>
              </a:tblGrid>
              <a:tr h="484353">
                <a:tc>
                  <a:txBody>
                    <a:bodyPr/>
                    <a:lstStyle/>
                    <a:p>
                      <a:r>
                        <a:rPr lang="en-US" dirty="0"/>
                        <a:t>Category</a:t>
                      </a:r>
                    </a:p>
                  </a:txBody>
                  <a:tcPr/>
                </a:tc>
                <a:tc>
                  <a:txBody>
                    <a:bodyPr/>
                    <a:lstStyle/>
                    <a:p>
                      <a:r>
                        <a:rPr lang="en-US" dirty="0"/>
                        <a:t>Knowledge</a:t>
                      </a:r>
                    </a:p>
                  </a:txBody>
                  <a:tcPr/>
                </a:tc>
                <a:tc>
                  <a:txBody>
                    <a:bodyPr/>
                    <a:lstStyle/>
                    <a:p>
                      <a:r>
                        <a:rPr lang="en-US" dirty="0"/>
                        <a:t>Skill</a:t>
                      </a:r>
                    </a:p>
                  </a:txBody>
                  <a:tcPr/>
                </a:tc>
                <a:extLst>
                  <a:ext uri="{0D108BD9-81ED-4DB2-BD59-A6C34878D82A}">
                    <a16:rowId xmlns:a16="http://schemas.microsoft.com/office/drawing/2014/main" val="10000"/>
                  </a:ext>
                </a:extLst>
              </a:tr>
              <a:tr h="1210882">
                <a:tc>
                  <a:txBody>
                    <a:bodyPr/>
                    <a:lstStyle/>
                    <a:p>
                      <a:r>
                        <a:rPr lang="en-US" dirty="0"/>
                        <a:t>Program</a:t>
                      </a:r>
                      <a:r>
                        <a:rPr lang="en-US" baseline="0" dirty="0"/>
                        <a:t> Building </a:t>
                      </a:r>
                    </a:p>
                    <a:p>
                      <a:r>
                        <a:rPr lang="en-US" baseline="0" dirty="0"/>
                        <a:t>and Leadership</a:t>
                      </a:r>
                      <a:endParaRPr lang="en-US" dirty="0"/>
                    </a:p>
                  </a:txBody>
                  <a:tcPr/>
                </a:tc>
                <a:tc>
                  <a:txBody>
                    <a:bodyPr/>
                    <a:lstStyle/>
                    <a:p>
                      <a:r>
                        <a:rPr lang="en-US" sz="1800" b="0" i="0" u="none" strike="noStrike" kern="1200" baseline="0" dirty="0">
                          <a:solidFill>
                            <a:schemeClr val="dk1"/>
                          </a:solidFill>
                          <a:latin typeface="+mn-lt"/>
                          <a:ea typeface="+mn-ea"/>
                          <a:cs typeface="+mn-cs"/>
                        </a:rPr>
                        <a:t>Understand the complex interpersonal and interprofessional needs to best develop and sustain an ASP</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Understand how your ASP intersects with the institution’s mission and strategic plan</a:t>
                      </a:r>
                    </a:p>
                    <a:p>
                      <a:endParaRPr lang="en-US" sz="1800" b="0" i="0" u="none" strike="noStrike" kern="1200" baseline="0" dirty="0">
                        <a:solidFill>
                          <a:schemeClr val="dk1"/>
                        </a:solidFill>
                        <a:latin typeface="+mn-lt"/>
                        <a:ea typeface="+mn-ea"/>
                        <a:cs typeface="+mn-cs"/>
                      </a:endParaRP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Understand how to write and present a plan and business case to institutional leadership for ASP  for initial establishment of a program</a:t>
                      </a:r>
                    </a:p>
                    <a:p>
                      <a:endParaRPr lang="en-US" sz="1800" b="0" i="0" u="none" strike="noStrike" kern="1200" baseline="0" dirty="0">
                        <a:solidFill>
                          <a:schemeClr val="dk1"/>
                        </a:solidFill>
                        <a:latin typeface="+mn-lt"/>
                        <a:ea typeface="+mn-ea"/>
                        <a:cs typeface="+mn-cs"/>
                      </a:endParaRPr>
                    </a:p>
                    <a:p>
                      <a:endParaRPr lang="en-US" sz="1800" b="0" i="0" u="none" strike="noStrike" kern="1200" baseline="0" dirty="0">
                        <a:solidFill>
                          <a:schemeClr val="dk1"/>
                        </a:solidFill>
                        <a:latin typeface="+mn-lt"/>
                        <a:ea typeface="+mn-ea"/>
                        <a:cs typeface="+mn-cs"/>
                      </a:endParaRPr>
                    </a:p>
                  </a:txBody>
                  <a:tcPr/>
                </a:tc>
                <a:tc>
                  <a:txBody>
                    <a:bodyPr/>
                    <a:lstStyle/>
                    <a:p>
                      <a:r>
                        <a:rPr lang="en-US" sz="1800" b="0" i="0" u="none" strike="noStrike" kern="1200" baseline="0" dirty="0">
                          <a:solidFill>
                            <a:schemeClr val="dk1"/>
                          </a:solidFill>
                          <a:latin typeface="+mn-lt"/>
                          <a:ea typeface="+mn-ea"/>
                          <a:cs typeface="+mn-cs"/>
                        </a:rPr>
                        <a:t>Develop and maintain communication and conflict resolution skills to</a:t>
                      </a:r>
                    </a:p>
                    <a:p>
                      <a:r>
                        <a:rPr lang="en-US" sz="1800" b="0" i="0" u="none" strike="noStrike" kern="1200" baseline="0" dirty="0">
                          <a:solidFill>
                            <a:schemeClr val="dk1"/>
                          </a:solidFill>
                          <a:latin typeface="+mn-lt"/>
                          <a:ea typeface="+mn-ea"/>
                          <a:cs typeface="+mn-cs"/>
                        </a:rPr>
                        <a:t>assist in communication with a variety of stakeholders</a:t>
                      </a:r>
                    </a:p>
                    <a:p>
                      <a:endParaRPr lang="en-US" dirty="0"/>
                    </a:p>
                    <a:p>
                      <a:r>
                        <a:rPr lang="en-US" sz="1800" b="0" i="0" u="none" strike="noStrike" kern="1200" baseline="0" dirty="0">
                          <a:solidFill>
                            <a:schemeClr val="dk1"/>
                          </a:solidFill>
                          <a:latin typeface="+mn-lt"/>
                          <a:ea typeface="+mn-ea"/>
                          <a:cs typeface="+mn-cs"/>
                        </a:rPr>
                        <a:t>Adapt stewardship to mission and strategic initiatives within institution; reflect how the ASP helped in meeting local goals</a:t>
                      </a:r>
                    </a:p>
                    <a:p>
                      <a:endParaRPr lang="en-US" dirty="0"/>
                    </a:p>
                    <a:p>
                      <a:r>
                        <a:rPr lang="en-US" sz="1800" b="0" i="0" u="none" strike="noStrike" kern="1200" baseline="0" dirty="0">
                          <a:solidFill>
                            <a:schemeClr val="dk1"/>
                          </a:solidFill>
                          <a:latin typeface="+mn-lt"/>
                          <a:ea typeface="+mn-ea"/>
                          <a:cs typeface="+mn-cs"/>
                        </a:rPr>
                        <a:t>Develop and present a report detailing rationale for ASP and proposed benefits, including financial and improvement in patient safety and justification, for funding of proposed team members; list roles of each member</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142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8-02-10 at 1.0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52841"/>
            <a:ext cx="8331200" cy="1663700"/>
          </a:xfrm>
          <a:prstGeom prst="rect">
            <a:avLst/>
          </a:prstGeom>
        </p:spPr>
      </p:pic>
      <p:graphicFrame>
        <p:nvGraphicFramePr>
          <p:cNvPr id="3" name="Table 2"/>
          <p:cNvGraphicFramePr>
            <a:graphicFrameLocks noGrp="1"/>
          </p:cNvGraphicFramePr>
          <p:nvPr/>
        </p:nvGraphicFramePr>
        <p:xfrm>
          <a:off x="183797" y="1690689"/>
          <a:ext cx="8738808" cy="4964913"/>
        </p:xfrm>
        <a:graphic>
          <a:graphicData uri="http://schemas.openxmlformats.org/drawingml/2006/table">
            <a:tbl>
              <a:tblPr firstRow="1" bandRow="1">
                <a:tableStyleId>{5C22544A-7EE6-4342-B048-85BDC9FD1C3A}</a:tableStyleId>
              </a:tblPr>
              <a:tblGrid>
                <a:gridCol w="1197328">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gridCol w="4048980">
                  <a:extLst>
                    <a:ext uri="{9D8B030D-6E8A-4147-A177-3AD203B41FA5}">
                      <a16:colId xmlns:a16="http://schemas.microsoft.com/office/drawing/2014/main" val="20002"/>
                    </a:ext>
                  </a:extLst>
                </a:gridCol>
              </a:tblGrid>
              <a:tr h="484353">
                <a:tc>
                  <a:txBody>
                    <a:bodyPr/>
                    <a:lstStyle/>
                    <a:p>
                      <a:r>
                        <a:rPr lang="en-US" dirty="0"/>
                        <a:t>Category</a:t>
                      </a:r>
                    </a:p>
                  </a:txBody>
                  <a:tcPr/>
                </a:tc>
                <a:tc>
                  <a:txBody>
                    <a:bodyPr/>
                    <a:lstStyle/>
                    <a:p>
                      <a:r>
                        <a:rPr lang="en-US" dirty="0"/>
                        <a:t>Knowledge</a:t>
                      </a:r>
                    </a:p>
                  </a:txBody>
                  <a:tcPr/>
                </a:tc>
                <a:tc>
                  <a:txBody>
                    <a:bodyPr/>
                    <a:lstStyle/>
                    <a:p>
                      <a:r>
                        <a:rPr lang="en-US" dirty="0"/>
                        <a:t>Skill</a:t>
                      </a:r>
                    </a:p>
                  </a:txBody>
                  <a:tcPr/>
                </a:tc>
                <a:extLst>
                  <a:ext uri="{0D108BD9-81ED-4DB2-BD59-A6C34878D82A}">
                    <a16:rowId xmlns:a16="http://schemas.microsoft.com/office/drawing/2014/main" val="10000"/>
                  </a:ext>
                </a:extLst>
              </a:tr>
              <a:tr h="1210882">
                <a:tc>
                  <a:txBody>
                    <a:bodyPr/>
                    <a:lstStyle/>
                    <a:p>
                      <a:r>
                        <a:rPr lang="en-US" dirty="0"/>
                        <a:t>Program</a:t>
                      </a:r>
                      <a:r>
                        <a:rPr lang="en-US" baseline="0" dirty="0"/>
                        <a:t> Building </a:t>
                      </a:r>
                    </a:p>
                    <a:p>
                      <a:r>
                        <a:rPr lang="en-US" baseline="0" dirty="0"/>
                        <a:t>and Leadership</a:t>
                      </a:r>
                      <a:endParaRPr lang="en-US" dirty="0"/>
                    </a:p>
                  </a:txBody>
                  <a:tcPr/>
                </a:tc>
                <a:tc>
                  <a:txBody>
                    <a:bodyPr/>
                    <a:lstStyle/>
                    <a:p>
                      <a:r>
                        <a:rPr lang="en-US" sz="1800" b="0" i="0" u="none" strike="noStrike" kern="1200" baseline="0" dirty="0">
                          <a:solidFill>
                            <a:schemeClr val="dk1"/>
                          </a:solidFill>
                          <a:latin typeface="+mn-lt"/>
                          <a:ea typeface="+mn-ea"/>
                          <a:cs typeface="+mn-cs"/>
                        </a:rPr>
                        <a:t>Understand how to obtain physician and pharmacists buy in for a program or intervention</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Understand basic theories regarding patient safety, quality</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Understand the medical-legal implications of a stewardship program at your institution</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Understand unique challenges for implementing and ASP across multiple institutions or within a health system</a:t>
                      </a:r>
                    </a:p>
                  </a:txBody>
                  <a:tcPr/>
                </a:tc>
                <a:tc>
                  <a:txBody>
                    <a:bodyPr/>
                    <a:lstStyle/>
                    <a:p>
                      <a:r>
                        <a:rPr lang="en-US" sz="1800" b="0" i="0" u="none" strike="noStrike" kern="1200" baseline="0" dirty="0">
                          <a:solidFill>
                            <a:schemeClr val="dk1"/>
                          </a:solidFill>
                          <a:latin typeface="+mn-lt"/>
                          <a:ea typeface="+mn-ea"/>
                          <a:cs typeface="+mn-cs"/>
                        </a:rPr>
                        <a:t>Develop/present educational material regarding benefits of ASP; roles of members of team; approach for outliers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Effectively communicate benefit of ASP for patient safety and quality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Work with the risk management and legal depart to know the medical-legal ramifications of institutional stewardship </a:t>
                      </a:r>
                      <a:endParaRPr lang="en-US" dirty="0"/>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Assess use and needs of each separate institution and identify common</a:t>
                      </a:r>
                    </a:p>
                    <a:p>
                      <a:r>
                        <a:rPr lang="en-US" sz="1800" b="0" i="0" u="none" strike="noStrike" kern="1200" baseline="0" dirty="0">
                          <a:solidFill>
                            <a:schemeClr val="dk1"/>
                          </a:solidFill>
                          <a:latin typeface="+mn-lt"/>
                          <a:ea typeface="+mn-ea"/>
                          <a:cs typeface="+mn-cs"/>
                        </a:rPr>
                        <a:t>strategies for implementation</a:t>
                      </a:r>
                    </a:p>
                    <a:p>
                      <a:endParaRPr lang="en-US" sz="1800" b="0" i="0" u="none" strike="noStrike" kern="1200" baseline="0" dirty="0">
                        <a:solidFill>
                          <a:schemeClr val="dk1"/>
                        </a:solidFill>
                        <a:latin typeface="+mn-lt"/>
                        <a:ea typeface="+mn-ea"/>
                        <a:cs typeface="+mn-cs"/>
                      </a:endParaRP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215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909"/>
            <a:ext cx="9144000" cy="1325563"/>
          </a:xfrm>
        </p:spPr>
        <p:txBody>
          <a:bodyPr/>
          <a:lstStyle/>
          <a:p>
            <a:r>
              <a:rPr lang="en-US" sz="3600" dirty="0"/>
              <a:t>        Habits of highly effective people</a:t>
            </a:r>
          </a:p>
        </p:txBody>
      </p:sp>
      <p:sp>
        <p:nvSpPr>
          <p:cNvPr id="3" name="Content Placeholder 2"/>
          <p:cNvSpPr>
            <a:spLocks noGrp="1"/>
          </p:cNvSpPr>
          <p:nvPr>
            <p:ph idx="1"/>
          </p:nvPr>
        </p:nvSpPr>
        <p:spPr>
          <a:xfrm>
            <a:off x="338362" y="1084608"/>
            <a:ext cx="7886700" cy="5092355"/>
          </a:xfrm>
        </p:spPr>
        <p:txBody>
          <a:bodyPr>
            <a:normAutofit fontScale="62500" lnSpcReduction="20000"/>
          </a:bodyPr>
          <a:lstStyle/>
          <a:p>
            <a:pPr marL="457200" lvl="1" indent="-457200">
              <a:buNone/>
            </a:pPr>
            <a:r>
              <a:rPr lang="en-US" sz="5000" dirty="0"/>
              <a:t>8. </a:t>
            </a:r>
            <a:r>
              <a:rPr lang="en-US" sz="5100" dirty="0"/>
              <a:t>From Effectiveness to Greatness</a:t>
            </a:r>
          </a:p>
          <a:p>
            <a:r>
              <a:rPr lang="en-US" sz="3800" dirty="0"/>
              <a:t>Great achievers expressing their voice through the use       of their intelligences. Achievers for example</a:t>
            </a:r>
            <a:endParaRPr lang="en-US" sz="5100" dirty="0"/>
          </a:p>
          <a:p>
            <a:pPr lvl="1"/>
            <a:r>
              <a:rPr lang="en-US" sz="3200" dirty="0"/>
              <a:t>develop their mental energy into </a:t>
            </a:r>
            <a:r>
              <a:rPr lang="en-US" sz="3200" dirty="0">
                <a:hlinkClick r:id="rId2" tooltip="Vision statement"/>
              </a:rPr>
              <a:t>vision</a:t>
            </a:r>
            <a:endParaRPr lang="en-US" sz="4500" dirty="0"/>
          </a:p>
          <a:p>
            <a:pPr lvl="1"/>
            <a:r>
              <a:rPr lang="en-US" sz="3200" dirty="0"/>
              <a:t>develop their physical energy into </a:t>
            </a:r>
            <a:r>
              <a:rPr lang="en-US" sz="3200" dirty="0">
                <a:hlinkClick r:id="rId3" tooltip="Discipline"/>
              </a:rPr>
              <a:t>discipline</a:t>
            </a:r>
            <a:endParaRPr lang="en-US" sz="4500" dirty="0"/>
          </a:p>
          <a:p>
            <a:pPr lvl="1"/>
            <a:r>
              <a:rPr lang="en-US" sz="3200" dirty="0"/>
              <a:t>develop their emotional energy into </a:t>
            </a:r>
            <a:r>
              <a:rPr lang="en-US" sz="3200" dirty="0">
                <a:hlinkClick r:id="rId4" tooltip="Passion (emotion)"/>
              </a:rPr>
              <a:t>passion</a:t>
            </a:r>
            <a:endParaRPr lang="en-US" sz="4500" dirty="0"/>
          </a:p>
          <a:p>
            <a:pPr lvl="1"/>
            <a:r>
              <a:rPr lang="en-US" sz="3200" dirty="0"/>
              <a:t>develop their spiritual energy into conscience – their inward </a:t>
            </a:r>
            <a:r>
              <a:rPr lang="en-US" sz="3200" dirty="0">
                <a:hlinkClick r:id="rId5" tooltip="Moral"/>
              </a:rPr>
              <a:t>moral</a:t>
            </a:r>
            <a:r>
              <a:rPr lang="en-US" sz="3200" dirty="0"/>
              <a:t> sense of what is right and wrong and their drive towards meaning and contribution.</a:t>
            </a:r>
            <a:r>
              <a:rPr lang="en-US" sz="2200" baseline="30000" dirty="0"/>
              <a:t>[</a:t>
            </a:r>
          </a:p>
          <a:p>
            <a:r>
              <a:rPr lang="en-US" sz="4500" dirty="0"/>
              <a:t> "5 Cancerous Behaviors” that inhibit people's greatness:</a:t>
            </a:r>
            <a:endParaRPr lang="en-US" sz="5100" dirty="0"/>
          </a:p>
          <a:p>
            <a:pPr lvl="1"/>
            <a:r>
              <a:rPr lang="en-US" sz="3800" u="sng" dirty="0">
                <a:solidFill>
                  <a:schemeClr val="accent1"/>
                </a:solidFill>
                <a:hlinkClick r:id="rId6" tooltip="Criticism"/>
              </a:rPr>
              <a:t>Criticism</a:t>
            </a:r>
            <a:endParaRPr lang="en-US" sz="5100" u="sng" dirty="0">
              <a:solidFill>
                <a:schemeClr val="accent1"/>
              </a:solidFill>
            </a:endParaRPr>
          </a:p>
          <a:p>
            <a:pPr lvl="1"/>
            <a:r>
              <a:rPr lang="en-US" sz="3800" u="sng" dirty="0">
                <a:solidFill>
                  <a:schemeClr val="accent1"/>
                </a:solidFill>
              </a:rPr>
              <a:t>Complaining</a:t>
            </a:r>
            <a:endParaRPr lang="en-US" sz="5100" u="sng" dirty="0">
              <a:solidFill>
                <a:schemeClr val="accent1"/>
              </a:solidFill>
            </a:endParaRPr>
          </a:p>
          <a:p>
            <a:pPr lvl="1"/>
            <a:r>
              <a:rPr lang="en-US" sz="3800" u="sng" dirty="0">
                <a:solidFill>
                  <a:schemeClr val="accent1"/>
                </a:solidFill>
                <a:hlinkClick r:id="rId7" tooltip="Social comparison theory"/>
              </a:rPr>
              <a:t>Comparing</a:t>
            </a:r>
            <a:endParaRPr lang="en-US" sz="5100" u="sng" dirty="0">
              <a:solidFill>
                <a:schemeClr val="accent1"/>
              </a:solidFill>
            </a:endParaRPr>
          </a:p>
          <a:p>
            <a:pPr lvl="1"/>
            <a:r>
              <a:rPr lang="en-US" sz="3800" u="sng" dirty="0">
                <a:solidFill>
                  <a:schemeClr val="accent1"/>
                </a:solidFill>
                <a:hlinkClick r:id="rId8" tooltip="Competing"/>
              </a:rPr>
              <a:t>Competing</a:t>
            </a:r>
            <a:endParaRPr lang="en-US" sz="5100" u="sng" dirty="0">
              <a:solidFill>
                <a:schemeClr val="accent1"/>
              </a:solidFill>
            </a:endParaRPr>
          </a:p>
          <a:p>
            <a:pPr lvl="1"/>
            <a:r>
              <a:rPr lang="en-US" sz="3800" u="sng" dirty="0">
                <a:solidFill>
                  <a:schemeClr val="accent1"/>
                </a:solidFill>
                <a:hlinkClick r:id="rId9" tooltip="Contending (page does not exist)"/>
              </a:rPr>
              <a:t>Contending</a:t>
            </a:r>
            <a:r>
              <a:rPr lang="en-US" sz="3800" u="sng" dirty="0">
                <a:solidFill>
                  <a:schemeClr val="accent1"/>
                </a:solidFill>
              </a:rPr>
              <a:t>   </a:t>
            </a:r>
            <a:endParaRPr lang="en-US" sz="4100" u="sng" dirty="0">
              <a:solidFill>
                <a:schemeClr val="accent1"/>
              </a:solidFill>
            </a:endParaRPr>
          </a:p>
        </p:txBody>
      </p:sp>
      <p:sp>
        <p:nvSpPr>
          <p:cNvPr id="4" name="TextBox 3"/>
          <p:cNvSpPr txBox="1"/>
          <p:nvPr/>
        </p:nvSpPr>
        <p:spPr>
          <a:xfrm>
            <a:off x="804333" y="6350000"/>
            <a:ext cx="7558479" cy="369332"/>
          </a:xfrm>
          <a:prstGeom prst="rect">
            <a:avLst/>
          </a:prstGeom>
          <a:noFill/>
        </p:spPr>
        <p:txBody>
          <a:bodyPr wrap="none" rtlCol="0">
            <a:spAutoFit/>
          </a:bodyPr>
          <a:lstStyle/>
          <a:p>
            <a:r>
              <a:rPr lang="en-US" dirty="0"/>
              <a:t>Covey SR. The 8th Habit: from Effectiveness to Greatness. Free Press, 2004. NY</a:t>
            </a:r>
          </a:p>
        </p:txBody>
      </p:sp>
      <p:pic>
        <p:nvPicPr>
          <p:cNvPr id="5" name="Picture 4" descr="Screen Shot 2019-01-12 at 1.47.0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5073" y="3"/>
            <a:ext cx="1428707" cy="2333908"/>
          </a:xfrm>
          <a:prstGeom prst="rect">
            <a:avLst/>
          </a:prstGeom>
        </p:spPr>
      </p:pic>
    </p:spTree>
    <p:extLst>
      <p:ext uri="{BB962C8B-B14F-4D97-AF65-F5344CB8AC3E}">
        <p14:creationId xmlns:p14="http://schemas.microsoft.com/office/powerpoint/2010/main" val="218634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Qualities of a Good Leader</a:t>
            </a:r>
          </a:p>
        </p:txBody>
      </p:sp>
      <p:sp>
        <p:nvSpPr>
          <p:cNvPr id="3" name="Content Placeholder 2"/>
          <p:cNvSpPr>
            <a:spLocks noGrp="1"/>
          </p:cNvSpPr>
          <p:nvPr>
            <p:ph idx="1"/>
          </p:nvPr>
        </p:nvSpPr>
        <p:spPr>
          <a:xfrm>
            <a:off x="628650" y="1736489"/>
            <a:ext cx="7886700" cy="4351338"/>
          </a:xfrm>
        </p:spPr>
        <p:txBody>
          <a:bodyPr>
            <a:normAutofit/>
          </a:bodyPr>
          <a:lstStyle/>
          <a:p>
            <a:r>
              <a:rPr lang="en-US" sz="3600" dirty="0"/>
              <a:t>Credibility</a:t>
            </a:r>
          </a:p>
          <a:p>
            <a:pPr lvl="1"/>
            <a:r>
              <a:rPr lang="en-US" sz="3200" dirty="0"/>
              <a:t>Honesty (Know what you don’t know)</a:t>
            </a:r>
          </a:p>
          <a:p>
            <a:pPr lvl="1"/>
            <a:r>
              <a:rPr lang="en-US" sz="3200" dirty="0"/>
              <a:t>Evidence</a:t>
            </a:r>
          </a:p>
          <a:p>
            <a:r>
              <a:rPr lang="en-US" sz="3600" dirty="0"/>
              <a:t>Communication</a:t>
            </a:r>
          </a:p>
          <a:p>
            <a:pPr lvl="1"/>
            <a:r>
              <a:rPr lang="en-US" sz="3200" dirty="0"/>
              <a:t>Accuracy and Transparency</a:t>
            </a:r>
          </a:p>
          <a:p>
            <a:r>
              <a:rPr lang="en-US" sz="3600" dirty="0"/>
              <a:t>Conciliation</a:t>
            </a:r>
          </a:p>
          <a:p>
            <a:pPr lvl="1"/>
            <a:r>
              <a:rPr lang="en-US" sz="3200" dirty="0"/>
              <a:t>Collaboration; Consensus Building</a:t>
            </a:r>
          </a:p>
        </p:txBody>
      </p:sp>
      <p:sp>
        <p:nvSpPr>
          <p:cNvPr id="5" name="TextBox 4">
            <a:extLst>
              <a:ext uri="{FF2B5EF4-FFF2-40B4-BE49-F238E27FC236}">
                <a16:creationId xmlns:a16="http://schemas.microsoft.com/office/drawing/2014/main" id="{77D11B56-5253-F9C8-5457-281A14DA57A4}"/>
              </a:ext>
            </a:extLst>
          </p:cNvPr>
          <p:cNvSpPr txBox="1"/>
          <p:nvPr/>
        </p:nvSpPr>
        <p:spPr>
          <a:xfrm>
            <a:off x="1914144" y="6087827"/>
            <a:ext cx="1484509" cy="369332"/>
          </a:xfrm>
          <a:prstGeom prst="rect">
            <a:avLst/>
          </a:prstGeom>
          <a:noFill/>
        </p:spPr>
        <p:txBody>
          <a:bodyPr wrap="none" rtlCol="0">
            <a:spAutoFit/>
          </a:bodyPr>
          <a:lstStyle/>
          <a:p>
            <a:r>
              <a:rPr lang="en-US" dirty="0"/>
              <a:t>Source:  File T</a:t>
            </a:r>
          </a:p>
        </p:txBody>
      </p:sp>
    </p:spTree>
    <p:extLst>
      <p:ext uri="{BB962C8B-B14F-4D97-AF65-F5344CB8AC3E}">
        <p14:creationId xmlns:p14="http://schemas.microsoft.com/office/powerpoint/2010/main" val="391559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1-11 at 7.22.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799"/>
            <a:ext cx="9144000" cy="5560193"/>
          </a:xfrm>
          <a:prstGeom prst="rect">
            <a:avLst/>
          </a:prstGeom>
        </p:spPr>
      </p:pic>
      <p:sp>
        <p:nvSpPr>
          <p:cNvPr id="3" name="TextBox 2"/>
          <p:cNvSpPr txBox="1"/>
          <p:nvPr/>
        </p:nvSpPr>
        <p:spPr>
          <a:xfrm>
            <a:off x="3827521" y="6366764"/>
            <a:ext cx="1366780" cy="369332"/>
          </a:xfrm>
          <a:prstGeom prst="rect">
            <a:avLst/>
          </a:prstGeom>
          <a:noFill/>
        </p:spPr>
        <p:txBody>
          <a:bodyPr wrap="none" rtlCol="0">
            <a:spAutoFit/>
          </a:bodyPr>
          <a:lstStyle/>
          <a:p>
            <a:r>
              <a:rPr lang="en-US" dirty="0"/>
              <a:t>Chloe Chong</a:t>
            </a:r>
          </a:p>
        </p:txBody>
      </p:sp>
    </p:spTree>
    <p:extLst>
      <p:ext uri="{BB962C8B-B14F-4D97-AF65-F5344CB8AC3E}">
        <p14:creationId xmlns:p14="http://schemas.microsoft.com/office/powerpoint/2010/main" val="295221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483"/>
            <a:ext cx="8229600" cy="857250"/>
          </a:xfrm>
          <a:noFill/>
        </p:spPr>
        <p:txBody>
          <a:bodyPr>
            <a:normAutofit/>
          </a:bodyPr>
          <a:lstStyle/>
          <a:p>
            <a:r>
              <a:rPr lang="en-US" sz="2700">
                <a:solidFill>
                  <a:schemeClr val="bg1"/>
                </a:solidFill>
                <a:latin typeface="Arial" panose="020B0604020202020204" pitchFamily="34" charset="0"/>
                <a:cs typeface="Arial" panose="020B0604020202020204" pitchFamily="34" charset="0"/>
              </a:rPr>
              <a:t>COMPREHENSIVE </a:t>
            </a:r>
            <a:br>
              <a:rPr lang="en-US" sz="2700">
                <a:solidFill>
                  <a:schemeClr val="bg1"/>
                </a:solidFill>
                <a:latin typeface="Arial" panose="020B0604020202020204" pitchFamily="34" charset="0"/>
                <a:cs typeface="Arial" panose="020B0604020202020204" pitchFamily="34" charset="0"/>
              </a:rPr>
            </a:br>
            <a:r>
              <a:rPr lang="en-US" sz="2700">
                <a:solidFill>
                  <a:schemeClr val="bg1"/>
                </a:solidFill>
                <a:latin typeface="Arial" panose="020B0604020202020204" pitchFamily="34" charset="0"/>
                <a:cs typeface="Arial" panose="020B0604020202020204" pitchFamily="34" charset="0"/>
              </a:rPr>
              <a:t>RESPONSE TO COVID-19</a:t>
            </a:r>
            <a:endParaRPr lang="en-US" sz="300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CD0D90D-22D2-4302-9F38-E32AC3DCE1A3}"/>
              </a:ext>
            </a:extLst>
          </p:cNvPr>
          <p:cNvSpPr/>
          <p:nvPr/>
        </p:nvSpPr>
        <p:spPr>
          <a:xfrm>
            <a:off x="7500937" y="5357877"/>
            <a:ext cx="1185863" cy="3928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Rectangle 5">
            <a:extLst>
              <a:ext uri="{FF2B5EF4-FFF2-40B4-BE49-F238E27FC236}">
                <a16:creationId xmlns:a16="http://schemas.microsoft.com/office/drawing/2014/main" id="{D43D5908-C85E-F14D-BF55-DCD2FA15F3C6}"/>
              </a:ext>
            </a:extLst>
          </p:cNvPr>
          <p:cNvSpPr/>
          <p:nvPr/>
        </p:nvSpPr>
        <p:spPr>
          <a:xfrm>
            <a:off x="6385354" y="2193957"/>
            <a:ext cx="2826608" cy="2908489"/>
          </a:xfrm>
          <a:prstGeom prst="rect">
            <a:avLst/>
          </a:prstGeom>
        </p:spPr>
        <p:txBody>
          <a:bodyPr wrap="square">
            <a:spAutoFit/>
          </a:bodyPr>
          <a:lstStyle/>
          <a:p>
            <a:r>
              <a:rPr lang="en-US" sz="1950" b="1">
                <a:solidFill>
                  <a:schemeClr val="tx1">
                    <a:lumMod val="85000"/>
                    <a:lumOff val="15000"/>
                  </a:schemeClr>
                </a:solidFill>
                <a:latin typeface="Arial" panose="020B0604020202020204" pitchFamily="34" charset="0"/>
                <a:cs typeface="Arial" panose="020B0604020202020204" pitchFamily="34" charset="0"/>
              </a:rPr>
              <a:t>Rapid Guidelines</a:t>
            </a:r>
          </a:p>
          <a:p>
            <a:endParaRPr lang="en-US" sz="3300">
              <a:solidFill>
                <a:schemeClr val="tx1">
                  <a:lumMod val="85000"/>
                  <a:lumOff val="15000"/>
                </a:schemeClr>
              </a:solidFill>
              <a:latin typeface="Arial" panose="020B0604020202020204" pitchFamily="34" charset="0"/>
              <a:cs typeface="Arial" panose="020B0604020202020204" pitchFamily="34" charset="0"/>
            </a:endParaRPr>
          </a:p>
          <a:p>
            <a:r>
              <a:rPr lang="en-US" sz="1950" b="1">
                <a:solidFill>
                  <a:schemeClr val="tx1">
                    <a:lumMod val="85000"/>
                    <a:lumOff val="15000"/>
                  </a:schemeClr>
                </a:solidFill>
                <a:latin typeface="Arial" panose="020B0604020202020204" pitchFamily="34" charset="0"/>
                <a:cs typeface="Arial" panose="020B0604020202020204" pitchFamily="34" charset="0"/>
              </a:rPr>
              <a:t>Media Briefings</a:t>
            </a:r>
          </a:p>
          <a:p>
            <a:endParaRPr lang="en-US" sz="3300">
              <a:solidFill>
                <a:schemeClr val="tx1">
                  <a:lumMod val="85000"/>
                  <a:lumOff val="15000"/>
                </a:schemeClr>
              </a:solidFill>
              <a:latin typeface="Arial" panose="020B0604020202020204" pitchFamily="34" charset="0"/>
              <a:cs typeface="Arial" panose="020B0604020202020204" pitchFamily="34" charset="0"/>
            </a:endParaRPr>
          </a:p>
          <a:p>
            <a:r>
              <a:rPr lang="en-US" sz="1950" b="1">
                <a:solidFill>
                  <a:schemeClr val="tx1">
                    <a:lumMod val="85000"/>
                    <a:lumOff val="15000"/>
                  </a:schemeClr>
                </a:solidFill>
                <a:latin typeface="Arial" panose="020B0604020202020204" pitchFamily="34" charset="0"/>
                <a:cs typeface="Arial" panose="020B0604020202020204" pitchFamily="34" charset="0"/>
              </a:rPr>
              <a:t>Seminal Research</a:t>
            </a:r>
            <a:endParaRPr lang="en-US" sz="1950">
              <a:solidFill>
                <a:schemeClr val="tx1">
                  <a:lumMod val="85000"/>
                  <a:lumOff val="15000"/>
                </a:schemeClr>
              </a:solidFill>
              <a:latin typeface="Arial" panose="020B0604020202020204" pitchFamily="34" charset="0"/>
              <a:cs typeface="Arial" panose="020B0604020202020204" pitchFamily="34" charset="0"/>
            </a:endParaRPr>
          </a:p>
          <a:p>
            <a:endParaRPr lang="en-US" sz="1950" i="1">
              <a:solidFill>
                <a:schemeClr val="tx1">
                  <a:lumMod val="85000"/>
                  <a:lumOff val="15000"/>
                </a:schemeClr>
              </a:solidFill>
              <a:latin typeface="Arial" panose="020B0604020202020204" pitchFamily="34" charset="0"/>
              <a:cs typeface="Arial" panose="020B0604020202020204" pitchFamily="34" charset="0"/>
            </a:endParaRPr>
          </a:p>
          <a:p>
            <a:r>
              <a:rPr lang="en-US" sz="1950" i="1">
                <a:solidFill>
                  <a:schemeClr val="tx1">
                    <a:lumMod val="85000"/>
                    <a:lumOff val="15000"/>
                  </a:schemeClr>
                </a:solidFill>
                <a:latin typeface="Arial" panose="020B0604020202020204" pitchFamily="34" charset="0"/>
                <a:cs typeface="Arial" panose="020B0604020202020204" pitchFamily="34" charset="0"/>
              </a:rPr>
              <a:t>							</a:t>
            </a:r>
          </a:p>
        </p:txBody>
      </p:sp>
      <p:pic>
        <p:nvPicPr>
          <p:cNvPr id="4" name="Picture 3" descr="A picture containing food, blue&#10;&#10;Description automatically generated">
            <a:extLst>
              <a:ext uri="{FF2B5EF4-FFF2-40B4-BE49-F238E27FC236}">
                <a16:creationId xmlns:a16="http://schemas.microsoft.com/office/drawing/2014/main" id="{205CE3ED-E777-1F46-B9B2-B9D2E49AE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5137"/>
            <a:ext cx="9144000" cy="6365631"/>
          </a:xfrm>
          <a:prstGeom prst="rect">
            <a:avLst/>
          </a:prstGeom>
        </p:spPr>
      </p:pic>
      <p:sp>
        <p:nvSpPr>
          <p:cNvPr id="7" name="TextBox 6">
            <a:extLst>
              <a:ext uri="{FF2B5EF4-FFF2-40B4-BE49-F238E27FC236}">
                <a16:creationId xmlns:a16="http://schemas.microsoft.com/office/drawing/2014/main" id="{2338D11E-6124-DC48-BAC4-88FEFB52E3F2}"/>
              </a:ext>
            </a:extLst>
          </p:cNvPr>
          <p:cNvSpPr txBox="1"/>
          <p:nvPr/>
        </p:nvSpPr>
        <p:spPr>
          <a:xfrm>
            <a:off x="3485377" y="4374457"/>
            <a:ext cx="5579616" cy="992579"/>
          </a:xfrm>
          <a:prstGeom prst="rect">
            <a:avLst/>
          </a:prstGeom>
          <a:noFill/>
        </p:spPr>
        <p:txBody>
          <a:bodyPr wrap="square" lIns="68580" tIns="34290" rIns="68580" bIns="34290" rtlCol="0" anchor="t">
            <a:spAutoFit/>
          </a:bodyPr>
          <a:lstStyle/>
          <a:p>
            <a:r>
              <a:rPr lang="en-US" sz="3000" b="1" spc="-113" dirty="0">
                <a:solidFill>
                  <a:schemeClr val="bg1"/>
                </a:solidFill>
                <a:latin typeface="Avenir Heavy"/>
              </a:rPr>
              <a:t>A Remarkable Time for the ID Field</a:t>
            </a:r>
            <a:endParaRPr lang="en-US" sz="3000" b="1" spc="-113" dirty="0">
              <a:solidFill>
                <a:schemeClr val="bg1"/>
              </a:solidFill>
              <a:latin typeface="Avenir Heavy" panose="02000503020000020003" pitchFamily="2" charset="0"/>
            </a:endParaRPr>
          </a:p>
        </p:txBody>
      </p:sp>
    </p:spTree>
    <p:extLst>
      <p:ext uri="{BB962C8B-B14F-4D97-AF65-F5344CB8AC3E}">
        <p14:creationId xmlns:p14="http://schemas.microsoft.com/office/powerpoint/2010/main" val="1856487262"/>
      </p:ext>
    </p:extLst>
  </p:cSld>
  <p:clrMapOvr>
    <a:masterClrMapping/>
  </p:clrMapOvr>
  <mc:AlternateContent xmlns:mc="http://schemas.openxmlformats.org/markup-compatibility/2006" xmlns:p14="http://schemas.microsoft.com/office/powerpoint/2010/main">
    <mc:Choice Requires="p14">
      <p:transition spd="slow" p14:dur="2000" advTm="54145"/>
    </mc:Choice>
    <mc:Fallback xmlns="">
      <p:transition spd="slow" advTm="541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8A012-59F9-3D4D-A993-15AC00C97696}"/>
              </a:ext>
            </a:extLst>
          </p:cNvPr>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47DF61-95D6-2F4D-B42B-42AA68E46671}" type="datetimeFigureOut">
              <a:rPr lang="en-US" smtClean="0">
                <a:solidFill>
                  <a:prstClr val="black">
                    <a:tint val="75000"/>
                  </a:prstClr>
                </a:solidFill>
              </a:rPr>
              <a:pPr/>
              <a:t>8/14/22</a:t>
            </a:fld>
            <a:endParaRPr lang="en-US"/>
          </a:p>
        </p:txBody>
      </p:sp>
      <p:pic>
        <p:nvPicPr>
          <p:cNvPr id="4" name="Picture 3">
            <a:extLst>
              <a:ext uri="{FF2B5EF4-FFF2-40B4-BE49-F238E27FC236}">
                <a16:creationId xmlns:a16="http://schemas.microsoft.com/office/drawing/2014/main" id="{764AA40D-40E7-2544-A917-FC2CAE264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00" y="769435"/>
            <a:ext cx="7874000" cy="2408663"/>
          </a:xfrm>
          <a:prstGeom prst="rect">
            <a:avLst/>
          </a:prstGeom>
        </p:spPr>
      </p:pic>
      <p:pic>
        <p:nvPicPr>
          <p:cNvPr id="6" name="Picture 5">
            <a:extLst>
              <a:ext uri="{FF2B5EF4-FFF2-40B4-BE49-F238E27FC236}">
                <a16:creationId xmlns:a16="http://schemas.microsoft.com/office/drawing/2014/main" id="{EAF34067-71B4-0142-9511-23A09C4291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55793"/>
            <a:ext cx="9144000" cy="3702207"/>
          </a:xfrm>
          <a:prstGeom prst="rect">
            <a:avLst/>
          </a:prstGeom>
        </p:spPr>
      </p:pic>
      <p:sp>
        <p:nvSpPr>
          <p:cNvPr id="3" name="Rounded Rectangle 2">
            <a:extLst>
              <a:ext uri="{FF2B5EF4-FFF2-40B4-BE49-F238E27FC236}">
                <a16:creationId xmlns:a16="http://schemas.microsoft.com/office/drawing/2014/main" id="{FDFCDE63-F3C4-F74D-9AC7-06310BBA5C38}"/>
              </a:ext>
            </a:extLst>
          </p:cNvPr>
          <p:cNvSpPr/>
          <p:nvPr/>
        </p:nvSpPr>
        <p:spPr>
          <a:xfrm>
            <a:off x="2567354" y="2833840"/>
            <a:ext cx="1922584" cy="321953"/>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39F5F47-1328-B14B-AC2F-4E0640E8A09F}"/>
              </a:ext>
            </a:extLst>
          </p:cNvPr>
          <p:cNvSpPr txBox="1"/>
          <p:nvPr/>
        </p:nvSpPr>
        <p:spPr>
          <a:xfrm>
            <a:off x="4270916" y="1739592"/>
            <a:ext cx="716863" cy="369332"/>
          </a:xfrm>
          <a:prstGeom prst="rect">
            <a:avLst/>
          </a:prstGeom>
          <a:noFill/>
        </p:spPr>
        <p:txBody>
          <a:bodyPr wrap="none" rtlCol="0">
            <a:spAutoFit/>
          </a:bodyPr>
          <a:lstStyle/>
          <a:p>
            <a:r>
              <a:rPr lang="en-US" dirty="0"/>
              <a:t>NEJM</a:t>
            </a:r>
          </a:p>
        </p:txBody>
      </p:sp>
      <p:sp>
        <p:nvSpPr>
          <p:cNvPr id="8" name="TextBox 7">
            <a:extLst>
              <a:ext uri="{FF2B5EF4-FFF2-40B4-BE49-F238E27FC236}">
                <a16:creationId xmlns:a16="http://schemas.microsoft.com/office/drawing/2014/main" id="{004C9331-5DEB-9845-9B51-E25EADB05626}"/>
              </a:ext>
            </a:extLst>
          </p:cNvPr>
          <p:cNvSpPr txBox="1"/>
          <p:nvPr/>
        </p:nvSpPr>
        <p:spPr>
          <a:xfrm>
            <a:off x="0" y="100364"/>
            <a:ext cx="9144000" cy="892552"/>
          </a:xfrm>
          <a:prstGeom prst="rect">
            <a:avLst/>
          </a:prstGeom>
          <a:noFill/>
        </p:spPr>
        <p:txBody>
          <a:bodyPr wrap="square" rtlCol="0">
            <a:spAutoFit/>
          </a:bodyPr>
          <a:lstStyle/>
          <a:p>
            <a:pPr algn="ctr"/>
            <a:r>
              <a:rPr lang="en-US" sz="2800" b="1" dirty="0">
                <a:solidFill>
                  <a:srgbClr val="FF0000"/>
                </a:solidFill>
              </a:rPr>
              <a:t>Clinical Fellows Meeting, January 16-18, 2020;  Naples , Fla.</a:t>
            </a:r>
          </a:p>
          <a:p>
            <a:r>
              <a:rPr lang="en-US" sz="2400" dirty="0">
                <a:solidFill>
                  <a:srgbClr val="FF0000"/>
                </a:solidFill>
              </a:rPr>
              <a:t>-----------------------------------------------------------------------------------------------</a:t>
            </a:r>
          </a:p>
        </p:txBody>
      </p:sp>
      <p:sp>
        <p:nvSpPr>
          <p:cNvPr id="7" name="Oval 6">
            <a:extLst>
              <a:ext uri="{FF2B5EF4-FFF2-40B4-BE49-F238E27FC236}">
                <a16:creationId xmlns:a16="http://schemas.microsoft.com/office/drawing/2014/main" id="{75958B52-8350-6046-99AE-CAFA335ED893}"/>
              </a:ext>
            </a:extLst>
          </p:cNvPr>
          <p:cNvSpPr/>
          <p:nvPr/>
        </p:nvSpPr>
        <p:spPr>
          <a:xfrm>
            <a:off x="3479181" y="5910147"/>
            <a:ext cx="579864" cy="46414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36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22FB9D-F8DD-0343-B763-A57BE5776645}"/>
              </a:ext>
            </a:extLst>
          </p:cNvPr>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47DF61-95D6-2F4D-B42B-42AA68E46671}" type="datetimeFigureOut">
              <a:rPr lang="en-US" smtClean="0">
                <a:solidFill>
                  <a:prstClr val="black">
                    <a:tint val="75000"/>
                  </a:prstClr>
                </a:solidFill>
              </a:rPr>
              <a:pPr/>
              <a:t>8/14/22</a:t>
            </a:fld>
            <a:endParaRPr lang="en-US"/>
          </a:p>
        </p:txBody>
      </p:sp>
      <p:pic>
        <p:nvPicPr>
          <p:cNvPr id="4" name="Picture 3">
            <a:extLst>
              <a:ext uri="{FF2B5EF4-FFF2-40B4-BE49-F238E27FC236}">
                <a16:creationId xmlns:a16="http://schemas.microsoft.com/office/drawing/2014/main" id="{A7BB01D6-2606-3941-A28B-FCBA1A056B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0"/>
            <a:ext cx="8229600" cy="6858000"/>
          </a:xfrm>
          <a:prstGeom prst="rect">
            <a:avLst/>
          </a:prstGeom>
        </p:spPr>
      </p:pic>
    </p:spTree>
    <p:extLst>
      <p:ext uri="{BB962C8B-B14F-4D97-AF65-F5344CB8AC3E}">
        <p14:creationId xmlns:p14="http://schemas.microsoft.com/office/powerpoint/2010/main" val="187554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797173"/>
            <a:ext cx="9144000" cy="5514417"/>
          </a:xfrm>
          <a:prstGeom prst="rect">
            <a:avLst/>
          </a:prstGeom>
        </p:spPr>
      </p:pic>
      <p:sp>
        <p:nvSpPr>
          <p:cNvPr id="5" name="Title 4"/>
          <p:cNvSpPr>
            <a:spLocks noGrp="1"/>
          </p:cNvSpPr>
          <p:nvPr>
            <p:ph type="title"/>
          </p:nvPr>
        </p:nvSpPr>
        <p:spPr>
          <a:xfrm>
            <a:off x="628649" y="227525"/>
            <a:ext cx="7886700" cy="994172"/>
          </a:xfrm>
        </p:spPr>
        <p:txBody>
          <a:bodyPr/>
          <a:lstStyle/>
          <a:p>
            <a:pPr algn="ctr"/>
            <a:r>
              <a:rPr lang="en-US" sz="3600" dirty="0"/>
              <a:t>The Pivot to COVID-19 </a:t>
            </a:r>
          </a:p>
        </p:txBody>
      </p:sp>
    </p:spTree>
    <p:extLst>
      <p:ext uri="{BB962C8B-B14F-4D97-AF65-F5344CB8AC3E}">
        <p14:creationId xmlns:p14="http://schemas.microsoft.com/office/powerpoint/2010/main" val="374331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7867"/>
            <a:ext cx="7886700" cy="1118718"/>
          </a:xfrm>
        </p:spPr>
        <p:txBody>
          <a:bodyPr/>
          <a:lstStyle/>
          <a:p>
            <a:pPr algn="ctr"/>
            <a:r>
              <a:rPr lang="en-US" sz="4000" dirty="0"/>
              <a:t>Disclosures</a:t>
            </a:r>
          </a:p>
        </p:txBody>
      </p:sp>
      <p:sp>
        <p:nvSpPr>
          <p:cNvPr id="3" name="Content Placeholder 2"/>
          <p:cNvSpPr>
            <a:spLocks noGrp="1"/>
          </p:cNvSpPr>
          <p:nvPr>
            <p:ph idx="1"/>
          </p:nvPr>
        </p:nvSpPr>
        <p:spPr/>
        <p:txBody>
          <a:bodyPr>
            <a:normAutofit fontScale="92500" lnSpcReduction="10000"/>
          </a:bodyPr>
          <a:lstStyle/>
          <a:p>
            <a:pPr marL="0" indent="0">
              <a:buNone/>
            </a:pPr>
            <a:endParaRPr lang="en-US" altLang="en-US" sz="3200" dirty="0"/>
          </a:p>
          <a:p>
            <a:pPr marL="0" indent="0">
              <a:buNone/>
            </a:pPr>
            <a:r>
              <a:rPr lang="en-US" altLang="en-US" sz="3200" dirty="0"/>
              <a:t>Industry: </a:t>
            </a:r>
          </a:p>
          <a:p>
            <a:pPr marL="0" indent="0">
              <a:buNone/>
            </a:pPr>
            <a:r>
              <a:rPr lang="en-US" altLang="en-US" sz="3200" dirty="0"/>
              <a:t>	While a member of IDSA Exec Committee no 				monetary relationship</a:t>
            </a:r>
          </a:p>
          <a:p>
            <a:pPr marL="0" indent="0">
              <a:buNone/>
            </a:pPr>
            <a:r>
              <a:rPr lang="en-US" altLang="en-US" sz="3200" dirty="0"/>
              <a:t>	Past: </a:t>
            </a:r>
            <a:r>
              <a:rPr lang="en-US" altLang="en-US" sz="3200" dirty="0" err="1"/>
              <a:t>Nabriva</a:t>
            </a:r>
            <a:r>
              <a:rPr lang="en-US" altLang="en-US" sz="3200" dirty="0"/>
              <a:t> Therapeutics-consultant, 						research grant; Pfizer-research grant</a:t>
            </a:r>
          </a:p>
          <a:p>
            <a:pPr marL="0" indent="0">
              <a:buNone/>
            </a:pPr>
            <a:r>
              <a:rPr lang="en-US" altLang="en-US" sz="3200" dirty="0"/>
              <a:t>Editor-in-Chief:  </a:t>
            </a:r>
          </a:p>
          <a:p>
            <a:pPr marL="0" indent="0">
              <a:buNone/>
            </a:pPr>
            <a:r>
              <a:rPr lang="en-US" altLang="en-US" sz="3200" i="1" dirty="0"/>
              <a:t>	Infectious Diseases in Clinical Practice</a:t>
            </a:r>
          </a:p>
          <a:p>
            <a:pPr marL="0" indent="0">
              <a:buNone/>
            </a:pPr>
            <a:r>
              <a:rPr lang="en-US" altLang="en-US" sz="3200" dirty="0"/>
              <a:t>Author/Section Editor: UpToDate</a:t>
            </a:r>
          </a:p>
          <a:p>
            <a:pPr marL="0" indent="0">
              <a:buNone/>
            </a:pPr>
            <a:r>
              <a:rPr lang="en-US" altLang="en-US" sz="3200" dirty="0"/>
              <a:t>	Respiratory Infections</a:t>
            </a:r>
          </a:p>
        </p:txBody>
      </p:sp>
    </p:spTree>
    <p:extLst>
      <p:ext uri="{BB962C8B-B14F-4D97-AF65-F5344CB8AC3E}">
        <p14:creationId xmlns:p14="http://schemas.microsoft.com/office/powerpoint/2010/main" val="3561105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FCBCA-B5AB-F000-985D-7D47EA1EA494}"/>
              </a:ext>
            </a:extLst>
          </p:cNvPr>
          <p:cNvPicPr>
            <a:picLocks noChangeAspect="1"/>
          </p:cNvPicPr>
          <p:nvPr/>
        </p:nvPicPr>
        <p:blipFill>
          <a:blip r:embed="rId2"/>
          <a:stretch>
            <a:fillRect/>
          </a:stretch>
        </p:blipFill>
        <p:spPr>
          <a:xfrm>
            <a:off x="0" y="-18034"/>
            <a:ext cx="9144000" cy="6431026"/>
          </a:xfrm>
          <a:prstGeom prst="rect">
            <a:avLst/>
          </a:prstGeom>
        </p:spPr>
      </p:pic>
      <p:sp>
        <p:nvSpPr>
          <p:cNvPr id="4" name="TextBox 3">
            <a:extLst>
              <a:ext uri="{FF2B5EF4-FFF2-40B4-BE49-F238E27FC236}">
                <a16:creationId xmlns:a16="http://schemas.microsoft.com/office/drawing/2014/main" id="{CC93AA3A-3624-0E58-A5E0-40B50BE44DA3}"/>
              </a:ext>
            </a:extLst>
          </p:cNvPr>
          <p:cNvSpPr txBox="1"/>
          <p:nvPr/>
        </p:nvSpPr>
        <p:spPr>
          <a:xfrm>
            <a:off x="1572768" y="6412992"/>
            <a:ext cx="6857711" cy="646331"/>
          </a:xfrm>
          <a:prstGeom prst="rect">
            <a:avLst/>
          </a:prstGeom>
          <a:noFill/>
        </p:spPr>
        <p:txBody>
          <a:bodyPr wrap="none" rtlCol="0">
            <a:spAutoFit/>
          </a:bodyPr>
          <a:lstStyle/>
          <a:p>
            <a:r>
              <a:rPr lang="en-US" dirty="0"/>
              <a:t>Antibiotics 2021, 10, 110. https://</a:t>
            </a:r>
            <a:r>
              <a:rPr lang="en-US" dirty="0" err="1"/>
              <a:t>doi.org</a:t>
            </a:r>
            <a:r>
              <a:rPr lang="en-US" dirty="0"/>
              <a:t>/10.3390/antibiotics10020110</a:t>
            </a:r>
          </a:p>
          <a:p>
            <a:endParaRPr lang="en-US" dirty="0"/>
          </a:p>
        </p:txBody>
      </p:sp>
    </p:spTree>
    <p:extLst>
      <p:ext uri="{BB962C8B-B14F-4D97-AF65-F5344CB8AC3E}">
        <p14:creationId xmlns:p14="http://schemas.microsoft.com/office/powerpoint/2010/main" val="287101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24E4C-C83E-2D67-32E2-B95B4369DC42}"/>
              </a:ext>
            </a:extLst>
          </p:cNvPr>
          <p:cNvPicPr>
            <a:picLocks noChangeAspect="1"/>
          </p:cNvPicPr>
          <p:nvPr/>
        </p:nvPicPr>
        <p:blipFill>
          <a:blip r:embed="rId2"/>
          <a:stretch>
            <a:fillRect/>
          </a:stretch>
        </p:blipFill>
        <p:spPr>
          <a:xfrm>
            <a:off x="0" y="1194816"/>
            <a:ext cx="9058656" cy="4462272"/>
          </a:xfrm>
          <a:prstGeom prst="rect">
            <a:avLst/>
          </a:prstGeom>
        </p:spPr>
      </p:pic>
      <p:sp>
        <p:nvSpPr>
          <p:cNvPr id="5" name="TextBox 4">
            <a:extLst>
              <a:ext uri="{FF2B5EF4-FFF2-40B4-BE49-F238E27FC236}">
                <a16:creationId xmlns:a16="http://schemas.microsoft.com/office/drawing/2014/main" id="{77044C22-4C1B-4386-8238-1D64D3CAF228}"/>
              </a:ext>
            </a:extLst>
          </p:cNvPr>
          <p:cNvSpPr txBox="1"/>
          <p:nvPr/>
        </p:nvSpPr>
        <p:spPr>
          <a:xfrm>
            <a:off x="2042160" y="126230"/>
            <a:ext cx="4572000" cy="584775"/>
          </a:xfrm>
          <a:prstGeom prst="rect">
            <a:avLst/>
          </a:prstGeom>
          <a:noFill/>
        </p:spPr>
        <p:txBody>
          <a:bodyPr wrap="square">
            <a:spAutoFit/>
          </a:bodyPr>
          <a:lstStyle/>
          <a:p>
            <a:pPr algn="ctr"/>
            <a:r>
              <a:rPr lang="en-US" sz="3200" dirty="0"/>
              <a:t>IDSA Survey 2022</a:t>
            </a:r>
          </a:p>
        </p:txBody>
      </p:sp>
    </p:spTree>
    <p:extLst>
      <p:ext uri="{BB962C8B-B14F-4D97-AF65-F5344CB8AC3E}">
        <p14:creationId xmlns:p14="http://schemas.microsoft.com/office/powerpoint/2010/main" val="79745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52A527-1467-586E-E663-0153C2054C75}"/>
              </a:ext>
            </a:extLst>
          </p:cNvPr>
          <p:cNvPicPr>
            <a:picLocks noChangeAspect="1"/>
          </p:cNvPicPr>
          <p:nvPr/>
        </p:nvPicPr>
        <p:blipFill>
          <a:blip r:embed="rId2"/>
          <a:stretch>
            <a:fillRect/>
          </a:stretch>
        </p:blipFill>
        <p:spPr>
          <a:xfrm>
            <a:off x="0" y="690786"/>
            <a:ext cx="9144000" cy="4616450"/>
          </a:xfrm>
          <a:prstGeom prst="rect">
            <a:avLst/>
          </a:prstGeom>
        </p:spPr>
      </p:pic>
      <p:sp>
        <p:nvSpPr>
          <p:cNvPr id="4" name="TextBox 3">
            <a:extLst>
              <a:ext uri="{FF2B5EF4-FFF2-40B4-BE49-F238E27FC236}">
                <a16:creationId xmlns:a16="http://schemas.microsoft.com/office/drawing/2014/main" id="{F5FD70F3-C770-5E3A-9372-6EA2C3F716AE}"/>
              </a:ext>
            </a:extLst>
          </p:cNvPr>
          <p:cNvSpPr txBox="1"/>
          <p:nvPr/>
        </p:nvSpPr>
        <p:spPr>
          <a:xfrm>
            <a:off x="219457" y="5303520"/>
            <a:ext cx="8695944" cy="1569660"/>
          </a:xfrm>
          <a:prstGeom prst="rect">
            <a:avLst/>
          </a:prstGeom>
          <a:noFill/>
        </p:spPr>
        <p:txBody>
          <a:bodyPr wrap="square" rtlCol="0">
            <a:spAutoFit/>
          </a:bodyPr>
          <a:lstStyle/>
          <a:p>
            <a:pPr fontAlgn="base"/>
            <a:r>
              <a:rPr lang="en-US" sz="2000" i="1" dirty="0"/>
              <a:t>“</a:t>
            </a:r>
            <a:r>
              <a:rPr lang="en-US" sz="2400" i="1" dirty="0"/>
              <a:t>We [ID practitioners] are part of the public health infrastructure without working for public health. We are part of the safety net of public health. Public health and clinical medicine overlap during a pandemic. That overlap is where we sit</a:t>
            </a:r>
            <a:r>
              <a:rPr lang="en-US" sz="2400" dirty="0"/>
              <a:t>.” </a:t>
            </a:r>
            <a:r>
              <a:rPr lang="en-US" sz="2000" dirty="0"/>
              <a:t>            </a:t>
            </a:r>
            <a:r>
              <a:rPr lang="en-US" dirty="0"/>
              <a:t>IDSA Colleague</a:t>
            </a:r>
          </a:p>
        </p:txBody>
      </p:sp>
      <p:sp>
        <p:nvSpPr>
          <p:cNvPr id="5" name="TextBox 4">
            <a:extLst>
              <a:ext uri="{FF2B5EF4-FFF2-40B4-BE49-F238E27FC236}">
                <a16:creationId xmlns:a16="http://schemas.microsoft.com/office/drawing/2014/main" id="{809EA498-9041-9F10-36BA-0112C5E25C83}"/>
              </a:ext>
            </a:extLst>
          </p:cNvPr>
          <p:cNvSpPr txBox="1"/>
          <p:nvPr/>
        </p:nvSpPr>
        <p:spPr>
          <a:xfrm>
            <a:off x="743712" y="73152"/>
            <a:ext cx="7229856" cy="584775"/>
          </a:xfrm>
          <a:prstGeom prst="rect">
            <a:avLst/>
          </a:prstGeom>
          <a:noFill/>
        </p:spPr>
        <p:txBody>
          <a:bodyPr wrap="square" rtlCol="0">
            <a:spAutoFit/>
          </a:bodyPr>
          <a:lstStyle/>
          <a:p>
            <a:pPr algn="ctr"/>
            <a:r>
              <a:rPr lang="en-US" sz="3200" dirty="0"/>
              <a:t>IDSA Survey 2022</a:t>
            </a:r>
          </a:p>
        </p:txBody>
      </p:sp>
    </p:spTree>
    <p:extLst>
      <p:ext uri="{BB962C8B-B14F-4D97-AF65-F5344CB8AC3E}">
        <p14:creationId xmlns:p14="http://schemas.microsoft.com/office/powerpoint/2010/main" val="312224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67943"/>
            <a:ext cx="7264400" cy="1325563"/>
          </a:xfrm>
        </p:spPr>
        <p:txBody>
          <a:bodyPr/>
          <a:lstStyle/>
          <a:p>
            <a:r>
              <a:rPr lang="en-US" sz="4000" dirty="0"/>
              <a:t>Habits of highly effective people</a:t>
            </a:r>
          </a:p>
        </p:txBody>
      </p:sp>
      <p:sp>
        <p:nvSpPr>
          <p:cNvPr id="3" name="Content Placeholder 2"/>
          <p:cNvSpPr>
            <a:spLocks noGrp="1"/>
          </p:cNvSpPr>
          <p:nvPr>
            <p:ph idx="1"/>
          </p:nvPr>
        </p:nvSpPr>
        <p:spPr>
          <a:xfrm>
            <a:off x="371190" y="1849555"/>
            <a:ext cx="7886700" cy="4961392"/>
          </a:xfrm>
        </p:spPr>
        <p:txBody>
          <a:bodyPr>
            <a:normAutofit/>
          </a:bodyPr>
          <a:lstStyle/>
          <a:p>
            <a:pPr lvl="1">
              <a:buFont typeface="Arial" panose="020B0604020202020204" pitchFamily="34" charset="0"/>
              <a:buChar char="•"/>
            </a:pPr>
            <a:r>
              <a:rPr lang="en-US" sz="4000" b="1" dirty="0"/>
              <a:t>Put First Things First</a:t>
            </a:r>
          </a:p>
          <a:p>
            <a:pPr marL="365760" lvl="2" indent="0">
              <a:buNone/>
            </a:pPr>
            <a:r>
              <a:rPr lang="en-US" sz="3600" b="1" dirty="0"/>
              <a:t>What is important what is urgent</a:t>
            </a:r>
          </a:p>
          <a:p>
            <a:pPr lvl="3">
              <a:buFont typeface="Wingdings" panose="05000000000000000000" pitchFamily="2" charset="2"/>
              <a:buChar char="ü"/>
            </a:pPr>
            <a:r>
              <a:rPr lang="en-US" sz="3200" b="1" dirty="0"/>
              <a:t>Important and urgent</a:t>
            </a:r>
          </a:p>
          <a:p>
            <a:pPr lvl="3">
              <a:buFont typeface="Wingdings" panose="05000000000000000000" pitchFamily="2" charset="2"/>
              <a:buChar char="ü"/>
            </a:pPr>
            <a:r>
              <a:rPr lang="en-US" sz="3200" b="1" dirty="0"/>
              <a:t>Important and not Urgent</a:t>
            </a:r>
          </a:p>
          <a:p>
            <a:pPr lvl="3">
              <a:buFont typeface="Wingdings" panose="05000000000000000000" pitchFamily="2" charset="2"/>
              <a:buChar char="ü"/>
            </a:pPr>
            <a:r>
              <a:rPr lang="en-US" sz="3200" b="1" dirty="0"/>
              <a:t>Not important and Not Urgent</a:t>
            </a:r>
          </a:p>
          <a:p>
            <a:pPr lvl="3"/>
            <a:endParaRPr lang="en-US" sz="2000" dirty="0"/>
          </a:p>
          <a:p>
            <a:pPr lvl="2"/>
            <a:endParaRPr lang="en-US" sz="2400" dirty="0"/>
          </a:p>
        </p:txBody>
      </p:sp>
      <p:sp>
        <p:nvSpPr>
          <p:cNvPr id="4" name="TextBox 3"/>
          <p:cNvSpPr txBox="1"/>
          <p:nvPr/>
        </p:nvSpPr>
        <p:spPr>
          <a:xfrm>
            <a:off x="889000" y="6176963"/>
            <a:ext cx="6827510" cy="369332"/>
          </a:xfrm>
          <a:prstGeom prst="rect">
            <a:avLst/>
          </a:prstGeom>
          <a:noFill/>
        </p:spPr>
        <p:txBody>
          <a:bodyPr wrap="none" rtlCol="0">
            <a:spAutoFit/>
          </a:bodyPr>
          <a:lstStyle/>
          <a:p>
            <a:r>
              <a:rPr lang="en-US" dirty="0"/>
              <a:t>Covey SR. The 7 Habits Of Highly Effective People. Free Press, 1989. NY. </a:t>
            </a:r>
          </a:p>
        </p:txBody>
      </p:sp>
      <p:pic>
        <p:nvPicPr>
          <p:cNvPr id="5" name="Picture 4" descr="Screen Shot 2019-01-12 at 1.47.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073" y="3"/>
            <a:ext cx="1428707" cy="2333908"/>
          </a:xfrm>
          <a:prstGeom prst="rect">
            <a:avLst/>
          </a:prstGeom>
        </p:spPr>
      </p:pic>
    </p:spTree>
    <p:extLst>
      <p:ext uri="{BB962C8B-B14F-4D97-AF65-F5344CB8AC3E}">
        <p14:creationId xmlns:p14="http://schemas.microsoft.com/office/powerpoint/2010/main" val="3601416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67943"/>
            <a:ext cx="7264400" cy="1325563"/>
          </a:xfrm>
        </p:spPr>
        <p:txBody>
          <a:bodyPr/>
          <a:lstStyle/>
          <a:p>
            <a:r>
              <a:rPr lang="en-US" sz="4000" dirty="0"/>
              <a:t>Habits of highly effective people</a:t>
            </a:r>
          </a:p>
        </p:txBody>
      </p:sp>
      <p:sp>
        <p:nvSpPr>
          <p:cNvPr id="3" name="Content Placeholder 2"/>
          <p:cNvSpPr>
            <a:spLocks noGrp="1"/>
          </p:cNvSpPr>
          <p:nvPr>
            <p:ph idx="1"/>
          </p:nvPr>
        </p:nvSpPr>
        <p:spPr>
          <a:xfrm>
            <a:off x="371190" y="1447219"/>
            <a:ext cx="7886700" cy="4961392"/>
          </a:xfrm>
          <a:solidFill>
            <a:schemeClr val="bg1">
              <a:alpha val="60000"/>
            </a:schemeClr>
          </a:solidFill>
        </p:spPr>
        <p:txBody>
          <a:bodyPr>
            <a:normAutofit/>
          </a:bodyPr>
          <a:lstStyle/>
          <a:p>
            <a:pPr marL="0" indent="0">
              <a:buNone/>
            </a:pPr>
            <a:endParaRPr lang="en-US" sz="2400" dirty="0"/>
          </a:p>
          <a:p>
            <a:pPr lvl="1">
              <a:buFont typeface="Arial" panose="020B0604020202020204" pitchFamily="34" charset="0"/>
              <a:buChar char="•"/>
            </a:pPr>
            <a:r>
              <a:rPr lang="en-US" sz="4000" dirty="0"/>
              <a:t>Put First Things First</a:t>
            </a:r>
          </a:p>
          <a:p>
            <a:pPr marL="365760" lvl="2" indent="0">
              <a:buNone/>
            </a:pPr>
            <a:r>
              <a:rPr lang="en-US" sz="3600" dirty="0"/>
              <a:t>What is important what is urgent</a:t>
            </a:r>
          </a:p>
          <a:p>
            <a:pPr lvl="3">
              <a:buFont typeface="Wingdings" panose="05000000000000000000" pitchFamily="2" charset="2"/>
              <a:buChar char="ü"/>
            </a:pPr>
            <a:r>
              <a:rPr lang="en-US" sz="3200" dirty="0"/>
              <a:t>Important and urgent</a:t>
            </a:r>
          </a:p>
          <a:p>
            <a:pPr lvl="3">
              <a:buFont typeface="Wingdings" panose="05000000000000000000" pitchFamily="2" charset="2"/>
              <a:buChar char="ü"/>
            </a:pPr>
            <a:r>
              <a:rPr lang="en-US" sz="3200" dirty="0"/>
              <a:t>Important and not Urgent</a:t>
            </a:r>
          </a:p>
          <a:p>
            <a:pPr lvl="3">
              <a:buFont typeface="Wingdings" panose="05000000000000000000" pitchFamily="2" charset="2"/>
              <a:buChar char="ü"/>
            </a:pPr>
            <a:r>
              <a:rPr lang="en-US" sz="3200" dirty="0"/>
              <a:t>Not important and Not Urgent</a:t>
            </a:r>
          </a:p>
          <a:p>
            <a:pPr lvl="3"/>
            <a:endParaRPr lang="en-US" sz="2000" dirty="0"/>
          </a:p>
          <a:p>
            <a:pPr lvl="2"/>
            <a:endParaRPr lang="en-US" sz="2400" dirty="0"/>
          </a:p>
        </p:txBody>
      </p:sp>
      <p:sp>
        <p:nvSpPr>
          <p:cNvPr id="4" name="TextBox 3"/>
          <p:cNvSpPr txBox="1"/>
          <p:nvPr/>
        </p:nvSpPr>
        <p:spPr>
          <a:xfrm>
            <a:off x="889000" y="6176963"/>
            <a:ext cx="6827510" cy="369332"/>
          </a:xfrm>
          <a:prstGeom prst="rect">
            <a:avLst/>
          </a:prstGeom>
          <a:noFill/>
        </p:spPr>
        <p:txBody>
          <a:bodyPr wrap="none" rtlCol="0">
            <a:spAutoFit/>
          </a:bodyPr>
          <a:lstStyle/>
          <a:p>
            <a:r>
              <a:rPr lang="en-US" dirty="0"/>
              <a:t>Covey SR. The 7 Habits Of Highly Effective People. Free Press, 1989. NY. </a:t>
            </a:r>
          </a:p>
        </p:txBody>
      </p:sp>
      <p:pic>
        <p:nvPicPr>
          <p:cNvPr id="5" name="Picture 4" descr="Screen Shot 2019-01-12 at 1.47.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073" y="3"/>
            <a:ext cx="1428707" cy="2333908"/>
          </a:xfrm>
          <a:prstGeom prst="rect">
            <a:avLst/>
          </a:prstGeom>
        </p:spPr>
      </p:pic>
      <p:sp>
        <p:nvSpPr>
          <p:cNvPr id="6" name="TextBox 5">
            <a:extLst>
              <a:ext uri="{FF2B5EF4-FFF2-40B4-BE49-F238E27FC236}">
                <a16:creationId xmlns:a16="http://schemas.microsoft.com/office/drawing/2014/main" id="{B54804BF-B2B0-3FB3-063A-7A5BDF91A6D7}"/>
              </a:ext>
            </a:extLst>
          </p:cNvPr>
          <p:cNvSpPr txBox="1"/>
          <p:nvPr/>
        </p:nvSpPr>
        <p:spPr>
          <a:xfrm rot="1460963">
            <a:off x="716289" y="3091209"/>
            <a:ext cx="8473734" cy="923330"/>
          </a:xfrm>
          <a:prstGeom prst="rect">
            <a:avLst/>
          </a:prstGeom>
          <a:solidFill>
            <a:schemeClr val="bg1"/>
          </a:solidFill>
        </p:spPr>
        <p:txBody>
          <a:bodyPr wrap="square" rtlCol="0">
            <a:spAutoFit/>
          </a:bodyPr>
          <a:lstStyle/>
          <a:p>
            <a:r>
              <a:rPr lang="en-US" sz="5400" b="1" dirty="0"/>
              <a:t>CAPACITY MANAGEMENT</a:t>
            </a:r>
          </a:p>
        </p:txBody>
      </p:sp>
    </p:spTree>
    <p:extLst>
      <p:ext uri="{BB962C8B-B14F-4D97-AF65-F5344CB8AC3E}">
        <p14:creationId xmlns:p14="http://schemas.microsoft.com/office/powerpoint/2010/main" val="351336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0" y="152400"/>
            <a:ext cx="9143999" cy="900113"/>
          </a:xfrm>
        </p:spPr>
        <p:txBody>
          <a:bodyPr/>
          <a:lstStyle/>
          <a:p>
            <a:pPr algn="ctr" eaLnBrk="1" hangingPunct="1"/>
            <a:r>
              <a:rPr lang="en-US" sz="3600" b="1" dirty="0">
                <a:solidFill>
                  <a:srgbClr val="FF0000"/>
                </a:solidFill>
                <a:latin typeface="Arial" charset="0"/>
              </a:rPr>
              <a:t>Antimicrobial Stewardship: Credibility</a:t>
            </a:r>
          </a:p>
        </p:txBody>
      </p:sp>
      <p:pic>
        <p:nvPicPr>
          <p:cNvPr id="26626" name="Picture 3"/>
          <p:cNvPicPr>
            <a:picLocks noChangeAspect="1" noChangeArrowheads="1"/>
          </p:cNvPicPr>
          <p:nvPr/>
        </p:nvPicPr>
        <p:blipFill>
          <a:blip r:embed="rId3">
            <a:extLst>
              <a:ext uri="{28A0092B-C50C-407E-A947-70E740481C1C}">
                <a14:useLocalDpi xmlns:a14="http://schemas.microsoft.com/office/drawing/2010/main" val="0"/>
              </a:ext>
            </a:extLst>
          </a:blip>
          <a:srcRect l="3363" t="5843"/>
          <a:stretch>
            <a:fillRect/>
          </a:stretch>
        </p:blipFill>
        <p:spPr bwMode="auto">
          <a:xfrm>
            <a:off x="846138" y="1125538"/>
            <a:ext cx="7391400"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p:cNvSpPr txBox="1">
            <a:spLocks noChangeArrowheads="1"/>
          </p:cNvSpPr>
          <p:nvPr/>
        </p:nvSpPr>
        <p:spPr bwMode="auto">
          <a:xfrm>
            <a:off x="244475" y="6524625"/>
            <a:ext cx="5102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t>Dellit T, et al. </a:t>
            </a:r>
            <a:r>
              <a:rPr lang="en-US" sz="1000" i="1" dirty="0"/>
              <a:t>Clin Infect Dis.</a:t>
            </a:r>
            <a:r>
              <a:rPr lang="en-US" sz="1000" dirty="0"/>
              <a:t> 2007;44:159-177.  </a:t>
            </a:r>
          </a:p>
        </p:txBody>
      </p:sp>
      <p:sp>
        <p:nvSpPr>
          <p:cNvPr id="147461" name="Rectangle 5"/>
          <p:cNvSpPr>
            <a:spLocks noChangeArrowheads="1"/>
          </p:cNvSpPr>
          <p:nvPr/>
        </p:nvSpPr>
        <p:spPr bwMode="auto">
          <a:xfrm>
            <a:off x="838200" y="3933825"/>
            <a:ext cx="7391400" cy="2519363"/>
          </a:xfrm>
          <a:prstGeom prst="rect">
            <a:avLst/>
          </a:prstGeom>
          <a:solidFill>
            <a:srgbClr val="F4F493"/>
          </a:solidFill>
          <a:ln w="9525">
            <a:solidFill>
              <a:schemeClr val="tx1"/>
            </a:solidFill>
            <a:miter lim="800000"/>
            <a:headEnd/>
            <a:tailEnd/>
          </a:ln>
        </p:spPr>
        <p:txBody>
          <a:bodyPr tIns="91440" bIns="91440"/>
          <a:lstStyle/>
          <a:p>
            <a:r>
              <a:rPr lang="en-US" sz="2800" dirty="0">
                <a:solidFill>
                  <a:srgbClr val="FF0000"/>
                </a:solidFill>
              </a:rPr>
              <a:t>Definition</a:t>
            </a:r>
          </a:p>
          <a:p>
            <a:pPr lvl="1"/>
            <a:r>
              <a:rPr lang="ja-JP" altLang="en-US" sz="2400" dirty="0">
                <a:solidFill>
                  <a:srgbClr val="FF0000"/>
                </a:solidFill>
              </a:rPr>
              <a:t>“</a:t>
            </a:r>
            <a:r>
              <a:rPr lang="en-US" altLang="ja-JP" sz="2400" dirty="0">
                <a:solidFill>
                  <a:srgbClr val="FF0000"/>
                </a:solidFill>
              </a:rPr>
              <a:t>An ongoing effort…to optimize antimicrobial use in order to </a:t>
            </a:r>
            <a:r>
              <a:rPr lang="en-US" altLang="ja-JP" sz="2400" b="1" dirty="0">
                <a:solidFill>
                  <a:srgbClr val="FF0000"/>
                </a:solidFill>
              </a:rPr>
              <a:t>improve patient outcomes</a:t>
            </a:r>
            <a:r>
              <a:rPr lang="en-US" altLang="ja-JP" sz="2400" dirty="0">
                <a:solidFill>
                  <a:srgbClr val="FF0000"/>
                </a:solidFill>
              </a:rPr>
              <a:t>, ensure cost-effective therapy, and reduce adverse sequelae of antimicrobial use (including antimicrobial resistance)</a:t>
            </a:r>
            <a:r>
              <a:rPr lang="ja-JP" altLang="en-US" sz="2400" dirty="0">
                <a:solidFill>
                  <a:srgbClr val="FF0000"/>
                </a:solidFill>
              </a:rPr>
              <a:t>”</a:t>
            </a:r>
            <a:endParaRPr lang="en-US" altLang="ja-JP" sz="2800" b="1" dirty="0">
              <a:solidFill>
                <a:srgbClr val="FF0000"/>
              </a:solidFill>
            </a:endParaRPr>
          </a:p>
          <a:p>
            <a:pPr>
              <a:lnSpc>
                <a:spcPct val="80000"/>
              </a:lnSpc>
              <a:spcBef>
                <a:spcPct val="20000"/>
              </a:spcBef>
              <a:buClr>
                <a:schemeClr val="tx2"/>
              </a:buClr>
              <a:buFont typeface="Arial" charset="0"/>
              <a:buNone/>
            </a:pPr>
            <a:endParaRPr lang="en-US" sz="2800" b="1" dirty="0">
              <a:solidFill>
                <a:srgbClr val="FF0000"/>
              </a:solidFill>
            </a:endParaRPr>
          </a:p>
        </p:txBody>
      </p:sp>
    </p:spTree>
    <p:extLst>
      <p:ext uri="{BB962C8B-B14F-4D97-AF65-F5344CB8AC3E}">
        <p14:creationId xmlns:p14="http://schemas.microsoft.com/office/powerpoint/2010/main" val="274423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dissolve">
                                      <p:cBhvr>
                                        <p:cTn id="7"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20 at 9.10.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83"/>
            <a:ext cx="9144000" cy="2214390"/>
          </a:xfrm>
          <a:prstGeom prst="rect">
            <a:avLst/>
          </a:prstGeom>
        </p:spPr>
      </p:pic>
      <p:sp>
        <p:nvSpPr>
          <p:cNvPr id="3" name="TextBox 2"/>
          <p:cNvSpPr txBox="1"/>
          <p:nvPr/>
        </p:nvSpPr>
        <p:spPr>
          <a:xfrm>
            <a:off x="0" y="2187024"/>
            <a:ext cx="8867622" cy="4154983"/>
          </a:xfrm>
          <a:prstGeom prst="rect">
            <a:avLst/>
          </a:prstGeom>
          <a:noFill/>
        </p:spPr>
        <p:txBody>
          <a:bodyPr wrap="square" rtlCol="0">
            <a:spAutoFit/>
          </a:bodyPr>
          <a:lstStyle/>
          <a:p>
            <a:pPr marL="285750" indent="-285750">
              <a:buFont typeface="Arial"/>
              <a:buChar char="•"/>
            </a:pPr>
            <a:r>
              <a:rPr lang="mr-IN" dirty="0"/>
              <a:t>…</a:t>
            </a:r>
            <a:r>
              <a:rPr lang="en-US" dirty="0"/>
              <a:t>.</a:t>
            </a:r>
            <a:r>
              <a:rPr lang="en-US" sz="2400" dirty="0"/>
              <a:t>refers to selecting the most obtainable targets rather than confronting more complicated management issues.</a:t>
            </a:r>
          </a:p>
          <a:p>
            <a:pPr marL="742950" lvl="1" indent="-285750">
              <a:buFont typeface="Arial"/>
              <a:buChar char="•"/>
            </a:pPr>
            <a:r>
              <a:rPr lang="en-US" sz="2400" dirty="0"/>
              <a:t>intravenous-to-oral conversions,</a:t>
            </a:r>
          </a:p>
          <a:p>
            <a:pPr marL="742950" lvl="1" indent="-285750">
              <a:buFont typeface="Arial"/>
              <a:buChar char="•"/>
            </a:pPr>
            <a:r>
              <a:rPr lang="en-US" sz="2400" dirty="0"/>
              <a:t> batching of intravenous antimicrobials, </a:t>
            </a:r>
          </a:p>
          <a:p>
            <a:pPr marL="742950" lvl="1" indent="-285750">
              <a:buFont typeface="Arial"/>
              <a:buChar char="•"/>
            </a:pPr>
            <a:r>
              <a:rPr lang="en-US" sz="2400" dirty="0"/>
              <a:t>Therapeutic substitutions,</a:t>
            </a:r>
          </a:p>
          <a:p>
            <a:pPr marL="742950" lvl="1" indent="-285750">
              <a:buFont typeface="Arial"/>
              <a:buChar char="•"/>
            </a:pPr>
            <a:r>
              <a:rPr lang="en-US" sz="2400" dirty="0"/>
              <a:t>formulary restriction.	</a:t>
            </a:r>
          </a:p>
          <a:p>
            <a:pPr marL="285750" indent="-285750">
              <a:buFont typeface="Arial"/>
              <a:buChar char="•"/>
            </a:pPr>
            <a:r>
              <a:rPr lang="mr-IN" sz="2400" dirty="0"/>
              <a:t>…</a:t>
            </a:r>
            <a:r>
              <a:rPr lang="en-US" sz="2400" dirty="0"/>
              <a:t>.require fewer resources and less effort than other ASP activities;  are applicable to a variety of healthcare settings, including limited resource hospitals</a:t>
            </a:r>
          </a:p>
          <a:p>
            <a:pPr marL="285750" indent="-285750">
              <a:buFont typeface="Arial"/>
              <a:buChar char="•"/>
            </a:pPr>
            <a:r>
              <a:rPr lang="mr-IN" sz="2400" dirty="0"/>
              <a:t>…</a:t>
            </a:r>
            <a:r>
              <a:rPr lang="en-US" sz="2400" dirty="0"/>
              <a:t> have demonstrated significant financial savings.</a:t>
            </a:r>
          </a:p>
          <a:p>
            <a:pPr marL="742950" lvl="1" indent="-285750">
              <a:buFont typeface="Arial"/>
              <a:buChar char="•"/>
            </a:pPr>
            <a:r>
              <a:rPr lang="en-US" sz="2400" dirty="0"/>
              <a:t> ($832 590 at OSU)</a:t>
            </a:r>
          </a:p>
        </p:txBody>
      </p:sp>
      <p:sp>
        <p:nvSpPr>
          <p:cNvPr id="4" name="TextBox 3"/>
          <p:cNvSpPr txBox="1"/>
          <p:nvPr/>
        </p:nvSpPr>
        <p:spPr>
          <a:xfrm>
            <a:off x="1105513" y="6342007"/>
            <a:ext cx="3160240" cy="369332"/>
          </a:xfrm>
          <a:prstGeom prst="rect">
            <a:avLst/>
          </a:prstGeom>
          <a:noFill/>
        </p:spPr>
        <p:txBody>
          <a:bodyPr wrap="none" rtlCol="0">
            <a:spAutoFit/>
          </a:bodyPr>
          <a:lstStyle/>
          <a:p>
            <a:r>
              <a:rPr lang="en-US" dirty="0"/>
              <a:t>Clin Infect Dis. 2012; 55: 587-92</a:t>
            </a:r>
          </a:p>
        </p:txBody>
      </p:sp>
    </p:spTree>
    <p:extLst>
      <p:ext uri="{BB962C8B-B14F-4D97-AF65-F5344CB8AC3E}">
        <p14:creationId xmlns:p14="http://schemas.microsoft.com/office/powerpoint/2010/main" val="123301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B9BE68-7E4E-EE42-9F0C-0D09B49E0D95}"/>
              </a:ext>
            </a:extLst>
          </p:cNvPr>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47DF61-95D6-2F4D-B42B-42AA68E46671}" type="datetimeFigureOut">
              <a:rPr lang="en-US" smtClean="0">
                <a:solidFill>
                  <a:prstClr val="black">
                    <a:tint val="75000"/>
                  </a:prstClr>
                </a:solidFill>
              </a:rPr>
              <a:pPr/>
              <a:t>8/14/22</a:t>
            </a:fld>
            <a:endParaRPr lang="en-US"/>
          </a:p>
        </p:txBody>
      </p:sp>
      <p:pic>
        <p:nvPicPr>
          <p:cNvPr id="4" name="Picture 3">
            <a:extLst>
              <a:ext uri="{FF2B5EF4-FFF2-40B4-BE49-F238E27FC236}">
                <a16:creationId xmlns:a16="http://schemas.microsoft.com/office/drawing/2014/main" id="{4E45D73B-12C4-4E45-A616-16920AFEEF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9287"/>
            <a:ext cx="9144000" cy="5107781"/>
          </a:xfrm>
          <a:prstGeom prst="rect">
            <a:avLst/>
          </a:prstGeom>
        </p:spPr>
      </p:pic>
      <p:sp>
        <p:nvSpPr>
          <p:cNvPr id="3" name="TextBox 2">
            <a:extLst>
              <a:ext uri="{FF2B5EF4-FFF2-40B4-BE49-F238E27FC236}">
                <a16:creationId xmlns:a16="http://schemas.microsoft.com/office/drawing/2014/main" id="{0883EC71-CBE2-754B-A5D9-58D82EEEAFF1}"/>
              </a:ext>
            </a:extLst>
          </p:cNvPr>
          <p:cNvSpPr txBox="1"/>
          <p:nvPr/>
        </p:nvSpPr>
        <p:spPr>
          <a:xfrm>
            <a:off x="2555630" y="5040926"/>
            <a:ext cx="6588369" cy="1692771"/>
          </a:xfrm>
          <a:prstGeom prst="rect">
            <a:avLst/>
          </a:prstGeom>
          <a:noFill/>
        </p:spPr>
        <p:txBody>
          <a:bodyPr wrap="square" rtlCol="0">
            <a:spAutoFit/>
          </a:bodyPr>
          <a:lstStyle/>
          <a:p>
            <a:r>
              <a:rPr lang="en-US" sz="2400" dirty="0"/>
              <a:t>    </a:t>
            </a:r>
            <a:r>
              <a:rPr lang="en-US" sz="2000" b="1" dirty="0"/>
              <a:t>Guidelines              ID Compensation                   AMR</a:t>
            </a:r>
          </a:p>
          <a:p>
            <a:r>
              <a:rPr lang="en-US" sz="2000" b="1" dirty="0"/>
              <a:t>			                 ID Workforce</a:t>
            </a:r>
          </a:p>
          <a:p>
            <a:r>
              <a:rPr lang="en-US" sz="2000" b="1" dirty="0"/>
              <a:t>	</a:t>
            </a:r>
            <a:r>
              <a:rPr lang="en-US" sz="2000" b="1" i="1" dirty="0"/>
              <a:t>Inclusion; Diversity; Equity; Access</a:t>
            </a:r>
            <a:endParaRPr lang="en-US" sz="2400" b="1" i="1"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dirty="0"/>
              <a:t>Strategic Planning Retreat: </a:t>
            </a:r>
            <a:r>
              <a:rPr lang="en-US" sz="2000" b="1" dirty="0"/>
              <a:t>Compensation;  AMR</a:t>
            </a:r>
            <a:endParaRPr lang="en-US" b="1" dirty="0"/>
          </a:p>
        </p:txBody>
      </p:sp>
    </p:spTree>
    <p:extLst>
      <p:ext uri="{BB962C8B-B14F-4D97-AF65-F5344CB8AC3E}">
        <p14:creationId xmlns:p14="http://schemas.microsoft.com/office/powerpoint/2010/main" val="248708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905ED-1B2E-FE78-D99D-03BAF76159C6}"/>
              </a:ext>
            </a:extLst>
          </p:cNvPr>
          <p:cNvPicPr>
            <a:picLocks noChangeAspect="1"/>
          </p:cNvPicPr>
          <p:nvPr/>
        </p:nvPicPr>
        <p:blipFill>
          <a:blip r:embed="rId2"/>
          <a:stretch>
            <a:fillRect/>
          </a:stretch>
        </p:blipFill>
        <p:spPr>
          <a:xfrm>
            <a:off x="0" y="2633472"/>
            <a:ext cx="9144000" cy="4328160"/>
          </a:xfrm>
          <a:prstGeom prst="rect">
            <a:avLst/>
          </a:prstGeom>
        </p:spPr>
      </p:pic>
      <p:pic>
        <p:nvPicPr>
          <p:cNvPr id="5" name="Picture 4">
            <a:extLst>
              <a:ext uri="{FF2B5EF4-FFF2-40B4-BE49-F238E27FC236}">
                <a16:creationId xmlns:a16="http://schemas.microsoft.com/office/drawing/2014/main" id="{BF4C4418-BE1F-B7E2-4166-B01C6915E32D}"/>
              </a:ext>
            </a:extLst>
          </p:cNvPr>
          <p:cNvPicPr>
            <a:picLocks noChangeAspect="1"/>
          </p:cNvPicPr>
          <p:nvPr/>
        </p:nvPicPr>
        <p:blipFill>
          <a:blip r:embed="rId3"/>
          <a:stretch>
            <a:fillRect/>
          </a:stretch>
        </p:blipFill>
        <p:spPr>
          <a:xfrm>
            <a:off x="0" y="1"/>
            <a:ext cx="9144000" cy="2426207"/>
          </a:xfrm>
          <a:prstGeom prst="rect">
            <a:avLst/>
          </a:prstGeom>
        </p:spPr>
      </p:pic>
      <p:sp>
        <p:nvSpPr>
          <p:cNvPr id="6" name="TextBox 5">
            <a:extLst>
              <a:ext uri="{FF2B5EF4-FFF2-40B4-BE49-F238E27FC236}">
                <a16:creationId xmlns:a16="http://schemas.microsoft.com/office/drawing/2014/main" id="{01BC230F-056B-501A-9F68-18E49A7FD76E}"/>
              </a:ext>
            </a:extLst>
          </p:cNvPr>
          <p:cNvSpPr txBox="1"/>
          <p:nvPr/>
        </p:nvSpPr>
        <p:spPr>
          <a:xfrm>
            <a:off x="6254496" y="768096"/>
            <a:ext cx="1773242" cy="369332"/>
          </a:xfrm>
          <a:prstGeom prst="rect">
            <a:avLst/>
          </a:prstGeom>
          <a:noFill/>
        </p:spPr>
        <p:txBody>
          <a:bodyPr wrap="none" rtlCol="0">
            <a:spAutoFit/>
          </a:bodyPr>
          <a:lstStyle/>
          <a:p>
            <a:r>
              <a:rPr lang="en-US" dirty="0"/>
              <a:t>2021; 113: 103-8</a:t>
            </a:r>
          </a:p>
        </p:txBody>
      </p:sp>
    </p:spTree>
    <p:extLst>
      <p:ext uri="{BB962C8B-B14F-4D97-AF65-F5344CB8AC3E}">
        <p14:creationId xmlns:p14="http://schemas.microsoft.com/office/powerpoint/2010/main" val="72026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905ED-1B2E-FE78-D99D-03BAF76159C6}"/>
              </a:ext>
            </a:extLst>
          </p:cNvPr>
          <p:cNvPicPr>
            <a:picLocks noChangeAspect="1"/>
          </p:cNvPicPr>
          <p:nvPr/>
        </p:nvPicPr>
        <p:blipFill>
          <a:blip r:embed="rId2"/>
          <a:stretch>
            <a:fillRect/>
          </a:stretch>
        </p:blipFill>
        <p:spPr>
          <a:xfrm>
            <a:off x="0" y="2633472"/>
            <a:ext cx="9144000" cy="4328160"/>
          </a:xfrm>
          <a:prstGeom prst="rect">
            <a:avLst/>
          </a:prstGeom>
        </p:spPr>
      </p:pic>
      <p:pic>
        <p:nvPicPr>
          <p:cNvPr id="5" name="Picture 4">
            <a:extLst>
              <a:ext uri="{FF2B5EF4-FFF2-40B4-BE49-F238E27FC236}">
                <a16:creationId xmlns:a16="http://schemas.microsoft.com/office/drawing/2014/main" id="{BF4C4418-BE1F-B7E2-4166-B01C6915E32D}"/>
              </a:ext>
            </a:extLst>
          </p:cNvPr>
          <p:cNvPicPr>
            <a:picLocks noChangeAspect="1"/>
          </p:cNvPicPr>
          <p:nvPr/>
        </p:nvPicPr>
        <p:blipFill>
          <a:blip r:embed="rId3"/>
          <a:stretch>
            <a:fillRect/>
          </a:stretch>
        </p:blipFill>
        <p:spPr>
          <a:xfrm>
            <a:off x="0" y="1"/>
            <a:ext cx="9144000" cy="2426207"/>
          </a:xfrm>
          <a:prstGeom prst="rect">
            <a:avLst/>
          </a:prstGeom>
        </p:spPr>
      </p:pic>
      <p:sp>
        <p:nvSpPr>
          <p:cNvPr id="6" name="TextBox 5">
            <a:extLst>
              <a:ext uri="{FF2B5EF4-FFF2-40B4-BE49-F238E27FC236}">
                <a16:creationId xmlns:a16="http://schemas.microsoft.com/office/drawing/2014/main" id="{01BC230F-056B-501A-9F68-18E49A7FD76E}"/>
              </a:ext>
            </a:extLst>
          </p:cNvPr>
          <p:cNvSpPr txBox="1"/>
          <p:nvPr/>
        </p:nvSpPr>
        <p:spPr>
          <a:xfrm>
            <a:off x="6254496" y="768096"/>
            <a:ext cx="1773242" cy="369332"/>
          </a:xfrm>
          <a:prstGeom prst="rect">
            <a:avLst/>
          </a:prstGeom>
          <a:noFill/>
        </p:spPr>
        <p:txBody>
          <a:bodyPr wrap="none" rtlCol="0">
            <a:spAutoFit/>
          </a:bodyPr>
          <a:lstStyle/>
          <a:p>
            <a:r>
              <a:rPr lang="en-US" dirty="0"/>
              <a:t>2021; 113: 103-8</a:t>
            </a:r>
          </a:p>
        </p:txBody>
      </p:sp>
      <p:sp>
        <p:nvSpPr>
          <p:cNvPr id="2" name="TextBox 1">
            <a:extLst>
              <a:ext uri="{FF2B5EF4-FFF2-40B4-BE49-F238E27FC236}">
                <a16:creationId xmlns:a16="http://schemas.microsoft.com/office/drawing/2014/main" id="{4E2D489D-FD46-76F9-E695-E4834A62C6F1}"/>
              </a:ext>
            </a:extLst>
          </p:cNvPr>
          <p:cNvSpPr txBox="1"/>
          <p:nvPr/>
        </p:nvSpPr>
        <p:spPr>
          <a:xfrm rot="987603">
            <a:off x="170688" y="2724019"/>
            <a:ext cx="8522208" cy="2739211"/>
          </a:xfrm>
          <a:prstGeom prst="rect">
            <a:avLst/>
          </a:prstGeom>
          <a:solidFill>
            <a:schemeClr val="bg1"/>
          </a:solidFill>
        </p:spPr>
        <p:txBody>
          <a:bodyPr wrap="square" rtlCol="0">
            <a:spAutoFit/>
          </a:bodyPr>
          <a:lstStyle/>
          <a:p>
            <a:r>
              <a:rPr lang="en-US" sz="2400" b="1" dirty="0"/>
              <a:t>Use of Procalcitonin and Antimicrobial Stewardship Intervention to Limit Antibiotic Utilization in Patients admitted to a Community Teaching Hospital with SARS-CoV-2 Infection</a:t>
            </a:r>
          </a:p>
          <a:p>
            <a:r>
              <a:rPr lang="en-US" sz="2000" b="1" dirty="0"/>
              <a:t>Paula A Politis, PharmD BCPS, BCIDP: Michael </a:t>
            </a:r>
            <a:r>
              <a:rPr lang="en-US" sz="2000" b="1" dirty="0" err="1"/>
              <a:t>Oravec</a:t>
            </a:r>
            <a:r>
              <a:rPr lang="en-US" sz="2000" b="1" dirty="0"/>
              <a:t>, MPH, PhD; Lisa Hoisington, PharmD, BCPS; Michael Tan, MD, FACP, FIDSA; Shanu Agarwal, MD, FIDSA; Thomas M File Jr. MD MSc MACP FIDSA FCCP</a:t>
            </a:r>
          </a:p>
          <a:p>
            <a:endParaRPr lang="en-US" sz="2000" b="1" dirty="0"/>
          </a:p>
          <a:p>
            <a:endParaRPr lang="en-US" sz="2000" b="1" dirty="0"/>
          </a:p>
        </p:txBody>
      </p:sp>
    </p:spTree>
    <p:extLst>
      <p:ext uri="{BB962C8B-B14F-4D97-AF65-F5344CB8AC3E}">
        <p14:creationId xmlns:p14="http://schemas.microsoft.com/office/powerpoint/2010/main" val="19195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7867"/>
            <a:ext cx="7886700" cy="1118718"/>
          </a:xfrm>
        </p:spPr>
        <p:txBody>
          <a:bodyPr/>
          <a:lstStyle/>
          <a:p>
            <a:pPr algn="ctr"/>
            <a:r>
              <a:rPr lang="en-US" sz="4000" dirty="0"/>
              <a:t>LEARNING OBJECTIVES</a:t>
            </a:r>
          </a:p>
        </p:txBody>
      </p:sp>
      <p:sp>
        <p:nvSpPr>
          <p:cNvPr id="3" name="Content Placeholder 2"/>
          <p:cNvSpPr>
            <a:spLocks noGrp="1"/>
          </p:cNvSpPr>
          <p:nvPr>
            <p:ph idx="1"/>
          </p:nvPr>
        </p:nvSpPr>
        <p:spPr/>
        <p:txBody>
          <a:bodyPr>
            <a:normAutofit/>
          </a:bodyPr>
          <a:lstStyle/>
          <a:p>
            <a:pPr marL="0" indent="0">
              <a:buNone/>
            </a:pPr>
            <a:r>
              <a:rPr lang="en-US" altLang="en-US" sz="3200" dirty="0"/>
              <a:t>At the end of this lecture, the learner will be able to:</a:t>
            </a:r>
            <a:endParaRPr lang="en-US" altLang="en-US" dirty="0"/>
          </a:p>
          <a:p>
            <a:pPr marL="800100" lvl="1" indent="-342900">
              <a:buFont typeface="Arial" panose="020B0604020202020204" pitchFamily="34" charset="0"/>
              <a:buChar char="•"/>
            </a:pPr>
            <a:r>
              <a:rPr lang="en-US" altLang="en-US" sz="2800" dirty="0"/>
              <a:t>Describe key skills and practices of effective leaders.</a:t>
            </a:r>
          </a:p>
          <a:p>
            <a:pPr marL="800100" lvl="1" indent="-342900">
              <a:buFont typeface="Arial" panose="020B0604020202020204" pitchFamily="34" charset="0"/>
              <a:buChar char="•"/>
            </a:pPr>
            <a:r>
              <a:rPr lang="en-US" altLang="en-US" sz="2800" dirty="0"/>
              <a:t>Discuss ways to apply leadership skills to improve the antimicrobial stewardship team.</a:t>
            </a:r>
          </a:p>
          <a:p>
            <a:pPr marL="800100" lvl="1" indent="-342900">
              <a:buFont typeface="Arial" panose="020B0604020202020204" pitchFamily="34" charset="0"/>
              <a:buChar char="•"/>
            </a:pPr>
            <a:r>
              <a:rPr lang="en-US" altLang="en-US" sz="2800" dirty="0"/>
              <a:t>Reflect on impact of leadership during COVID-19 </a:t>
            </a:r>
          </a:p>
          <a:p>
            <a:pPr marL="982980" lvl="2" indent="-342900"/>
            <a:r>
              <a:rPr lang="en-US" altLang="en-US" sz="2800" dirty="0"/>
              <a:t>Will review some of mine.</a:t>
            </a:r>
          </a:p>
        </p:txBody>
      </p:sp>
    </p:spTree>
    <p:extLst>
      <p:ext uri="{BB962C8B-B14F-4D97-AF65-F5344CB8AC3E}">
        <p14:creationId xmlns:p14="http://schemas.microsoft.com/office/powerpoint/2010/main" val="3995093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7714" y="1371599"/>
            <a:ext cx="6716569" cy="4572000"/>
          </a:xfrm>
        </p:spPr>
        <p:txBody>
          <a:bodyPr/>
          <a:lstStyle/>
          <a:p>
            <a:pPr marL="0" indent="0">
              <a:buNone/>
            </a:pPr>
            <a:r>
              <a:rPr lang="en-US" dirty="0"/>
              <a:t>  </a:t>
            </a:r>
            <a:r>
              <a:rPr lang="en-US" sz="3600" dirty="0">
                <a:solidFill>
                  <a:schemeClr val="tx1">
                    <a:lumMod val="50000"/>
                  </a:schemeClr>
                </a:solidFill>
              </a:rPr>
              <a:t>“Leadership and learning are indispensable to each other.” </a:t>
            </a:r>
            <a:r>
              <a:rPr lang="en-US" sz="2000" dirty="0">
                <a:solidFill>
                  <a:schemeClr val="tx1">
                    <a:lumMod val="50000"/>
                  </a:schemeClr>
                </a:solidFill>
              </a:rPr>
              <a:t>					</a:t>
            </a:r>
          </a:p>
          <a:p>
            <a:pPr marL="0" indent="0">
              <a:buNone/>
            </a:pPr>
            <a:r>
              <a:rPr lang="en-US" sz="2000" dirty="0">
                <a:solidFill>
                  <a:schemeClr val="tx1">
                    <a:lumMod val="50000"/>
                  </a:schemeClr>
                </a:solidFill>
              </a:rPr>
              <a:t>					</a:t>
            </a:r>
            <a:r>
              <a:rPr lang="en-US" sz="2800" dirty="0">
                <a:solidFill>
                  <a:schemeClr val="tx1">
                    <a:lumMod val="50000"/>
                  </a:schemeClr>
                </a:solidFill>
              </a:rPr>
              <a:t>John F Kennedy</a:t>
            </a:r>
          </a:p>
          <a:p>
            <a:pPr marL="0" indent="0">
              <a:buNone/>
            </a:pPr>
            <a:endParaRPr lang="en-US" sz="2800" dirty="0">
              <a:solidFill>
                <a:schemeClr val="tx1">
                  <a:lumMod val="50000"/>
                </a:schemeClr>
              </a:solidFill>
            </a:endParaRPr>
          </a:p>
          <a:p>
            <a:pPr marL="0" indent="0" algn="ctr">
              <a:buNone/>
            </a:pPr>
            <a:r>
              <a:rPr lang="en-US" sz="3600" dirty="0"/>
              <a:t>“True leaders are the first to admit they don’t know everything and that they need help.”	</a:t>
            </a:r>
          </a:p>
          <a:p>
            <a:pPr marL="0" indent="0" algn="ctr">
              <a:buNone/>
            </a:pPr>
            <a:r>
              <a:rPr lang="en-US" sz="2800" dirty="0"/>
              <a:t>		</a:t>
            </a:r>
            <a:r>
              <a:rPr lang="en-US" sz="1600" dirty="0"/>
              <a:t>			</a:t>
            </a:r>
          </a:p>
          <a:p>
            <a:pPr marL="0" indent="0" algn="ctr">
              <a:buNone/>
            </a:pPr>
            <a:r>
              <a:rPr lang="en-US" sz="2800" dirty="0"/>
              <a:t>Bill Byrd</a:t>
            </a:r>
            <a:endParaRPr lang="en-US" sz="2800" dirty="0">
              <a:solidFill>
                <a:schemeClr val="tx1">
                  <a:lumMod val="50000"/>
                </a:schemeClr>
              </a:solidFill>
            </a:endParaRPr>
          </a:p>
        </p:txBody>
      </p:sp>
    </p:spTree>
    <p:extLst>
      <p:ext uri="{BB962C8B-B14F-4D97-AF65-F5344CB8AC3E}">
        <p14:creationId xmlns:p14="http://schemas.microsoft.com/office/powerpoint/2010/main" val="4107606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483"/>
            <a:ext cx="8229600" cy="857250"/>
          </a:xfrm>
          <a:noFill/>
        </p:spPr>
        <p:txBody>
          <a:bodyPr>
            <a:normAutofit/>
          </a:bodyPr>
          <a:lstStyle/>
          <a:p>
            <a:r>
              <a:rPr lang="en-US" sz="2700">
                <a:solidFill>
                  <a:schemeClr val="bg1"/>
                </a:solidFill>
                <a:latin typeface="Arial" panose="020B0604020202020204" pitchFamily="34" charset="0"/>
                <a:cs typeface="Arial" panose="020B0604020202020204" pitchFamily="34" charset="0"/>
              </a:rPr>
              <a:t>COMPREHENSIVE </a:t>
            </a:r>
            <a:br>
              <a:rPr lang="en-US" sz="2700">
                <a:solidFill>
                  <a:schemeClr val="bg1"/>
                </a:solidFill>
                <a:latin typeface="Arial" panose="020B0604020202020204" pitchFamily="34" charset="0"/>
                <a:cs typeface="Arial" panose="020B0604020202020204" pitchFamily="34" charset="0"/>
              </a:rPr>
            </a:br>
            <a:r>
              <a:rPr lang="en-US" sz="2700">
                <a:solidFill>
                  <a:schemeClr val="bg1"/>
                </a:solidFill>
                <a:latin typeface="Arial" panose="020B0604020202020204" pitchFamily="34" charset="0"/>
                <a:cs typeface="Arial" panose="020B0604020202020204" pitchFamily="34" charset="0"/>
              </a:rPr>
              <a:t>RESPONSE TO COVID-19</a:t>
            </a:r>
            <a:endParaRPr lang="en-US" sz="300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CD0D90D-22D2-4302-9F38-E32AC3DCE1A3}"/>
              </a:ext>
            </a:extLst>
          </p:cNvPr>
          <p:cNvSpPr/>
          <p:nvPr/>
        </p:nvSpPr>
        <p:spPr>
          <a:xfrm>
            <a:off x="7500937" y="5357877"/>
            <a:ext cx="1185863" cy="3928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Rectangle 5">
            <a:extLst>
              <a:ext uri="{FF2B5EF4-FFF2-40B4-BE49-F238E27FC236}">
                <a16:creationId xmlns:a16="http://schemas.microsoft.com/office/drawing/2014/main" id="{D43D5908-C85E-F14D-BF55-DCD2FA15F3C6}"/>
              </a:ext>
            </a:extLst>
          </p:cNvPr>
          <p:cNvSpPr/>
          <p:nvPr/>
        </p:nvSpPr>
        <p:spPr>
          <a:xfrm>
            <a:off x="6385354" y="2193957"/>
            <a:ext cx="2826608" cy="2908489"/>
          </a:xfrm>
          <a:prstGeom prst="rect">
            <a:avLst/>
          </a:prstGeom>
        </p:spPr>
        <p:txBody>
          <a:bodyPr wrap="square">
            <a:spAutoFit/>
          </a:bodyPr>
          <a:lstStyle/>
          <a:p>
            <a:r>
              <a:rPr lang="en-US" sz="1950" b="1">
                <a:solidFill>
                  <a:schemeClr val="tx1">
                    <a:lumMod val="85000"/>
                    <a:lumOff val="15000"/>
                  </a:schemeClr>
                </a:solidFill>
                <a:latin typeface="Arial" panose="020B0604020202020204" pitchFamily="34" charset="0"/>
                <a:cs typeface="Arial" panose="020B0604020202020204" pitchFamily="34" charset="0"/>
              </a:rPr>
              <a:t>Rapid Guidelines</a:t>
            </a:r>
          </a:p>
          <a:p>
            <a:endParaRPr lang="en-US" sz="3300">
              <a:solidFill>
                <a:schemeClr val="tx1">
                  <a:lumMod val="85000"/>
                  <a:lumOff val="15000"/>
                </a:schemeClr>
              </a:solidFill>
              <a:latin typeface="Arial" panose="020B0604020202020204" pitchFamily="34" charset="0"/>
              <a:cs typeface="Arial" panose="020B0604020202020204" pitchFamily="34" charset="0"/>
            </a:endParaRPr>
          </a:p>
          <a:p>
            <a:r>
              <a:rPr lang="en-US" sz="1950" b="1">
                <a:solidFill>
                  <a:schemeClr val="tx1">
                    <a:lumMod val="85000"/>
                    <a:lumOff val="15000"/>
                  </a:schemeClr>
                </a:solidFill>
                <a:latin typeface="Arial" panose="020B0604020202020204" pitchFamily="34" charset="0"/>
                <a:cs typeface="Arial" panose="020B0604020202020204" pitchFamily="34" charset="0"/>
              </a:rPr>
              <a:t>Media Briefings</a:t>
            </a:r>
          </a:p>
          <a:p>
            <a:endParaRPr lang="en-US" sz="3300">
              <a:solidFill>
                <a:schemeClr val="tx1">
                  <a:lumMod val="85000"/>
                  <a:lumOff val="15000"/>
                </a:schemeClr>
              </a:solidFill>
              <a:latin typeface="Arial" panose="020B0604020202020204" pitchFamily="34" charset="0"/>
              <a:cs typeface="Arial" panose="020B0604020202020204" pitchFamily="34" charset="0"/>
            </a:endParaRPr>
          </a:p>
          <a:p>
            <a:r>
              <a:rPr lang="en-US" sz="1950" b="1">
                <a:solidFill>
                  <a:schemeClr val="tx1">
                    <a:lumMod val="85000"/>
                    <a:lumOff val="15000"/>
                  </a:schemeClr>
                </a:solidFill>
                <a:latin typeface="Arial" panose="020B0604020202020204" pitchFamily="34" charset="0"/>
                <a:cs typeface="Arial" panose="020B0604020202020204" pitchFamily="34" charset="0"/>
              </a:rPr>
              <a:t>Seminal Research</a:t>
            </a:r>
            <a:endParaRPr lang="en-US" sz="1950">
              <a:solidFill>
                <a:schemeClr val="tx1">
                  <a:lumMod val="85000"/>
                  <a:lumOff val="15000"/>
                </a:schemeClr>
              </a:solidFill>
              <a:latin typeface="Arial" panose="020B0604020202020204" pitchFamily="34" charset="0"/>
              <a:cs typeface="Arial" panose="020B0604020202020204" pitchFamily="34" charset="0"/>
            </a:endParaRPr>
          </a:p>
          <a:p>
            <a:endParaRPr lang="en-US" sz="1950" i="1">
              <a:solidFill>
                <a:schemeClr val="tx1">
                  <a:lumMod val="85000"/>
                  <a:lumOff val="15000"/>
                </a:schemeClr>
              </a:solidFill>
              <a:latin typeface="Arial" panose="020B0604020202020204" pitchFamily="34" charset="0"/>
              <a:cs typeface="Arial" panose="020B0604020202020204" pitchFamily="34" charset="0"/>
            </a:endParaRPr>
          </a:p>
          <a:p>
            <a:r>
              <a:rPr lang="en-US" sz="1950" i="1">
                <a:solidFill>
                  <a:schemeClr val="tx1">
                    <a:lumMod val="85000"/>
                    <a:lumOff val="15000"/>
                  </a:schemeClr>
                </a:solidFill>
                <a:latin typeface="Arial" panose="020B0604020202020204" pitchFamily="34" charset="0"/>
                <a:cs typeface="Arial" panose="020B0604020202020204" pitchFamily="34" charset="0"/>
              </a:rPr>
              <a:t>							</a:t>
            </a:r>
          </a:p>
        </p:txBody>
      </p:sp>
      <p:pic>
        <p:nvPicPr>
          <p:cNvPr id="4" name="Picture 3" descr="A picture containing food, blue&#10;&#10;Description automatically generated">
            <a:extLst>
              <a:ext uri="{FF2B5EF4-FFF2-40B4-BE49-F238E27FC236}">
                <a16:creationId xmlns:a16="http://schemas.microsoft.com/office/drawing/2014/main" id="{205CE3ED-E777-1F46-B9B2-B9D2E49AE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27010"/>
            <a:ext cx="9144000" cy="5143500"/>
          </a:xfrm>
          <a:prstGeom prst="rect">
            <a:avLst/>
          </a:prstGeom>
        </p:spPr>
      </p:pic>
      <p:sp>
        <p:nvSpPr>
          <p:cNvPr id="7" name="TextBox 6">
            <a:extLst>
              <a:ext uri="{FF2B5EF4-FFF2-40B4-BE49-F238E27FC236}">
                <a16:creationId xmlns:a16="http://schemas.microsoft.com/office/drawing/2014/main" id="{2338D11E-6124-DC48-BAC4-88FEFB52E3F2}"/>
              </a:ext>
            </a:extLst>
          </p:cNvPr>
          <p:cNvSpPr txBox="1"/>
          <p:nvPr/>
        </p:nvSpPr>
        <p:spPr>
          <a:xfrm>
            <a:off x="4181153" y="3263667"/>
            <a:ext cx="3601692" cy="646331"/>
          </a:xfrm>
          <a:prstGeom prst="rect">
            <a:avLst/>
          </a:prstGeom>
          <a:noFill/>
        </p:spPr>
        <p:txBody>
          <a:bodyPr wrap="none" rtlCol="0">
            <a:spAutoFit/>
          </a:bodyPr>
          <a:lstStyle/>
          <a:p>
            <a:r>
              <a:rPr lang="en-US" sz="3600" b="1" spc="-113" dirty="0">
                <a:solidFill>
                  <a:schemeClr val="bg1"/>
                </a:solidFill>
                <a:latin typeface="Avenir Heavy" panose="02000503020000020003" pitchFamily="2" charset="0"/>
              </a:rPr>
              <a:t>Rapid Guidelines</a:t>
            </a:r>
          </a:p>
        </p:txBody>
      </p:sp>
      <p:sp>
        <p:nvSpPr>
          <p:cNvPr id="8" name="TextBox 7">
            <a:extLst>
              <a:ext uri="{FF2B5EF4-FFF2-40B4-BE49-F238E27FC236}">
                <a16:creationId xmlns:a16="http://schemas.microsoft.com/office/drawing/2014/main" id="{072B4A8E-9AC9-CC41-9811-C3C447D69874}"/>
              </a:ext>
            </a:extLst>
          </p:cNvPr>
          <p:cNvSpPr txBox="1"/>
          <p:nvPr/>
        </p:nvSpPr>
        <p:spPr>
          <a:xfrm>
            <a:off x="4181153" y="3883945"/>
            <a:ext cx="3470053" cy="646331"/>
          </a:xfrm>
          <a:prstGeom prst="rect">
            <a:avLst/>
          </a:prstGeom>
          <a:noFill/>
        </p:spPr>
        <p:txBody>
          <a:bodyPr wrap="none" rtlCol="0">
            <a:spAutoFit/>
          </a:bodyPr>
          <a:lstStyle/>
          <a:p>
            <a:r>
              <a:rPr lang="en-US" sz="3600" b="1" spc="-113" dirty="0">
                <a:solidFill>
                  <a:schemeClr val="bg1"/>
                </a:solidFill>
                <a:latin typeface="Avenir Heavy" panose="02000503020000020003" pitchFamily="2" charset="0"/>
              </a:rPr>
              <a:t>Media Outreach</a:t>
            </a:r>
          </a:p>
        </p:txBody>
      </p:sp>
      <p:sp>
        <p:nvSpPr>
          <p:cNvPr id="9" name="TextBox 8">
            <a:extLst>
              <a:ext uri="{FF2B5EF4-FFF2-40B4-BE49-F238E27FC236}">
                <a16:creationId xmlns:a16="http://schemas.microsoft.com/office/drawing/2014/main" id="{9F75A589-8BAC-5445-B4E2-A6F5234F59A1}"/>
              </a:ext>
            </a:extLst>
          </p:cNvPr>
          <p:cNvSpPr txBox="1"/>
          <p:nvPr/>
        </p:nvSpPr>
        <p:spPr>
          <a:xfrm>
            <a:off x="4181153" y="4462541"/>
            <a:ext cx="3705117" cy="646331"/>
          </a:xfrm>
          <a:prstGeom prst="rect">
            <a:avLst/>
          </a:prstGeom>
          <a:noFill/>
        </p:spPr>
        <p:txBody>
          <a:bodyPr wrap="none" rtlCol="0">
            <a:spAutoFit/>
          </a:bodyPr>
          <a:lstStyle/>
          <a:p>
            <a:r>
              <a:rPr lang="en-US" sz="3600" b="1" spc="-113" dirty="0">
                <a:solidFill>
                  <a:schemeClr val="bg1"/>
                </a:solidFill>
                <a:latin typeface="Avenir Heavy" panose="02000503020000020003" pitchFamily="2" charset="0"/>
              </a:rPr>
              <a:t>Seminal Research</a:t>
            </a:r>
          </a:p>
        </p:txBody>
      </p:sp>
      <p:sp>
        <p:nvSpPr>
          <p:cNvPr id="10" name="TextBox 9">
            <a:extLst>
              <a:ext uri="{FF2B5EF4-FFF2-40B4-BE49-F238E27FC236}">
                <a16:creationId xmlns:a16="http://schemas.microsoft.com/office/drawing/2014/main" id="{C63FC90E-167B-4C09-B101-04A47219E4A2}"/>
              </a:ext>
            </a:extLst>
          </p:cNvPr>
          <p:cNvSpPr txBox="1"/>
          <p:nvPr/>
        </p:nvSpPr>
        <p:spPr>
          <a:xfrm>
            <a:off x="4181153" y="5051370"/>
            <a:ext cx="4634795" cy="646331"/>
          </a:xfrm>
          <a:prstGeom prst="rect">
            <a:avLst/>
          </a:prstGeom>
          <a:noFill/>
        </p:spPr>
        <p:txBody>
          <a:bodyPr wrap="none" rtlCol="0">
            <a:spAutoFit/>
          </a:bodyPr>
          <a:lstStyle/>
          <a:p>
            <a:r>
              <a:rPr lang="en-US" sz="3600" b="1" spc="-113" dirty="0">
                <a:solidFill>
                  <a:schemeClr val="bg1"/>
                </a:solidFill>
                <a:latin typeface="Avenir Heavy" panose="02000503020000020003" pitchFamily="2" charset="0"/>
              </a:rPr>
              <a:t>Strategic Partnerships</a:t>
            </a:r>
          </a:p>
        </p:txBody>
      </p:sp>
    </p:spTree>
    <p:extLst>
      <p:ext uri="{BB962C8B-B14F-4D97-AF65-F5344CB8AC3E}">
        <p14:creationId xmlns:p14="http://schemas.microsoft.com/office/powerpoint/2010/main" val="457403633"/>
      </p:ext>
    </p:extLst>
  </p:cSld>
  <p:clrMapOvr>
    <a:masterClrMapping/>
  </p:clrMapOvr>
  <mc:AlternateContent xmlns:mc="http://schemas.openxmlformats.org/markup-compatibility/2006" xmlns:p14="http://schemas.microsoft.com/office/powerpoint/2010/main">
    <mc:Choice Requires="p14">
      <p:transition spd="slow" p14:dur="2000" advTm="54145"/>
    </mc:Choice>
    <mc:Fallback xmlns="">
      <p:transition spd="slow" advTm="5414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A7428FC-B689-4B0A-A5AE-407C4EEE52E3}"/>
              </a:ext>
            </a:extLst>
          </p:cNvPr>
          <p:cNvSpPr/>
          <p:nvPr/>
        </p:nvSpPr>
        <p:spPr>
          <a:xfrm>
            <a:off x="0" y="857250"/>
            <a:ext cx="9144000" cy="1172497"/>
          </a:xfrm>
          <a:prstGeom prst="rect">
            <a:avLst/>
          </a:prstGeom>
          <a:solidFill>
            <a:srgbClr val="007CB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8D2F2C02-58BE-4803-9C7F-FD5AAA62F396}"/>
              </a:ext>
            </a:extLst>
          </p:cNvPr>
          <p:cNvSpPr txBox="1"/>
          <p:nvPr/>
        </p:nvSpPr>
        <p:spPr>
          <a:xfrm>
            <a:off x="-70369" y="1045228"/>
            <a:ext cx="9144000" cy="810000"/>
          </a:xfrm>
          <a:prstGeom prst="rect">
            <a:avLst/>
          </a:prstGeom>
        </p:spPr>
        <p:txBody>
          <a:bodyPr vert="horz" wrap="square" lIns="68580" tIns="34290" rIns="68580" bIns="34290" rtlCol="0" anchor="ctr" anchorCtr="0">
            <a:noAutofit/>
          </a:bodyPr>
          <a:lstStyle/>
          <a:p>
            <a:pPr algn="ctr">
              <a:lnSpc>
                <a:spcPct val="90000"/>
              </a:lnSpc>
              <a:spcBef>
                <a:spcPct val="0"/>
              </a:spcBef>
            </a:pPr>
            <a:r>
              <a:rPr lang="en-US" sz="3300" dirty="0">
                <a:solidFill>
                  <a:schemeClr val="bg1"/>
                </a:solidFill>
                <a:latin typeface="Arial" panose="020B0604020202020204" pitchFamily="34" charset="0"/>
                <a:cs typeface="Arial" panose="020B0604020202020204" pitchFamily="34" charset="0"/>
              </a:rPr>
              <a:t>RAPID COVID-19</a:t>
            </a:r>
            <a:r>
              <a:rPr lang="en-US" sz="3300" b="1" dirty="0">
                <a:solidFill>
                  <a:schemeClr val="bg1"/>
                </a:solidFill>
                <a:latin typeface="Arial" panose="020B0604020202020204" pitchFamily="34" charset="0"/>
                <a:cs typeface="Arial" panose="020B0604020202020204" pitchFamily="34" charset="0"/>
              </a:rPr>
              <a:t> GUIDELINES </a:t>
            </a:r>
            <a:r>
              <a:rPr lang="en-US" sz="3300" dirty="0">
                <a:solidFill>
                  <a:schemeClr val="bg1"/>
                </a:solidFill>
                <a:latin typeface="Arial" panose="020B0604020202020204" pitchFamily="34" charset="0"/>
                <a:cs typeface="Arial" panose="020B0604020202020204" pitchFamily="34" charset="0"/>
              </a:rPr>
              <a:t>TO</a:t>
            </a:r>
            <a:br>
              <a:rPr lang="en-US" sz="3300" b="1" dirty="0">
                <a:solidFill>
                  <a:schemeClr val="bg1"/>
                </a:solidFill>
                <a:latin typeface="Arial" panose="020B0604020202020204" pitchFamily="34" charset="0"/>
                <a:cs typeface="Arial" panose="020B0604020202020204" pitchFamily="34" charset="0"/>
              </a:rPr>
            </a:br>
            <a:r>
              <a:rPr lang="en-US" sz="3300" b="1" dirty="0">
                <a:solidFill>
                  <a:schemeClr val="bg1"/>
                </a:solidFill>
                <a:latin typeface="Arial" panose="020B0604020202020204" pitchFamily="34" charset="0"/>
                <a:cs typeface="Arial" panose="020B0604020202020204" pitchFamily="34" charset="0"/>
              </a:rPr>
              <a:t>IMPACT </a:t>
            </a:r>
            <a:r>
              <a:rPr lang="en-US" sz="3300" dirty="0">
                <a:solidFill>
                  <a:schemeClr val="bg1"/>
                </a:solidFill>
                <a:latin typeface="Arial" panose="020B0604020202020204" pitchFamily="34" charset="0"/>
                <a:cs typeface="Arial" panose="020B0604020202020204" pitchFamily="34" charset="0"/>
              </a:rPr>
              <a:t>PATIENT</a:t>
            </a:r>
            <a:r>
              <a:rPr lang="en-US" sz="3300" b="1" dirty="0">
                <a:solidFill>
                  <a:schemeClr val="bg1"/>
                </a:solidFill>
                <a:latin typeface="Arial" panose="020B0604020202020204" pitchFamily="34" charset="0"/>
                <a:cs typeface="Arial" panose="020B0604020202020204" pitchFamily="34" charset="0"/>
              </a:rPr>
              <a:t> CARE</a:t>
            </a:r>
            <a:endParaRPr lang="en-US" sz="3300" b="1" i="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80E1E39-4E04-4CB6-A2FD-C9A1E477E4D3}"/>
              </a:ext>
            </a:extLst>
          </p:cNvPr>
          <p:cNvSpPr txBox="1"/>
          <p:nvPr/>
        </p:nvSpPr>
        <p:spPr>
          <a:xfrm>
            <a:off x="11396382" y="3045759"/>
            <a:ext cx="0" cy="0"/>
          </a:xfrm>
          <a:prstGeom prst="rect">
            <a:avLst/>
          </a:prstGeom>
        </p:spPr>
        <p:txBody>
          <a:bodyPr vert="horz" wrap="none" lIns="68580" tIns="34290" rIns="68580" bIns="34290" rtlCol="0" anchor="ctr">
            <a:noAutofit/>
          </a:bodyPr>
          <a:lstStyle/>
          <a:p>
            <a:pPr defTabSz="342900">
              <a:lnSpc>
                <a:spcPts val="2100"/>
              </a:lnSpc>
              <a:spcBef>
                <a:spcPct val="0"/>
              </a:spcBef>
            </a:pPr>
            <a:endParaRPr lang="en-US" sz="2400" b="1">
              <a:solidFill>
                <a:schemeClr val="bg1"/>
              </a:solidFill>
              <a:latin typeface=""/>
              <a:ea typeface="+mj-ea"/>
              <a:cs typeface="+mj-cs"/>
            </a:endParaRPr>
          </a:p>
        </p:txBody>
      </p:sp>
      <p:pic>
        <p:nvPicPr>
          <p:cNvPr id="18" name="Picture 17">
            <a:extLst>
              <a:ext uri="{FF2B5EF4-FFF2-40B4-BE49-F238E27FC236}">
                <a16:creationId xmlns:a16="http://schemas.microsoft.com/office/drawing/2014/main" id="{03CF4D8A-BB49-4309-9B06-791D42DFA7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76816" y="2034361"/>
            <a:ext cx="4341930" cy="2580982"/>
          </a:xfrm>
          <a:prstGeom prst="rect">
            <a:avLst/>
          </a:prstGeom>
        </p:spPr>
      </p:pic>
      <p:pic>
        <p:nvPicPr>
          <p:cNvPr id="5" name="Graphic 4" descr="Checkbox Checked">
            <a:extLst>
              <a:ext uri="{FF2B5EF4-FFF2-40B4-BE49-F238E27FC236}">
                <a16:creationId xmlns:a16="http://schemas.microsoft.com/office/drawing/2014/main" id="{9E4908D6-349E-A749-AAA9-6B2F2A6B7BF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2257097"/>
            <a:ext cx="685800" cy="685800"/>
          </a:xfrm>
          <a:prstGeom prst="rect">
            <a:avLst/>
          </a:prstGeom>
        </p:spPr>
      </p:pic>
      <p:sp>
        <p:nvSpPr>
          <p:cNvPr id="19" name="TextBox 18">
            <a:extLst>
              <a:ext uri="{FF2B5EF4-FFF2-40B4-BE49-F238E27FC236}">
                <a16:creationId xmlns:a16="http://schemas.microsoft.com/office/drawing/2014/main" id="{CF686DC6-87BB-47D0-9CA3-63E592D2628B}"/>
              </a:ext>
            </a:extLst>
          </p:cNvPr>
          <p:cNvSpPr txBox="1"/>
          <p:nvPr/>
        </p:nvSpPr>
        <p:spPr>
          <a:xfrm>
            <a:off x="970797" y="2409664"/>
            <a:ext cx="3916281" cy="3093154"/>
          </a:xfrm>
          <a:prstGeom prst="rect">
            <a:avLst/>
          </a:prstGeom>
          <a:noFill/>
        </p:spPr>
        <p:txBody>
          <a:bodyPr wrap="square" lIns="68580" tIns="34290" rIns="68580" bIns="34290" rtlCol="0" anchor="t">
            <a:spAutoFit/>
          </a:bodyPr>
          <a:lstStyle/>
          <a:p>
            <a:r>
              <a:rPr lang="en-US" sz="1950" b="1" dirty="0">
                <a:ln>
                  <a:solidFill>
                    <a:schemeClr val="tx2"/>
                  </a:solidFill>
                </a:ln>
                <a:solidFill>
                  <a:schemeClr val="accent1">
                    <a:lumMod val="50000"/>
                  </a:schemeClr>
                </a:solidFill>
                <a:latin typeface="Avenir Book"/>
                <a:cs typeface="Arial"/>
              </a:rPr>
              <a:t>Treatment &amp; Management</a:t>
            </a:r>
          </a:p>
          <a:p>
            <a:endParaRPr lang="en-US" sz="2100" b="1" dirty="0">
              <a:ln>
                <a:solidFill>
                  <a:srgbClr val="1F497D"/>
                </a:solidFill>
              </a:ln>
              <a:solidFill>
                <a:schemeClr val="accent1">
                  <a:lumMod val="50000"/>
                </a:schemeClr>
              </a:solidFill>
              <a:latin typeface="Avenir Book" panose="02000503020000020003" pitchFamily="2" charset="0"/>
              <a:cs typeface="Arial" panose="020B0604020202020204" pitchFamily="34" charset="0"/>
            </a:endParaRPr>
          </a:p>
          <a:p>
            <a:r>
              <a:rPr lang="en-US" sz="1950" b="1" dirty="0">
                <a:ln>
                  <a:solidFill>
                    <a:schemeClr val="tx2"/>
                  </a:solidFill>
                </a:ln>
                <a:solidFill>
                  <a:schemeClr val="accent1">
                    <a:lumMod val="50000"/>
                  </a:schemeClr>
                </a:solidFill>
                <a:latin typeface="Avenir Book"/>
                <a:cs typeface="Arial"/>
              </a:rPr>
              <a:t>Infection Prevention</a:t>
            </a:r>
            <a:endParaRPr lang="en-US" sz="1950" b="1" i="1" dirty="0">
              <a:ln>
                <a:solidFill>
                  <a:srgbClr val="1F497D"/>
                </a:solidFill>
              </a:ln>
              <a:solidFill>
                <a:schemeClr val="accent1">
                  <a:lumMod val="50000"/>
                </a:schemeClr>
              </a:solidFill>
              <a:latin typeface="Avenir Book"/>
              <a:cs typeface="Arial"/>
            </a:endParaRPr>
          </a:p>
          <a:p>
            <a:endParaRPr lang="en-US" sz="1950" b="1" dirty="0">
              <a:ln>
                <a:solidFill>
                  <a:srgbClr val="1F497D"/>
                </a:solidFill>
              </a:ln>
              <a:solidFill>
                <a:schemeClr val="accent1">
                  <a:lumMod val="50000"/>
                </a:schemeClr>
              </a:solidFill>
              <a:latin typeface="Avenir Book" panose="02000503020000020003" pitchFamily="2" charset="0"/>
              <a:cs typeface="Arial" panose="020B0604020202020204" pitchFamily="34" charset="0"/>
            </a:endParaRPr>
          </a:p>
          <a:p>
            <a:r>
              <a:rPr lang="en-US" sz="1950" b="1" dirty="0">
                <a:ln>
                  <a:solidFill>
                    <a:schemeClr val="tx2"/>
                  </a:solidFill>
                </a:ln>
                <a:solidFill>
                  <a:schemeClr val="accent1">
                    <a:lumMod val="50000"/>
                  </a:schemeClr>
                </a:solidFill>
                <a:latin typeface="Avenir Book"/>
                <a:cs typeface="Arial"/>
              </a:rPr>
              <a:t>Molecular Diagnostic Testing</a:t>
            </a:r>
            <a:endParaRPr lang="en-US" sz="1950" b="1" dirty="0">
              <a:ln>
                <a:solidFill>
                  <a:srgbClr val="1F497D"/>
                </a:solidFill>
              </a:ln>
              <a:solidFill>
                <a:schemeClr val="accent1">
                  <a:lumMod val="50000"/>
                </a:schemeClr>
              </a:solidFill>
              <a:latin typeface="Avenir Book"/>
              <a:cs typeface="Arial"/>
            </a:endParaRPr>
          </a:p>
          <a:p>
            <a:endParaRPr lang="en-US" sz="1950" b="1" dirty="0">
              <a:ln>
                <a:solidFill>
                  <a:srgbClr val="1F497D"/>
                </a:solidFill>
              </a:ln>
              <a:solidFill>
                <a:schemeClr val="accent1">
                  <a:lumMod val="50000"/>
                </a:schemeClr>
              </a:solidFill>
              <a:latin typeface="Avenir Book" panose="02000503020000020003" pitchFamily="2" charset="0"/>
              <a:cs typeface="Arial" panose="020B0604020202020204" pitchFamily="34" charset="0"/>
            </a:endParaRPr>
          </a:p>
          <a:p>
            <a:r>
              <a:rPr lang="en-US" sz="1950" b="1" dirty="0">
                <a:ln>
                  <a:solidFill>
                    <a:schemeClr val="tx2"/>
                  </a:solidFill>
                </a:ln>
                <a:solidFill>
                  <a:schemeClr val="accent1">
                    <a:lumMod val="50000"/>
                  </a:schemeClr>
                </a:solidFill>
                <a:latin typeface="Avenir Book"/>
                <a:cs typeface="Arial"/>
              </a:rPr>
              <a:t>Serologic Testing</a:t>
            </a:r>
          </a:p>
          <a:p>
            <a:endParaRPr lang="en-US" sz="1950" b="1" dirty="0">
              <a:ln>
                <a:solidFill>
                  <a:schemeClr val="tx2"/>
                </a:solidFill>
              </a:ln>
              <a:solidFill>
                <a:schemeClr val="accent1">
                  <a:lumMod val="50000"/>
                </a:schemeClr>
              </a:solidFill>
              <a:latin typeface="Avenir Book"/>
              <a:cs typeface="Arial"/>
            </a:endParaRPr>
          </a:p>
          <a:p>
            <a:r>
              <a:rPr lang="en-US" sz="1950" b="1" dirty="0">
                <a:ln>
                  <a:solidFill>
                    <a:schemeClr val="tx2"/>
                  </a:solidFill>
                </a:ln>
                <a:solidFill>
                  <a:schemeClr val="accent1">
                    <a:lumMod val="50000"/>
                  </a:schemeClr>
                </a:solidFill>
                <a:latin typeface="Avenir Book"/>
                <a:cs typeface="Arial"/>
              </a:rPr>
              <a:t>Antigen Testing</a:t>
            </a:r>
            <a:endParaRPr lang="en-US" sz="1950" b="1" dirty="0">
              <a:ln>
                <a:solidFill>
                  <a:srgbClr val="1F497D"/>
                </a:solidFill>
              </a:ln>
              <a:solidFill>
                <a:schemeClr val="accent1">
                  <a:lumMod val="50000"/>
                </a:schemeClr>
              </a:solidFill>
              <a:latin typeface="Avenir Book"/>
              <a:cs typeface="Arial"/>
            </a:endParaRPr>
          </a:p>
          <a:p>
            <a:endParaRPr lang="en-US" sz="1950" b="1" dirty="0">
              <a:ln>
                <a:solidFill>
                  <a:schemeClr val="tx2"/>
                </a:solidFill>
              </a:ln>
              <a:solidFill>
                <a:schemeClr val="accent1">
                  <a:lumMod val="50000"/>
                </a:schemeClr>
              </a:solidFill>
              <a:latin typeface="Avenir Book" panose="02000503020000020003" pitchFamily="2" charset="0"/>
            </a:endParaRPr>
          </a:p>
        </p:txBody>
      </p:sp>
      <p:pic>
        <p:nvPicPr>
          <p:cNvPr id="12" name="Graphic 11" descr="Checkbox Checked">
            <a:extLst>
              <a:ext uri="{FF2B5EF4-FFF2-40B4-BE49-F238E27FC236}">
                <a16:creationId xmlns:a16="http://schemas.microsoft.com/office/drawing/2014/main" id="{DD5535AD-5DCF-9244-873D-4E9443AFF51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2827346"/>
            <a:ext cx="685800" cy="685800"/>
          </a:xfrm>
          <a:prstGeom prst="rect">
            <a:avLst/>
          </a:prstGeom>
        </p:spPr>
      </p:pic>
      <p:pic>
        <p:nvPicPr>
          <p:cNvPr id="16" name="Graphic 15" descr="Checkbox Checked">
            <a:extLst>
              <a:ext uri="{FF2B5EF4-FFF2-40B4-BE49-F238E27FC236}">
                <a16:creationId xmlns:a16="http://schemas.microsoft.com/office/drawing/2014/main" id="{C121122A-F7BB-E14E-B3F2-705947E28D6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3463301"/>
            <a:ext cx="685800" cy="685800"/>
          </a:xfrm>
          <a:prstGeom prst="rect">
            <a:avLst/>
          </a:prstGeom>
        </p:spPr>
      </p:pic>
      <p:pic>
        <p:nvPicPr>
          <p:cNvPr id="17" name="Graphic 16" descr="Checkbox Checked">
            <a:extLst>
              <a:ext uri="{FF2B5EF4-FFF2-40B4-BE49-F238E27FC236}">
                <a16:creationId xmlns:a16="http://schemas.microsoft.com/office/drawing/2014/main" id="{7F64D677-8B6B-D945-B24B-C2DE9FF7310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4083396"/>
            <a:ext cx="685800" cy="685800"/>
          </a:xfrm>
          <a:prstGeom prst="rect">
            <a:avLst/>
          </a:prstGeom>
        </p:spPr>
      </p:pic>
      <p:pic>
        <p:nvPicPr>
          <p:cNvPr id="20" name="Graphic 19" descr="Checkbox Checked">
            <a:extLst>
              <a:ext uri="{FF2B5EF4-FFF2-40B4-BE49-F238E27FC236}">
                <a16:creationId xmlns:a16="http://schemas.microsoft.com/office/drawing/2014/main" id="{4C014474-7083-429B-B056-C3537C423E5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4649026"/>
            <a:ext cx="685800" cy="685800"/>
          </a:xfrm>
          <a:prstGeom prst="rect">
            <a:avLst/>
          </a:prstGeom>
        </p:spPr>
      </p:pic>
      <p:pic>
        <p:nvPicPr>
          <p:cNvPr id="3" name="Picture 2">
            <a:extLst>
              <a:ext uri="{FF2B5EF4-FFF2-40B4-BE49-F238E27FC236}">
                <a16:creationId xmlns:a16="http://schemas.microsoft.com/office/drawing/2014/main" id="{A34B9198-F038-F147-99DE-D5CFB62FFA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9594" y="4692650"/>
            <a:ext cx="2520468" cy="2165350"/>
          </a:xfrm>
          <a:prstGeom prst="rect">
            <a:avLst/>
          </a:prstGeom>
        </p:spPr>
      </p:pic>
    </p:spTree>
    <p:extLst>
      <p:ext uri="{BB962C8B-B14F-4D97-AF65-F5344CB8AC3E}">
        <p14:creationId xmlns:p14="http://schemas.microsoft.com/office/powerpoint/2010/main" val="506357243"/>
      </p:ext>
    </p:extLst>
  </p:cSld>
  <p:clrMapOvr>
    <a:masterClrMapping/>
  </p:clrMapOvr>
  <mc:AlternateContent xmlns:mc="http://schemas.openxmlformats.org/markup-compatibility/2006" xmlns:p14="http://schemas.microsoft.com/office/powerpoint/2010/main">
    <mc:Choice Requires="p14">
      <p:transition spd="slow" p14:dur="2000" advTm="254396"/>
    </mc:Choice>
    <mc:Fallback xmlns="">
      <p:transition spd="slow" advTm="25439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9D87-2BCE-7F46-BFA2-3A6199A4AD08}"/>
              </a:ext>
            </a:extLst>
          </p:cNvPr>
          <p:cNvSpPr>
            <a:spLocks noGrp="1"/>
          </p:cNvSpPr>
          <p:nvPr>
            <p:ph type="title"/>
          </p:nvPr>
        </p:nvSpPr>
        <p:spPr/>
        <p:txBody>
          <a:bodyPr/>
          <a:lstStyle/>
          <a:p>
            <a:pPr algn="ctr"/>
            <a:r>
              <a:rPr lang="en-US" sz="3600" dirty="0"/>
              <a:t>Hydroxychloroquine for SARS-CoV-2 ????</a:t>
            </a:r>
          </a:p>
        </p:txBody>
      </p:sp>
      <p:pic>
        <p:nvPicPr>
          <p:cNvPr id="9" name="Content Placeholder 8">
            <a:extLst>
              <a:ext uri="{FF2B5EF4-FFF2-40B4-BE49-F238E27FC236}">
                <a16:creationId xmlns:a16="http://schemas.microsoft.com/office/drawing/2014/main" id="{F06650F6-350E-2946-B286-20F82310011B}"/>
              </a:ext>
            </a:extLst>
          </p:cNvPr>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a:off x="2825" y="2230244"/>
            <a:ext cx="4081495" cy="2921619"/>
          </a:xfrm>
        </p:spPr>
      </p:pic>
      <p:sp>
        <p:nvSpPr>
          <p:cNvPr id="4" name="Content Placeholder 3">
            <a:extLst>
              <a:ext uri="{FF2B5EF4-FFF2-40B4-BE49-F238E27FC236}">
                <a16:creationId xmlns:a16="http://schemas.microsoft.com/office/drawing/2014/main" id="{A5CA76B5-33B4-6F46-B0CD-AB22DBF4E9A3}"/>
              </a:ext>
            </a:extLst>
          </p:cNvPr>
          <p:cNvSpPr>
            <a:spLocks noGrp="1"/>
          </p:cNvSpPr>
          <p:nvPr>
            <p:ph sz="quarter" idx="15"/>
          </p:nvPr>
        </p:nvSpPr>
        <p:spPr>
          <a:xfrm>
            <a:off x="4096513" y="1371600"/>
            <a:ext cx="4925568" cy="4572000"/>
          </a:xfrm>
        </p:spPr>
        <p:txBody>
          <a:bodyPr/>
          <a:lstStyle/>
          <a:p>
            <a:r>
              <a:rPr lang="en-US" sz="2000" b="1" dirty="0">
                <a:solidFill>
                  <a:srgbClr val="5C0B8A"/>
                </a:solidFill>
              </a:rPr>
              <a:t>Recommendation 1</a:t>
            </a:r>
            <a:r>
              <a:rPr lang="en-US" sz="2000" dirty="0">
                <a:solidFill>
                  <a:srgbClr val="5C0B8A"/>
                </a:solidFill>
              </a:rPr>
              <a:t>. Among patients who have been admitted to the hospital with COVID-19, the IDSA guideline panel recommends hydroxychloroquine/chloroquine in the context of a clinical trial. (Knowledge gap) </a:t>
            </a:r>
          </a:p>
          <a:p>
            <a:pPr marL="0" indent="0">
              <a:buNone/>
            </a:pPr>
            <a:endParaRPr lang="en-US" sz="2000" dirty="0">
              <a:solidFill>
                <a:srgbClr val="5C0B8A"/>
              </a:solidFill>
            </a:endParaRPr>
          </a:p>
          <a:p>
            <a:r>
              <a:rPr lang="en-US" sz="2000" b="1" dirty="0">
                <a:solidFill>
                  <a:srgbClr val="5C0B8A"/>
                </a:solidFill>
              </a:rPr>
              <a:t>Recommendation 2. </a:t>
            </a:r>
            <a:r>
              <a:rPr lang="en-US" sz="2000" dirty="0">
                <a:solidFill>
                  <a:srgbClr val="5C0B8A"/>
                </a:solidFill>
              </a:rPr>
              <a:t>Among patients who have been admitted to the hospital with COVID-19, the IDSA guideline panel recommends hydroxychloroquine/chloroquine plus azithromycin only in the context of a clinical trial. (Knowledge gap)</a:t>
            </a:r>
          </a:p>
          <a:p>
            <a:endParaRPr lang="en-US" dirty="0"/>
          </a:p>
        </p:txBody>
      </p:sp>
      <p:sp>
        <p:nvSpPr>
          <p:cNvPr id="6" name="Slide Number Placeholder 5">
            <a:extLst>
              <a:ext uri="{FF2B5EF4-FFF2-40B4-BE49-F238E27FC236}">
                <a16:creationId xmlns:a16="http://schemas.microsoft.com/office/drawing/2014/main" id="{145688B4-C6F8-F34C-8BFA-1A179DC77E9C}"/>
              </a:ext>
            </a:extLst>
          </p:cNvPr>
          <p:cNvSpPr>
            <a:spLocks noGrp="1"/>
          </p:cNvSpPr>
          <p:nvPr>
            <p:ph type="sldNum" sz="quarter" idx="18"/>
          </p:nvPr>
        </p:nvSpPr>
        <p:spPr/>
        <p:txBody>
          <a:bodyPr/>
          <a:lstStyle/>
          <a:p>
            <a:fld id="{5E8BC936-0928-C346-B13E-04BD58031644}" type="slidenum">
              <a:rPr lang="en-US" smtClean="0"/>
              <a:pPr/>
              <a:t>33</a:t>
            </a:fld>
            <a:endParaRPr lang="en-US" dirty="0"/>
          </a:p>
        </p:txBody>
      </p:sp>
      <p:sp>
        <p:nvSpPr>
          <p:cNvPr id="7" name="Date Placeholder 6">
            <a:extLst>
              <a:ext uri="{FF2B5EF4-FFF2-40B4-BE49-F238E27FC236}">
                <a16:creationId xmlns:a16="http://schemas.microsoft.com/office/drawing/2014/main" id="{01C7C093-AC60-4D46-91EF-4C5AE24F1F36}"/>
              </a:ext>
            </a:extLst>
          </p:cNvPr>
          <p:cNvSpPr>
            <a:spLocks noGrp="1"/>
          </p:cNvSpPr>
          <p:nvPr>
            <p:ph type="dt" sz="half" idx="19"/>
          </p:nvPr>
        </p:nvSpPr>
        <p:spPr>
          <a:xfrm>
            <a:off x="1278622" y="6289288"/>
            <a:ext cx="6348813" cy="363924"/>
          </a:xfrm>
        </p:spPr>
        <p:txBody>
          <a:bodyPr/>
          <a:lstStyle/>
          <a:p>
            <a:r>
              <a:rPr lang="en-US" sz="1800" dirty="0"/>
              <a:t>Adarsh </a:t>
            </a:r>
            <a:r>
              <a:rPr lang="en-US" sz="1800" dirty="0" err="1"/>
              <a:t>Bhimraj</a:t>
            </a:r>
            <a:r>
              <a:rPr lang="en-US" sz="1800" dirty="0"/>
              <a:t> et al. IDSA COVID-19 Guideline 4/11/2020</a:t>
            </a:r>
          </a:p>
        </p:txBody>
      </p:sp>
    </p:spTree>
    <p:extLst>
      <p:ext uri="{BB962C8B-B14F-4D97-AF65-F5344CB8AC3E}">
        <p14:creationId xmlns:p14="http://schemas.microsoft.com/office/powerpoint/2010/main" val="3479326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9D87-2BCE-7F46-BFA2-3A6199A4AD08}"/>
              </a:ext>
            </a:extLst>
          </p:cNvPr>
          <p:cNvSpPr>
            <a:spLocks noGrp="1"/>
          </p:cNvSpPr>
          <p:nvPr>
            <p:ph type="title"/>
          </p:nvPr>
        </p:nvSpPr>
        <p:spPr/>
        <p:txBody>
          <a:bodyPr/>
          <a:lstStyle/>
          <a:p>
            <a:pPr algn="ctr"/>
            <a:r>
              <a:rPr lang="en-US" sz="3600" dirty="0"/>
              <a:t>Hydroxychloroquine for SARS-CoV-2 ????</a:t>
            </a:r>
          </a:p>
        </p:txBody>
      </p:sp>
      <p:pic>
        <p:nvPicPr>
          <p:cNvPr id="9" name="Content Placeholder 8">
            <a:extLst>
              <a:ext uri="{FF2B5EF4-FFF2-40B4-BE49-F238E27FC236}">
                <a16:creationId xmlns:a16="http://schemas.microsoft.com/office/drawing/2014/main" id="{F06650F6-350E-2946-B286-20F82310011B}"/>
              </a:ext>
            </a:extLst>
          </p:cNvPr>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a:off x="100361" y="2230244"/>
            <a:ext cx="4471639" cy="2921619"/>
          </a:xfrm>
        </p:spPr>
      </p:pic>
      <p:sp>
        <p:nvSpPr>
          <p:cNvPr id="4" name="Content Placeholder 3">
            <a:extLst>
              <a:ext uri="{FF2B5EF4-FFF2-40B4-BE49-F238E27FC236}">
                <a16:creationId xmlns:a16="http://schemas.microsoft.com/office/drawing/2014/main" id="{A5CA76B5-33B4-6F46-B0CD-AB22DBF4E9A3}"/>
              </a:ext>
            </a:extLst>
          </p:cNvPr>
          <p:cNvSpPr>
            <a:spLocks noGrp="1"/>
          </p:cNvSpPr>
          <p:nvPr>
            <p:ph sz="quarter" idx="15"/>
          </p:nvPr>
        </p:nvSpPr>
        <p:spPr>
          <a:xfrm>
            <a:off x="4707620" y="1371600"/>
            <a:ext cx="4436379" cy="4572000"/>
          </a:xfrm>
        </p:spPr>
        <p:txBody>
          <a:bodyPr/>
          <a:lstStyle/>
          <a:p>
            <a:r>
              <a:rPr lang="en-US" sz="2000" b="1" dirty="0">
                <a:solidFill>
                  <a:srgbClr val="5C0B8A"/>
                </a:solidFill>
              </a:rPr>
              <a:t>Recommendation 1</a:t>
            </a:r>
            <a:r>
              <a:rPr lang="en-US" sz="2000" dirty="0">
                <a:solidFill>
                  <a:srgbClr val="5C0B8A"/>
                </a:solidFill>
              </a:rPr>
              <a:t>. Among patients who have been admitted to the hospital with COVID-19, the IDSA guideline panel recommends AGAINST hydroxychloroquine/chloroquine</a:t>
            </a:r>
          </a:p>
          <a:p>
            <a:pPr marL="0" indent="0">
              <a:buNone/>
            </a:pPr>
            <a:r>
              <a:rPr lang="en-US" sz="1800" b="1" dirty="0"/>
              <a:t>    (Strong recommendation, </a:t>
            </a:r>
          </a:p>
          <a:p>
            <a:pPr marL="0" indent="0">
              <a:buNone/>
            </a:pPr>
            <a:r>
              <a:rPr lang="en-US" sz="1800" b="1" dirty="0"/>
              <a:t>	Moderate certainty of evidence)</a:t>
            </a:r>
            <a:endParaRPr lang="en-US" sz="1600" dirty="0">
              <a:solidFill>
                <a:srgbClr val="5C0B8A"/>
              </a:solidFill>
            </a:endParaRPr>
          </a:p>
          <a:p>
            <a:r>
              <a:rPr lang="en-US" sz="2000" b="1" dirty="0">
                <a:solidFill>
                  <a:srgbClr val="5C0B8A"/>
                </a:solidFill>
              </a:rPr>
              <a:t>Recommendation 2. </a:t>
            </a:r>
            <a:r>
              <a:rPr lang="en-US" sz="2000" dirty="0">
                <a:solidFill>
                  <a:srgbClr val="5C0B8A"/>
                </a:solidFill>
              </a:rPr>
              <a:t>Among patients who have been admitted to the hospital with COVID-19, the IDSA guideline panel recommends AGAINST hydroxychloroquine/chloroquine plus azithromycin </a:t>
            </a:r>
            <a:r>
              <a:rPr lang="en-US" sz="1800" b="1" dirty="0"/>
              <a:t>(Strong recommendation, 	Low certainty of evidence)</a:t>
            </a:r>
            <a:endParaRPr lang="en-US" dirty="0"/>
          </a:p>
        </p:txBody>
      </p:sp>
      <p:sp>
        <p:nvSpPr>
          <p:cNvPr id="6" name="Slide Number Placeholder 5">
            <a:extLst>
              <a:ext uri="{FF2B5EF4-FFF2-40B4-BE49-F238E27FC236}">
                <a16:creationId xmlns:a16="http://schemas.microsoft.com/office/drawing/2014/main" id="{145688B4-C6F8-F34C-8BFA-1A179DC77E9C}"/>
              </a:ext>
            </a:extLst>
          </p:cNvPr>
          <p:cNvSpPr>
            <a:spLocks noGrp="1"/>
          </p:cNvSpPr>
          <p:nvPr>
            <p:ph type="sldNum" sz="quarter" idx="18"/>
          </p:nvPr>
        </p:nvSpPr>
        <p:spPr/>
        <p:txBody>
          <a:bodyPr/>
          <a:lstStyle/>
          <a:p>
            <a:fld id="{5E8BC936-0928-C346-B13E-04BD58031644}" type="slidenum">
              <a:rPr lang="en-US" smtClean="0"/>
              <a:pPr/>
              <a:t>34</a:t>
            </a:fld>
            <a:endParaRPr lang="en-US" dirty="0"/>
          </a:p>
        </p:txBody>
      </p:sp>
      <p:sp>
        <p:nvSpPr>
          <p:cNvPr id="7" name="Date Placeholder 6">
            <a:extLst>
              <a:ext uri="{FF2B5EF4-FFF2-40B4-BE49-F238E27FC236}">
                <a16:creationId xmlns:a16="http://schemas.microsoft.com/office/drawing/2014/main" id="{01C7C093-AC60-4D46-91EF-4C5AE24F1F36}"/>
              </a:ext>
            </a:extLst>
          </p:cNvPr>
          <p:cNvSpPr>
            <a:spLocks noGrp="1"/>
          </p:cNvSpPr>
          <p:nvPr>
            <p:ph type="dt" sz="half" idx="19"/>
          </p:nvPr>
        </p:nvSpPr>
        <p:spPr>
          <a:xfrm>
            <a:off x="1278622" y="6289288"/>
            <a:ext cx="6348813" cy="363924"/>
          </a:xfrm>
        </p:spPr>
        <p:txBody>
          <a:bodyPr/>
          <a:lstStyle/>
          <a:p>
            <a:r>
              <a:rPr lang="en-US" sz="1800" dirty="0"/>
              <a:t>Adarsh </a:t>
            </a:r>
            <a:r>
              <a:rPr lang="en-US" sz="1800" dirty="0" err="1"/>
              <a:t>Bhimraj</a:t>
            </a:r>
            <a:r>
              <a:rPr lang="en-US" sz="1800" dirty="0"/>
              <a:t> et al. IDSA COVID-19 Guideline 4/11/2020</a:t>
            </a:r>
          </a:p>
        </p:txBody>
      </p:sp>
    </p:spTree>
    <p:extLst>
      <p:ext uri="{BB962C8B-B14F-4D97-AF65-F5344CB8AC3E}">
        <p14:creationId xmlns:p14="http://schemas.microsoft.com/office/powerpoint/2010/main" val="1942372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077698F-1CAC-C544-BD96-47D96819F699}"/>
              </a:ext>
            </a:extLst>
          </p:cNvPr>
          <p:cNvPicPr>
            <a:picLocks noGrp="1" noChangeAspect="1"/>
          </p:cNvPicPr>
          <p:nvPr>
            <p:ph sz="quarter" idx="12"/>
          </p:nvPr>
        </p:nvPicPr>
        <p:blipFill>
          <a:blip r:embed="rId2" cstate="email">
            <a:extLst>
              <a:ext uri="{28A0092B-C50C-407E-A947-70E740481C1C}">
                <a14:useLocalDpi xmlns:a14="http://schemas.microsoft.com/office/drawing/2010/main"/>
              </a:ext>
            </a:extLst>
          </a:blip>
          <a:stretch>
            <a:fillRect/>
          </a:stretch>
        </p:blipFill>
        <p:spPr>
          <a:xfrm>
            <a:off x="293077" y="44939"/>
            <a:ext cx="8335108" cy="2534137"/>
          </a:xfrm>
        </p:spPr>
      </p:pic>
      <p:sp>
        <p:nvSpPr>
          <p:cNvPr id="4" name="Date Placeholder 3">
            <a:extLst>
              <a:ext uri="{FF2B5EF4-FFF2-40B4-BE49-F238E27FC236}">
                <a16:creationId xmlns:a16="http://schemas.microsoft.com/office/drawing/2014/main" id="{7F5CD03F-7023-3145-AF33-F192D5D87766}"/>
              </a:ext>
            </a:extLst>
          </p:cNvPr>
          <p:cNvSpPr>
            <a:spLocks noGrp="1"/>
          </p:cNvSpPr>
          <p:nvPr>
            <p:ph type="dt" sz="half" idx="13"/>
          </p:nvPr>
        </p:nvSpPr>
        <p:spPr>
          <a:xfrm>
            <a:off x="2942492" y="6374288"/>
            <a:ext cx="4290646" cy="278924"/>
          </a:xfrm>
        </p:spPr>
        <p:txBody>
          <a:bodyPr/>
          <a:lstStyle/>
          <a:p>
            <a:r>
              <a:rPr lang="en-US" sz="1800" dirty="0"/>
              <a:t>Ohio Capital Journal </a:t>
            </a:r>
          </a:p>
        </p:txBody>
      </p:sp>
      <p:sp>
        <p:nvSpPr>
          <p:cNvPr id="6" name="Slide Number Placeholder 5">
            <a:extLst>
              <a:ext uri="{FF2B5EF4-FFF2-40B4-BE49-F238E27FC236}">
                <a16:creationId xmlns:a16="http://schemas.microsoft.com/office/drawing/2014/main" id="{CB431728-064B-2340-A6F6-C58CA29DBBBB}"/>
              </a:ext>
            </a:extLst>
          </p:cNvPr>
          <p:cNvSpPr>
            <a:spLocks noGrp="1"/>
          </p:cNvSpPr>
          <p:nvPr>
            <p:ph type="sldNum" sz="quarter" idx="15"/>
          </p:nvPr>
        </p:nvSpPr>
        <p:spPr/>
        <p:txBody>
          <a:bodyPr/>
          <a:lstStyle/>
          <a:p>
            <a:fld id="{5E8BC936-0928-C346-B13E-04BD58031644}" type="slidenum">
              <a:rPr lang="en-US" smtClean="0"/>
              <a:pPr/>
              <a:t>35</a:t>
            </a:fld>
            <a:endParaRPr lang="en-US" dirty="0"/>
          </a:p>
        </p:txBody>
      </p:sp>
      <p:pic>
        <p:nvPicPr>
          <p:cNvPr id="10" name="Picture 9">
            <a:extLst>
              <a:ext uri="{FF2B5EF4-FFF2-40B4-BE49-F238E27FC236}">
                <a16:creationId xmlns:a16="http://schemas.microsoft.com/office/drawing/2014/main" id="{7D5AF96C-1804-FA48-AD27-247DF7441B38}"/>
              </a:ext>
            </a:extLst>
          </p:cNvPr>
          <p:cNvPicPr>
            <a:picLocks noChangeAspect="1"/>
          </p:cNvPicPr>
          <p:nvPr/>
        </p:nvPicPr>
        <p:blipFill>
          <a:blip r:embed="rId3"/>
          <a:stretch>
            <a:fillRect/>
          </a:stretch>
        </p:blipFill>
        <p:spPr>
          <a:xfrm>
            <a:off x="105508" y="2896087"/>
            <a:ext cx="8850923" cy="3106128"/>
          </a:xfrm>
          <a:prstGeom prst="rect">
            <a:avLst/>
          </a:prstGeom>
        </p:spPr>
      </p:pic>
      <p:sp>
        <p:nvSpPr>
          <p:cNvPr id="11" name="TextBox 10">
            <a:extLst>
              <a:ext uri="{FF2B5EF4-FFF2-40B4-BE49-F238E27FC236}">
                <a16:creationId xmlns:a16="http://schemas.microsoft.com/office/drawing/2014/main" id="{11A322E8-ACA8-A748-A727-212814C6C672}"/>
              </a:ext>
            </a:extLst>
          </p:cNvPr>
          <p:cNvSpPr txBox="1"/>
          <p:nvPr/>
        </p:nvSpPr>
        <p:spPr>
          <a:xfrm>
            <a:off x="2942492" y="1219200"/>
            <a:ext cx="2323841" cy="584775"/>
          </a:xfrm>
          <a:prstGeom prst="rect">
            <a:avLst/>
          </a:prstGeom>
          <a:noFill/>
        </p:spPr>
        <p:txBody>
          <a:bodyPr wrap="none" rtlCol="0">
            <a:spAutoFit/>
          </a:bodyPr>
          <a:lstStyle/>
          <a:p>
            <a:r>
              <a:rPr lang="en-US" sz="3200" b="1" dirty="0">
                <a:solidFill>
                  <a:srgbClr val="FF0000"/>
                </a:solidFill>
              </a:rPr>
              <a:t>IVERMECTIN</a:t>
            </a:r>
          </a:p>
        </p:txBody>
      </p:sp>
    </p:spTree>
    <p:extLst>
      <p:ext uri="{BB962C8B-B14F-4D97-AF65-F5344CB8AC3E}">
        <p14:creationId xmlns:p14="http://schemas.microsoft.com/office/powerpoint/2010/main" val="3608859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2-19 at 3.10.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628"/>
            <a:ext cx="9144000" cy="4568286"/>
          </a:xfrm>
          <a:prstGeom prst="rect">
            <a:avLst/>
          </a:prstGeom>
        </p:spPr>
      </p:pic>
      <p:sp>
        <p:nvSpPr>
          <p:cNvPr id="3" name="TextBox 2"/>
          <p:cNvSpPr txBox="1"/>
          <p:nvPr/>
        </p:nvSpPr>
        <p:spPr>
          <a:xfrm>
            <a:off x="14068" y="384875"/>
            <a:ext cx="9143999" cy="707886"/>
          </a:xfrm>
          <a:prstGeom prst="rect">
            <a:avLst/>
          </a:prstGeom>
          <a:noFill/>
        </p:spPr>
        <p:txBody>
          <a:bodyPr wrap="square" rtlCol="0">
            <a:spAutoFit/>
          </a:bodyPr>
          <a:lstStyle/>
          <a:p>
            <a:pPr algn="ctr"/>
            <a:r>
              <a:rPr lang="en-US" sz="4000" b="1" dirty="0">
                <a:solidFill>
                  <a:srgbClr val="FF4C00"/>
                </a:solidFill>
              </a:rPr>
              <a:t>Credibility: Leading with Knowledge</a:t>
            </a:r>
          </a:p>
        </p:txBody>
      </p:sp>
      <p:sp>
        <p:nvSpPr>
          <p:cNvPr id="4" name="TextBox 3"/>
          <p:cNvSpPr txBox="1"/>
          <p:nvPr/>
        </p:nvSpPr>
        <p:spPr>
          <a:xfrm>
            <a:off x="1404549" y="5949914"/>
            <a:ext cx="3508067" cy="369332"/>
          </a:xfrm>
          <a:prstGeom prst="rect">
            <a:avLst/>
          </a:prstGeom>
          <a:noFill/>
        </p:spPr>
        <p:txBody>
          <a:bodyPr wrap="none" rtlCol="0">
            <a:spAutoFit/>
          </a:bodyPr>
          <a:lstStyle/>
          <a:p>
            <a:r>
              <a:rPr lang="en-US" dirty="0"/>
              <a:t>From Goff et al. Clin Infect Dis 2017</a:t>
            </a:r>
          </a:p>
        </p:txBody>
      </p:sp>
    </p:spTree>
    <p:extLst>
      <p:ext uri="{BB962C8B-B14F-4D97-AF65-F5344CB8AC3E}">
        <p14:creationId xmlns:p14="http://schemas.microsoft.com/office/powerpoint/2010/main" val="1939367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7521" y="6366764"/>
            <a:ext cx="1366780" cy="369332"/>
          </a:xfrm>
          <a:prstGeom prst="rect">
            <a:avLst/>
          </a:prstGeom>
          <a:noFill/>
        </p:spPr>
        <p:txBody>
          <a:bodyPr wrap="none" rtlCol="0">
            <a:spAutoFit/>
          </a:bodyPr>
          <a:lstStyle/>
          <a:p>
            <a:r>
              <a:rPr lang="en-US" dirty="0"/>
              <a:t>Chloe Chong</a:t>
            </a:r>
          </a:p>
        </p:txBody>
      </p:sp>
      <p:pic>
        <p:nvPicPr>
          <p:cNvPr id="5" name="Picture 4" descr="Screen Shot 2019-01-11 at 7.2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2377"/>
            <a:ext cx="9144000" cy="4908071"/>
          </a:xfrm>
          <a:prstGeom prst="rect">
            <a:avLst/>
          </a:prstGeom>
        </p:spPr>
      </p:pic>
    </p:spTree>
    <p:extLst>
      <p:ext uri="{BB962C8B-B14F-4D97-AF65-F5344CB8AC3E}">
        <p14:creationId xmlns:p14="http://schemas.microsoft.com/office/powerpoint/2010/main" val="3588185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9B20-2892-6A42-8C4E-95C2447C282F}"/>
              </a:ext>
            </a:extLst>
          </p:cNvPr>
          <p:cNvSpPr>
            <a:spLocks noGrp="1"/>
          </p:cNvSpPr>
          <p:nvPr>
            <p:ph type="title"/>
          </p:nvPr>
        </p:nvSpPr>
        <p:spPr>
          <a:xfrm>
            <a:off x="279399" y="365126"/>
            <a:ext cx="8619067" cy="1325563"/>
          </a:xfrm>
        </p:spPr>
        <p:txBody>
          <a:bodyPr>
            <a:normAutofit/>
          </a:bodyPr>
          <a:lstStyle/>
          <a:p>
            <a:pPr algn="ctr"/>
            <a:r>
              <a:rPr lang="en-US" dirty="0">
                <a:latin typeface="+mn-lt"/>
              </a:rPr>
              <a:t> </a:t>
            </a:r>
            <a:r>
              <a:rPr lang="en-US" sz="4000" dirty="0">
                <a:latin typeface="+mn-lt"/>
              </a:rPr>
              <a:t>Communication in an Antimicrobial Stewardship Program</a:t>
            </a:r>
          </a:p>
        </p:txBody>
      </p:sp>
      <p:sp>
        <p:nvSpPr>
          <p:cNvPr id="3" name="Content Placeholder 2">
            <a:extLst>
              <a:ext uri="{FF2B5EF4-FFF2-40B4-BE49-F238E27FC236}">
                <a16:creationId xmlns:a16="http://schemas.microsoft.com/office/drawing/2014/main" id="{76DE1102-0BDB-3E4C-854D-D9B411E010AD}"/>
              </a:ext>
            </a:extLst>
          </p:cNvPr>
          <p:cNvSpPr>
            <a:spLocks noGrp="1"/>
          </p:cNvSpPr>
          <p:nvPr>
            <p:ph idx="1"/>
          </p:nvPr>
        </p:nvSpPr>
        <p:spPr>
          <a:xfrm>
            <a:off x="628650" y="1740050"/>
            <a:ext cx="7886700" cy="4351338"/>
          </a:xfrm>
        </p:spPr>
        <p:txBody>
          <a:bodyPr>
            <a:normAutofit fontScale="92500" lnSpcReduction="20000"/>
          </a:bodyPr>
          <a:lstStyle/>
          <a:p>
            <a:r>
              <a:rPr lang="en-US" sz="3600" dirty="0"/>
              <a:t>One major theme across all healthcare settings is that ASPs must collaborate with facility leadership and key stakeholders at each institution in order to have an impactful benefit on patient quality of care, and safety</a:t>
            </a:r>
            <a:r>
              <a:rPr lang="en-US" sz="3600" baseline="30000" dirty="0"/>
              <a:t>1</a:t>
            </a:r>
            <a:r>
              <a:rPr lang="en-US" sz="3600" dirty="0"/>
              <a:t> </a:t>
            </a:r>
          </a:p>
          <a:p>
            <a:r>
              <a:rPr lang="en-US" sz="3600" dirty="0"/>
              <a:t>A collaborative interprofessional team environment ensures optimal patient-centered care.</a:t>
            </a:r>
            <a:r>
              <a:rPr lang="en-US" sz="3600" baseline="30000" dirty="0"/>
              <a:t>2</a:t>
            </a:r>
          </a:p>
          <a:p>
            <a:r>
              <a:rPr lang="en-US" sz="3600" dirty="0"/>
              <a:t> Stewards must navigate complex social and</a:t>
            </a:r>
          </a:p>
          <a:p>
            <a:pPr marL="0" indent="0">
              <a:buNone/>
            </a:pPr>
            <a:r>
              <a:rPr lang="en-US" sz="3600" dirty="0"/>
              <a:t>   cultural dynamics in daily work</a:t>
            </a:r>
            <a:r>
              <a:rPr lang="en-US" sz="3600" baseline="30000" dirty="0"/>
              <a:t>3</a:t>
            </a:r>
          </a:p>
          <a:p>
            <a:endParaRPr lang="en-US" sz="3600" dirty="0"/>
          </a:p>
        </p:txBody>
      </p:sp>
      <p:sp>
        <p:nvSpPr>
          <p:cNvPr id="5" name="TextBox 4"/>
          <p:cNvSpPr txBox="1"/>
          <p:nvPr/>
        </p:nvSpPr>
        <p:spPr>
          <a:xfrm>
            <a:off x="768097" y="5958460"/>
            <a:ext cx="7351400" cy="923330"/>
          </a:xfrm>
          <a:prstGeom prst="rect">
            <a:avLst/>
          </a:prstGeom>
          <a:noFill/>
        </p:spPr>
        <p:txBody>
          <a:bodyPr wrap="square" rtlCol="0">
            <a:spAutoFit/>
          </a:bodyPr>
          <a:lstStyle/>
          <a:p>
            <a:r>
              <a:rPr lang="en-US" dirty="0"/>
              <a:t>1. Beganovic M, LaPlante KL. Rhode Island Med J. June 2018 45-49</a:t>
            </a:r>
          </a:p>
          <a:p>
            <a:r>
              <a:rPr lang="en-US" dirty="0"/>
              <a:t>2. Foral PA et al. J Am Osteopathic Assoc. 2016; 116: 588-593</a:t>
            </a:r>
          </a:p>
          <a:p>
            <a:r>
              <a:rPr lang="en-US" dirty="0"/>
              <a:t>3.  </a:t>
            </a:r>
            <a:r>
              <a:rPr lang="en-US" dirty="0" err="1"/>
              <a:t>Szymczak</a:t>
            </a:r>
            <a:r>
              <a:rPr lang="en-US" dirty="0"/>
              <a:t>  J.  </a:t>
            </a:r>
            <a:r>
              <a:rPr lang="en-US" dirty="0" err="1"/>
              <a:t>IDWeek</a:t>
            </a:r>
            <a:r>
              <a:rPr lang="en-US" dirty="0"/>
              <a:t> 2021</a:t>
            </a:r>
          </a:p>
        </p:txBody>
      </p:sp>
    </p:spTree>
    <p:extLst>
      <p:ext uri="{BB962C8B-B14F-4D97-AF65-F5344CB8AC3E}">
        <p14:creationId xmlns:p14="http://schemas.microsoft.com/office/powerpoint/2010/main" val="3072215730"/>
      </p:ext>
    </p:extLst>
  </p:cSld>
  <p:clrMapOvr>
    <a:masterClrMapping/>
  </p:clrMapOvr>
  <mc:AlternateContent xmlns:mc="http://schemas.openxmlformats.org/markup-compatibility/2006" xmlns:p14="http://schemas.microsoft.com/office/powerpoint/2010/main">
    <mc:Choice Requires="p14">
      <p:transition spd="slow" p14:dur="2000" advTm="29664"/>
    </mc:Choice>
    <mc:Fallback xmlns="">
      <p:transition xmlns:p14="http://schemas.microsoft.com/office/powerpoint/2010/main" spd="slow" advTm="2966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5DD5-EDEE-3D4E-B403-34C62E8B94DA}"/>
              </a:ext>
            </a:extLst>
          </p:cNvPr>
          <p:cNvSpPr>
            <a:spLocks noGrp="1"/>
          </p:cNvSpPr>
          <p:nvPr>
            <p:ph type="title"/>
          </p:nvPr>
        </p:nvSpPr>
        <p:spPr>
          <a:xfrm>
            <a:off x="457200" y="11154"/>
            <a:ext cx="8229600" cy="768096"/>
          </a:xfrm>
        </p:spPr>
        <p:txBody>
          <a:bodyPr/>
          <a:lstStyle/>
          <a:p>
            <a:pPr algn="ctr"/>
            <a:r>
              <a:rPr lang="en-US" sz="4400" dirty="0"/>
              <a:t>Communication:</a:t>
            </a:r>
            <a:br>
              <a:rPr lang="en-US" sz="4400" dirty="0"/>
            </a:br>
            <a:r>
              <a:rPr lang="en-US" sz="4400" dirty="0"/>
              <a:t>IDSA and the Media</a:t>
            </a:r>
          </a:p>
        </p:txBody>
      </p:sp>
      <p:sp>
        <p:nvSpPr>
          <p:cNvPr id="3" name="Content Placeholder 2">
            <a:extLst>
              <a:ext uri="{FF2B5EF4-FFF2-40B4-BE49-F238E27FC236}">
                <a16:creationId xmlns:a16="http://schemas.microsoft.com/office/drawing/2014/main" id="{2FF96900-62BA-DA40-999D-B22BD18A4603}"/>
              </a:ext>
            </a:extLst>
          </p:cNvPr>
          <p:cNvSpPr>
            <a:spLocks noGrp="1"/>
          </p:cNvSpPr>
          <p:nvPr>
            <p:ph sz="quarter" idx="14"/>
          </p:nvPr>
        </p:nvSpPr>
        <p:spPr>
          <a:xfrm>
            <a:off x="457200" y="1368493"/>
            <a:ext cx="8341112" cy="5394607"/>
          </a:xfrm>
        </p:spPr>
        <p:txBody>
          <a:bodyPr/>
          <a:lstStyle/>
          <a:p>
            <a:r>
              <a:rPr lang="en-US" sz="2800" dirty="0">
                <a:solidFill>
                  <a:srgbClr val="5C0B8A"/>
                </a:solidFill>
              </a:rPr>
              <a:t>IDSA Press Briefings</a:t>
            </a:r>
          </a:p>
          <a:p>
            <a:pPr marL="0" indent="0">
              <a:buNone/>
            </a:pPr>
            <a:r>
              <a:rPr lang="en-US" sz="2800" dirty="0">
                <a:solidFill>
                  <a:srgbClr val="5C0B8A"/>
                </a:solidFill>
              </a:rPr>
              <a:t>     </a:t>
            </a:r>
            <a:r>
              <a:rPr lang="en-US" dirty="0">
                <a:solidFill>
                  <a:srgbClr val="5C0B8A"/>
                </a:solidFill>
              </a:rPr>
              <a:t>Held once or twice a week to  assure the science and policy are share with 	journalists; have led to many media interviews</a:t>
            </a:r>
          </a:p>
          <a:p>
            <a:pPr marL="0" indent="0" algn="ctr">
              <a:buNone/>
            </a:pPr>
            <a:r>
              <a:rPr lang="en-US" dirty="0">
                <a:solidFill>
                  <a:srgbClr val="5C0B8A"/>
                </a:solidFill>
              </a:rPr>
              <a:t>	</a:t>
            </a:r>
            <a:r>
              <a:rPr lang="en-US" sz="2000" dirty="0">
                <a:solidFill>
                  <a:srgbClr val="002060"/>
                </a:solidFill>
              </a:rPr>
              <a:t>April 3, 2020:</a:t>
            </a:r>
          </a:p>
          <a:p>
            <a:pPr marL="0" indent="0" algn="ctr">
              <a:buNone/>
            </a:pPr>
            <a:r>
              <a:rPr lang="en-US" sz="2000" dirty="0">
                <a:solidFill>
                  <a:srgbClr val="002060"/>
                </a:solidFill>
              </a:rPr>
              <a:t>		IDSA Media Briefing:  </a:t>
            </a:r>
          </a:p>
          <a:p>
            <a:pPr marL="0" indent="0" algn="ctr">
              <a:buNone/>
            </a:pPr>
            <a:r>
              <a:rPr lang="en-US" sz="2000" dirty="0">
                <a:solidFill>
                  <a:srgbClr val="002060"/>
                </a:solidFill>
              </a:rPr>
              <a:t>             </a:t>
            </a:r>
            <a:r>
              <a:rPr lang="en-US" dirty="0">
                <a:solidFill>
                  <a:srgbClr val="002060"/>
                </a:solidFill>
              </a:rPr>
              <a:t>How the Infectious Diseases Workforce is Preparing</a:t>
            </a:r>
            <a:endParaRPr lang="en-US" sz="1800" dirty="0">
              <a:solidFill>
                <a:srgbClr val="002060"/>
              </a:solidFill>
            </a:endParaRPr>
          </a:p>
          <a:p>
            <a:pPr marL="0" indent="0" algn="ctr">
              <a:buNone/>
            </a:pPr>
            <a:r>
              <a:rPr lang="en-US" sz="1800" dirty="0">
                <a:solidFill>
                  <a:srgbClr val="002060"/>
                </a:solidFill>
              </a:rPr>
              <a:t>	Featuring</a:t>
            </a:r>
          </a:p>
          <a:p>
            <a:pPr marL="0" indent="0" algn="ctr">
              <a:buNone/>
            </a:pPr>
            <a:r>
              <a:rPr lang="en-US" sz="1800" dirty="0">
                <a:solidFill>
                  <a:srgbClr val="002060"/>
                </a:solidFill>
              </a:rPr>
              <a:t>		Thomas M File Jr. MD MSc FIDSA</a:t>
            </a:r>
          </a:p>
          <a:p>
            <a:pPr marL="0" indent="0" algn="ctr">
              <a:buNone/>
            </a:pPr>
            <a:r>
              <a:rPr lang="en-US" sz="1800" dirty="0">
                <a:solidFill>
                  <a:srgbClr val="002060"/>
                </a:solidFill>
              </a:rPr>
              <a:t>		  Rochelle </a:t>
            </a:r>
            <a:r>
              <a:rPr lang="en-US" sz="1800" dirty="0" err="1">
                <a:solidFill>
                  <a:srgbClr val="002060"/>
                </a:solidFill>
              </a:rPr>
              <a:t>Wolensky</a:t>
            </a:r>
            <a:r>
              <a:rPr lang="en-US" sz="1800" dirty="0">
                <a:solidFill>
                  <a:srgbClr val="002060"/>
                </a:solidFill>
              </a:rPr>
              <a:t> MD MPH FIDSA</a:t>
            </a:r>
            <a:endParaRPr lang="en-US" sz="2000" dirty="0">
              <a:solidFill>
                <a:srgbClr val="002060"/>
              </a:solidFill>
            </a:endParaRPr>
          </a:p>
          <a:p>
            <a:pPr marL="0" indent="0">
              <a:buNone/>
            </a:pPr>
            <a:endParaRPr lang="en-US" sz="2800" dirty="0">
              <a:solidFill>
                <a:srgbClr val="5C0B8A"/>
              </a:solidFill>
            </a:endParaRPr>
          </a:p>
          <a:p>
            <a:r>
              <a:rPr lang="en-US" sz="2800" dirty="0">
                <a:solidFill>
                  <a:srgbClr val="5C0B8A"/>
                </a:solidFill>
              </a:rPr>
              <a:t>IDSA Media relations</a:t>
            </a:r>
          </a:p>
          <a:p>
            <a:pPr marL="0" indent="0">
              <a:buNone/>
            </a:pPr>
            <a:r>
              <a:rPr lang="en-US" sz="2800" dirty="0">
                <a:solidFill>
                  <a:srgbClr val="5C0B8A"/>
                </a:solidFill>
              </a:rPr>
              <a:t>    </a:t>
            </a:r>
            <a:r>
              <a:rPr lang="en-US" dirty="0">
                <a:solidFill>
                  <a:srgbClr val="5C0B8A"/>
                </a:solidFill>
              </a:rPr>
              <a:t>Thousands of media requests and 10s of thousands articles  </a:t>
            </a:r>
            <a:endParaRPr lang="en-US" sz="2800" dirty="0">
              <a:solidFill>
                <a:srgbClr val="5C0B8A"/>
              </a:solidFill>
            </a:endParaRPr>
          </a:p>
          <a:p>
            <a:pPr marL="0" indent="0">
              <a:buNone/>
            </a:pPr>
            <a:endParaRPr lang="en-US" sz="2800" dirty="0"/>
          </a:p>
          <a:p>
            <a:endParaRPr lang="en-US" dirty="0"/>
          </a:p>
          <a:p>
            <a:pPr marL="0" lvl="1" indent="0">
              <a:buNone/>
            </a:pPr>
            <a:r>
              <a:rPr lang="en-US" dirty="0"/>
              <a:t>     </a:t>
            </a:r>
          </a:p>
          <a:p>
            <a:pPr lvl="3"/>
            <a:endParaRPr lang="en-US" dirty="0"/>
          </a:p>
        </p:txBody>
      </p:sp>
    </p:spTree>
    <p:extLst>
      <p:ext uri="{BB962C8B-B14F-4D97-AF65-F5344CB8AC3E}">
        <p14:creationId xmlns:p14="http://schemas.microsoft.com/office/powerpoint/2010/main" val="397564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9400"/>
            <a:ext cx="7886700" cy="1127185"/>
          </a:xfrm>
        </p:spPr>
        <p:txBody>
          <a:bodyPr/>
          <a:lstStyle/>
          <a:p>
            <a:pPr algn="ctr"/>
            <a:r>
              <a:rPr lang="en-US" sz="4000" dirty="0"/>
              <a:t>What is a Leader?</a:t>
            </a:r>
          </a:p>
        </p:txBody>
      </p:sp>
      <p:sp>
        <p:nvSpPr>
          <p:cNvPr id="3" name="Content Placeholder 2"/>
          <p:cNvSpPr>
            <a:spLocks noGrp="1"/>
          </p:cNvSpPr>
          <p:nvPr>
            <p:ph idx="1"/>
          </p:nvPr>
        </p:nvSpPr>
        <p:spPr>
          <a:xfrm>
            <a:off x="457200" y="1557866"/>
            <a:ext cx="8229600" cy="4572000"/>
          </a:xfrm>
        </p:spPr>
        <p:txBody>
          <a:bodyPr>
            <a:normAutofit/>
          </a:bodyPr>
          <a:lstStyle/>
          <a:p>
            <a:pPr marL="0" indent="0">
              <a:buNone/>
            </a:pPr>
            <a:r>
              <a:rPr lang="en-US" sz="3600" dirty="0"/>
              <a:t>Variety of images:</a:t>
            </a:r>
          </a:p>
          <a:p>
            <a:pPr lvl="1">
              <a:buFont typeface="Arial" panose="020B0604020202020204" pitchFamily="34" charset="0"/>
              <a:buChar char="•"/>
            </a:pPr>
            <a:r>
              <a:rPr lang="en-US" sz="3200" dirty="0"/>
              <a:t>A political leader pursuing a personal cause</a:t>
            </a:r>
          </a:p>
          <a:p>
            <a:pPr lvl="1">
              <a:buFont typeface="Arial" panose="020B0604020202020204" pitchFamily="34" charset="0"/>
              <a:buChar char="•"/>
            </a:pPr>
            <a:r>
              <a:rPr lang="en-US" sz="3200" dirty="0"/>
              <a:t>An explorer, cutting a path through a jungle for the rest  of a group</a:t>
            </a:r>
          </a:p>
          <a:p>
            <a:pPr lvl="1">
              <a:buFont typeface="Arial" panose="020B0604020202020204" pitchFamily="34" charset="0"/>
              <a:buChar char="•"/>
            </a:pPr>
            <a:r>
              <a:rPr lang="en-US" sz="3200" dirty="0"/>
              <a:t>A company executive developing a strategy to “beat” the competition</a:t>
            </a:r>
          </a:p>
          <a:p>
            <a:pPr lvl="1">
              <a:buFont typeface="Arial" panose="020B0604020202020204" pitchFamily="34" charset="0"/>
              <a:buChar char="•"/>
            </a:pPr>
            <a:r>
              <a:rPr lang="en-US" sz="3200" dirty="0"/>
              <a:t>A superhero: Wonder Woman; Superman</a:t>
            </a:r>
          </a:p>
        </p:txBody>
      </p:sp>
      <p:sp>
        <p:nvSpPr>
          <p:cNvPr id="4" name="TextBox 3"/>
          <p:cNvSpPr txBox="1"/>
          <p:nvPr/>
        </p:nvSpPr>
        <p:spPr>
          <a:xfrm>
            <a:off x="1470392" y="6032867"/>
            <a:ext cx="1576761" cy="369332"/>
          </a:xfrm>
          <a:prstGeom prst="rect">
            <a:avLst/>
          </a:prstGeom>
          <a:noFill/>
        </p:spPr>
        <p:txBody>
          <a:bodyPr wrap="none" rtlCol="0">
            <a:spAutoFit/>
          </a:bodyPr>
          <a:lstStyle/>
          <a:p>
            <a:r>
              <a:rPr lang="en-US" dirty="0"/>
              <a:t>Mind Tools Ltd</a:t>
            </a:r>
          </a:p>
        </p:txBody>
      </p:sp>
    </p:spTree>
    <p:extLst>
      <p:ext uri="{BB962C8B-B14F-4D97-AF65-F5344CB8AC3E}">
        <p14:creationId xmlns:p14="http://schemas.microsoft.com/office/powerpoint/2010/main" val="2497849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3638-9474-284A-A104-0A6E00EC4E9C}"/>
              </a:ext>
            </a:extLst>
          </p:cNvPr>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47DF61-95D6-2F4D-B42B-42AA68E46671}" type="datetimeFigureOut">
              <a:rPr lang="en-US" smtClean="0">
                <a:solidFill>
                  <a:prstClr val="black">
                    <a:tint val="75000"/>
                  </a:prstClr>
                </a:solidFill>
              </a:rPr>
              <a:pPr/>
              <a:t>8/14/22</a:t>
            </a:fld>
            <a:endParaRPr lang="en-US"/>
          </a:p>
        </p:txBody>
      </p:sp>
      <p:pic>
        <p:nvPicPr>
          <p:cNvPr id="4" name="Picture 3">
            <a:extLst>
              <a:ext uri="{FF2B5EF4-FFF2-40B4-BE49-F238E27FC236}">
                <a16:creationId xmlns:a16="http://schemas.microsoft.com/office/drawing/2014/main" id="{5B59983D-638B-EF4B-859E-1B64E528DB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650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D5CED0-F7E6-9B41-B99C-F8872999D1C8}"/>
              </a:ext>
            </a:extLst>
          </p:cNvPr>
          <p:cNvSpPr>
            <a:spLocks noGrp="1"/>
          </p:cNvSpPr>
          <p:nvPr>
            <p:ph type="sldNum" sz="quarter"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47DF61-95D6-2F4D-B42B-42AA68E46671}" type="datetimeFigureOut">
              <a:rPr lang="en-US" smtClean="0">
                <a:solidFill>
                  <a:prstClr val="black">
                    <a:tint val="75000"/>
                  </a:prstClr>
                </a:solidFill>
              </a:rPr>
              <a:pPr/>
              <a:t>8/14/22</a:t>
            </a:fld>
            <a:endParaRPr lang="en-US"/>
          </a:p>
        </p:txBody>
      </p:sp>
      <p:pic>
        <p:nvPicPr>
          <p:cNvPr id="4" name="Picture 3">
            <a:extLst>
              <a:ext uri="{FF2B5EF4-FFF2-40B4-BE49-F238E27FC236}">
                <a16:creationId xmlns:a16="http://schemas.microsoft.com/office/drawing/2014/main" id="{224055DC-3698-3742-986A-252B4016CC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0004"/>
            <a:ext cx="9144000" cy="4065850"/>
          </a:xfrm>
          <a:prstGeom prst="rect">
            <a:avLst/>
          </a:prstGeom>
        </p:spPr>
      </p:pic>
      <p:pic>
        <p:nvPicPr>
          <p:cNvPr id="6" name="Picture 5">
            <a:extLst>
              <a:ext uri="{FF2B5EF4-FFF2-40B4-BE49-F238E27FC236}">
                <a16:creationId xmlns:a16="http://schemas.microsoft.com/office/drawing/2014/main" id="{977931F6-9156-2D48-974A-31F40A897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84" y="3985847"/>
            <a:ext cx="9050215" cy="3183216"/>
          </a:xfrm>
          <a:prstGeom prst="rect">
            <a:avLst/>
          </a:prstGeom>
        </p:spPr>
      </p:pic>
    </p:spTree>
    <p:extLst>
      <p:ext uri="{BB962C8B-B14F-4D97-AF65-F5344CB8AC3E}">
        <p14:creationId xmlns:p14="http://schemas.microsoft.com/office/powerpoint/2010/main" val="2384187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2D8B6A-A307-BD45-9AB7-3A78187F8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8153"/>
            <a:ext cx="9144000" cy="4704670"/>
          </a:xfrm>
          <a:prstGeom prst="rect">
            <a:avLst/>
          </a:prstGeom>
        </p:spPr>
      </p:pic>
      <p:sp>
        <p:nvSpPr>
          <p:cNvPr id="5" name="TextBox 4">
            <a:extLst>
              <a:ext uri="{FF2B5EF4-FFF2-40B4-BE49-F238E27FC236}">
                <a16:creationId xmlns:a16="http://schemas.microsoft.com/office/drawing/2014/main" id="{3F064662-4600-E04D-BB82-E547855876A8}"/>
              </a:ext>
            </a:extLst>
          </p:cNvPr>
          <p:cNvSpPr txBox="1"/>
          <p:nvPr/>
        </p:nvSpPr>
        <p:spPr>
          <a:xfrm>
            <a:off x="2262554" y="4667408"/>
            <a:ext cx="4909677" cy="646331"/>
          </a:xfrm>
          <a:prstGeom prst="rect">
            <a:avLst/>
          </a:prstGeom>
          <a:noFill/>
        </p:spPr>
        <p:txBody>
          <a:bodyPr wrap="none" rtlCol="0">
            <a:spAutoFit/>
          </a:bodyPr>
          <a:lstStyle/>
          <a:p>
            <a:r>
              <a:rPr lang="en-US" dirty="0">
                <a:hlinkClick r:id="rId3"/>
              </a:rPr>
              <a:t>https://www.youtube.com/watch?v=xFO1JlRXHkQ</a:t>
            </a:r>
            <a:br>
              <a:rPr lang="en-US" dirty="0"/>
            </a:br>
            <a:endParaRPr lang="en-US" dirty="0"/>
          </a:p>
        </p:txBody>
      </p:sp>
      <p:sp>
        <p:nvSpPr>
          <p:cNvPr id="3" name="TextBox 2">
            <a:extLst>
              <a:ext uri="{FF2B5EF4-FFF2-40B4-BE49-F238E27FC236}">
                <a16:creationId xmlns:a16="http://schemas.microsoft.com/office/drawing/2014/main" id="{03E7B5B9-15E2-1A1B-C5CB-D7636FC47F48}"/>
              </a:ext>
            </a:extLst>
          </p:cNvPr>
          <p:cNvSpPr txBox="1"/>
          <p:nvPr/>
        </p:nvSpPr>
        <p:spPr>
          <a:xfrm>
            <a:off x="170688" y="5071872"/>
            <a:ext cx="8741664" cy="1846659"/>
          </a:xfrm>
          <a:prstGeom prst="rect">
            <a:avLst/>
          </a:prstGeom>
          <a:noFill/>
        </p:spPr>
        <p:txBody>
          <a:bodyPr wrap="square" rtlCol="0">
            <a:spAutoFit/>
          </a:bodyPr>
          <a:lstStyle/>
          <a:p>
            <a:pPr fontAlgn="base"/>
            <a:r>
              <a:rPr lang="en-US" sz="2400" i="1" dirty="0"/>
              <a:t>"As an infectious diseases physician, not a media person, it was actually hard, especially because you were trying to give medical information and trying to do what is medically right, but could be used to support or conflict with a politician’s statement” </a:t>
            </a:r>
            <a:r>
              <a:rPr lang="en-US" sz="2400" dirty="0"/>
              <a:t> </a:t>
            </a:r>
          </a:p>
          <a:p>
            <a:pPr fontAlgn="base"/>
            <a:r>
              <a:rPr lang="en-US" dirty="0"/>
              <a:t>		IDSA Colleague</a:t>
            </a:r>
          </a:p>
        </p:txBody>
      </p:sp>
    </p:spTree>
    <p:extLst>
      <p:ext uri="{BB962C8B-B14F-4D97-AF65-F5344CB8AC3E}">
        <p14:creationId xmlns:p14="http://schemas.microsoft.com/office/powerpoint/2010/main" val="1152421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9B20-2892-6A42-8C4E-95C2447C282F}"/>
              </a:ext>
            </a:extLst>
          </p:cNvPr>
          <p:cNvSpPr>
            <a:spLocks noGrp="1"/>
          </p:cNvSpPr>
          <p:nvPr>
            <p:ph type="title"/>
          </p:nvPr>
        </p:nvSpPr>
        <p:spPr/>
        <p:txBody>
          <a:bodyPr/>
          <a:lstStyle/>
          <a:p>
            <a:pPr algn="ctr"/>
            <a:r>
              <a:rPr lang="en-US" sz="4000" dirty="0">
                <a:latin typeface="+mn-lt"/>
              </a:rPr>
              <a:t>Means of Communication</a:t>
            </a:r>
          </a:p>
        </p:txBody>
      </p:sp>
      <p:sp>
        <p:nvSpPr>
          <p:cNvPr id="3" name="Content Placeholder 2">
            <a:extLst>
              <a:ext uri="{FF2B5EF4-FFF2-40B4-BE49-F238E27FC236}">
                <a16:creationId xmlns:a16="http://schemas.microsoft.com/office/drawing/2014/main" id="{76DE1102-0BDB-3E4C-854D-D9B411E010AD}"/>
              </a:ext>
            </a:extLst>
          </p:cNvPr>
          <p:cNvSpPr>
            <a:spLocks noGrp="1"/>
          </p:cNvSpPr>
          <p:nvPr>
            <p:ph idx="1"/>
          </p:nvPr>
        </p:nvSpPr>
        <p:spPr>
          <a:xfrm>
            <a:off x="628650" y="1482724"/>
            <a:ext cx="7886700" cy="5375275"/>
          </a:xfrm>
        </p:spPr>
        <p:txBody>
          <a:bodyPr>
            <a:normAutofit fontScale="85000" lnSpcReduction="20000"/>
          </a:bodyPr>
          <a:lstStyle/>
          <a:p>
            <a:r>
              <a:rPr lang="en-US" sz="4000" dirty="0"/>
              <a:t>Means</a:t>
            </a:r>
          </a:p>
          <a:p>
            <a:pPr lvl="1"/>
            <a:r>
              <a:rPr lang="en-US" sz="3200" dirty="0"/>
              <a:t>Face-to-face</a:t>
            </a:r>
          </a:p>
          <a:p>
            <a:pPr lvl="2"/>
            <a:r>
              <a:rPr lang="en-US" sz="2800" dirty="0"/>
              <a:t>Often most effective</a:t>
            </a:r>
          </a:p>
          <a:p>
            <a:pPr lvl="1"/>
            <a:r>
              <a:rPr lang="en-US" sz="3200" dirty="0"/>
              <a:t>Email</a:t>
            </a:r>
          </a:p>
          <a:p>
            <a:pPr lvl="1"/>
            <a:r>
              <a:rPr lang="en-US" sz="3200" dirty="0"/>
              <a:t>Chart notes</a:t>
            </a:r>
          </a:p>
          <a:p>
            <a:pPr lvl="2"/>
            <a:r>
              <a:rPr lang="en-US" sz="2800" dirty="0"/>
              <a:t>Part of record or not</a:t>
            </a:r>
          </a:p>
          <a:p>
            <a:pPr lvl="1"/>
            <a:r>
              <a:rPr lang="en-US" sz="3200" dirty="0"/>
              <a:t>Pager</a:t>
            </a:r>
          </a:p>
          <a:p>
            <a:pPr lvl="1"/>
            <a:r>
              <a:rPr lang="en-US" sz="3200" dirty="0"/>
              <a:t>Cell phone</a:t>
            </a:r>
          </a:p>
          <a:p>
            <a:pPr lvl="2"/>
            <a:r>
              <a:rPr lang="en-US" sz="2800" dirty="0"/>
              <a:t>Institutional secure app</a:t>
            </a:r>
          </a:p>
          <a:p>
            <a:pPr lvl="1"/>
            <a:r>
              <a:rPr lang="en-US" sz="3200" dirty="0"/>
              <a:t>Other</a:t>
            </a:r>
          </a:p>
          <a:p>
            <a:pPr lvl="1"/>
            <a:r>
              <a:rPr lang="en-US" sz="3200" dirty="0"/>
              <a:t>EMR sign in reminders</a:t>
            </a:r>
          </a:p>
          <a:p>
            <a:r>
              <a:rPr lang="en-US" sz="4000" dirty="0"/>
              <a:t>Social Media</a:t>
            </a:r>
          </a:p>
          <a:p>
            <a:r>
              <a:rPr lang="en-US" sz="4000" dirty="0"/>
              <a:t>In all cases consider Rapport</a:t>
            </a:r>
          </a:p>
        </p:txBody>
      </p:sp>
    </p:spTree>
    <p:extLst>
      <p:ext uri="{BB962C8B-B14F-4D97-AF65-F5344CB8AC3E}">
        <p14:creationId xmlns:p14="http://schemas.microsoft.com/office/powerpoint/2010/main" val="418374847"/>
      </p:ext>
    </p:extLst>
  </p:cSld>
  <p:clrMapOvr>
    <a:masterClrMapping/>
  </p:clrMapOvr>
  <mc:AlternateContent xmlns:mc="http://schemas.openxmlformats.org/markup-compatibility/2006" xmlns:p14="http://schemas.microsoft.com/office/powerpoint/2010/main">
    <mc:Choice Requires="p14">
      <p:transition spd="slow" p14:dur="2000" advTm="47889"/>
    </mc:Choice>
    <mc:Fallback xmlns="">
      <p:transition xmlns:p14="http://schemas.microsoft.com/office/powerpoint/2010/main" spd="slow" advTm="4788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896" y="1371599"/>
            <a:ext cx="7586387" cy="4572000"/>
          </a:xfrm>
        </p:spPr>
        <p:txBody>
          <a:bodyPr/>
          <a:lstStyle/>
          <a:p>
            <a:pPr marL="0" indent="0">
              <a:buNone/>
            </a:pPr>
            <a:r>
              <a:rPr lang="en-US" dirty="0"/>
              <a:t>  </a:t>
            </a:r>
            <a:r>
              <a:rPr lang="en-US" sz="3600" dirty="0">
                <a:solidFill>
                  <a:schemeClr val="tx1">
                    <a:lumMod val="50000"/>
                  </a:schemeClr>
                </a:solidFill>
              </a:rPr>
              <a:t>“A genuine leader is not a searcher for consensus but a molder of consensus.” 		</a:t>
            </a:r>
            <a:r>
              <a:rPr lang="en-US" sz="2000" dirty="0">
                <a:solidFill>
                  <a:schemeClr val="tx1">
                    <a:lumMod val="50000"/>
                  </a:schemeClr>
                </a:solidFill>
              </a:rPr>
              <a:t>						</a:t>
            </a:r>
            <a:r>
              <a:rPr lang="en-US" sz="2800" dirty="0">
                <a:solidFill>
                  <a:schemeClr val="tx1">
                    <a:lumMod val="50000"/>
                  </a:schemeClr>
                </a:solidFill>
              </a:rPr>
              <a:t>Martin Luther King Jr</a:t>
            </a:r>
          </a:p>
        </p:txBody>
      </p:sp>
    </p:spTree>
    <p:extLst>
      <p:ext uri="{BB962C8B-B14F-4D97-AF65-F5344CB8AC3E}">
        <p14:creationId xmlns:p14="http://schemas.microsoft.com/office/powerpoint/2010/main" val="3485198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8-02-11 at 12.21.03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445"/>
            <a:ext cx="9144000" cy="1684245"/>
          </a:xfrm>
          <a:prstGeom prst="rect">
            <a:avLst/>
          </a:prstGeom>
        </p:spPr>
      </p:pic>
      <p:sp>
        <p:nvSpPr>
          <p:cNvPr id="6" name="TextBox 5"/>
          <p:cNvSpPr txBox="1"/>
          <p:nvPr/>
        </p:nvSpPr>
        <p:spPr>
          <a:xfrm>
            <a:off x="1" y="1701020"/>
            <a:ext cx="8909417" cy="5109091"/>
          </a:xfrm>
          <a:prstGeom prst="rect">
            <a:avLst/>
          </a:prstGeom>
          <a:noFill/>
        </p:spPr>
        <p:txBody>
          <a:bodyPr wrap="square" rtlCol="0">
            <a:spAutoFit/>
          </a:bodyPr>
          <a:lstStyle/>
          <a:p>
            <a:pPr marL="285750" indent="-285750">
              <a:buFont typeface="Arial"/>
              <a:buChar char="•"/>
            </a:pPr>
            <a:r>
              <a:rPr lang="en-US" sz="2800" dirty="0"/>
              <a:t>Establishing a successful ASP requires a plan to achieve consensus.</a:t>
            </a:r>
          </a:p>
          <a:p>
            <a:pPr marL="285750" indent="-285750">
              <a:buFont typeface="Arial"/>
              <a:buChar char="•"/>
            </a:pPr>
            <a:r>
              <a:rPr lang="en-US" sz="2800" dirty="0"/>
              <a:t>Having support of respected staff is extremely important . </a:t>
            </a:r>
          </a:p>
          <a:p>
            <a:pPr marL="285750" indent="-285750">
              <a:buFont typeface="Arial"/>
              <a:buChar char="•"/>
            </a:pPr>
            <a:r>
              <a:rPr lang="en-US" sz="2800" dirty="0"/>
              <a:t>ASP interventions are focused on changing provider prescribing Behavior.</a:t>
            </a:r>
          </a:p>
          <a:p>
            <a:pPr marL="742950" lvl="1" indent="-285750">
              <a:buFont typeface="Arial"/>
              <a:buChar char="•"/>
            </a:pPr>
            <a:r>
              <a:rPr lang="en-US" sz="2400" dirty="0"/>
              <a:t>ASP to be presented to the entire medical staff with evidence of the benefit.</a:t>
            </a:r>
          </a:p>
          <a:p>
            <a:pPr marL="1200150" lvl="2" indent="-285750">
              <a:buFont typeface="Arial"/>
              <a:buChar char="•"/>
            </a:pPr>
            <a:r>
              <a:rPr lang="en-US" sz="2400" dirty="0"/>
              <a:t>Emphasize that ASP is </a:t>
            </a:r>
            <a:r>
              <a:rPr lang="en-US" sz="2400" b="1" dirty="0"/>
              <a:t>helpful</a:t>
            </a:r>
            <a:r>
              <a:rPr lang="en-US" sz="2400" dirty="0"/>
              <a:t> to the clinicians care of patients</a:t>
            </a:r>
          </a:p>
          <a:p>
            <a:pPr marL="1200150" lvl="2" indent="-285750">
              <a:buFont typeface="Arial"/>
              <a:buChar char="•"/>
            </a:pPr>
            <a:r>
              <a:rPr lang="en-US" sz="2400" dirty="0"/>
              <a:t>Terminology such as “restricted” antibiotics viewed as controlling; can threaten colleagues. Changing the terminology to “protected”  conveys a positive message. </a:t>
            </a:r>
          </a:p>
          <a:p>
            <a:pPr lvl="1"/>
            <a:endParaRPr lang="en-US" dirty="0"/>
          </a:p>
        </p:txBody>
      </p:sp>
      <p:sp>
        <p:nvSpPr>
          <p:cNvPr id="3" name="TextBox 2"/>
          <p:cNvSpPr txBox="1"/>
          <p:nvPr/>
        </p:nvSpPr>
        <p:spPr>
          <a:xfrm>
            <a:off x="4596303" y="6499279"/>
            <a:ext cx="3160240" cy="369332"/>
          </a:xfrm>
          <a:prstGeom prst="rect">
            <a:avLst/>
          </a:prstGeom>
          <a:noFill/>
        </p:spPr>
        <p:txBody>
          <a:bodyPr wrap="none" rtlCol="0">
            <a:spAutoFit/>
          </a:bodyPr>
          <a:lstStyle/>
          <a:p>
            <a:r>
              <a:rPr lang="en-US" dirty="0"/>
              <a:t>Clin Infect Dis. 2016; 63: 532-38</a:t>
            </a:r>
          </a:p>
        </p:txBody>
      </p:sp>
    </p:spTree>
    <p:extLst>
      <p:ext uri="{BB962C8B-B14F-4D97-AF65-F5344CB8AC3E}">
        <p14:creationId xmlns:p14="http://schemas.microsoft.com/office/powerpoint/2010/main" val="3918769614"/>
      </p:ext>
    </p:extLst>
  </p:cSld>
  <p:clrMapOvr>
    <a:masterClrMapping/>
  </p:clrMapOvr>
  <mc:AlternateContent xmlns:mc="http://schemas.openxmlformats.org/markup-compatibility/2006" xmlns:p14="http://schemas.microsoft.com/office/powerpoint/2010/main">
    <mc:Choice Requires="p14">
      <p:transition spd="slow" p14:dur="2000" advTm="108985"/>
    </mc:Choice>
    <mc:Fallback xmlns="">
      <p:transition xmlns:p14="http://schemas.microsoft.com/office/powerpoint/2010/main" spd="slow" advTm="10898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8-02-11 at 12.21.03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445"/>
            <a:ext cx="9144000" cy="1684245"/>
          </a:xfrm>
          <a:prstGeom prst="rect">
            <a:avLst/>
          </a:prstGeom>
        </p:spPr>
      </p:pic>
      <p:sp>
        <p:nvSpPr>
          <p:cNvPr id="6" name="TextBox 5"/>
          <p:cNvSpPr txBox="1"/>
          <p:nvPr/>
        </p:nvSpPr>
        <p:spPr>
          <a:xfrm>
            <a:off x="140677" y="1754532"/>
            <a:ext cx="9003323" cy="4708981"/>
          </a:xfrm>
          <a:prstGeom prst="rect">
            <a:avLst/>
          </a:prstGeom>
          <a:noFill/>
        </p:spPr>
        <p:txBody>
          <a:bodyPr wrap="square" rtlCol="0">
            <a:spAutoFit/>
          </a:bodyPr>
          <a:lstStyle/>
          <a:p>
            <a:pPr marL="285750" indent="-285750">
              <a:buFont typeface="Arial"/>
              <a:buChar char="•"/>
            </a:pPr>
            <a:r>
              <a:rPr lang="en-US" sz="2400" dirty="0"/>
              <a:t>UNDERSTANDING WHY THERE IS A PROBLEM: DUE PROCESS</a:t>
            </a:r>
          </a:p>
          <a:p>
            <a:pPr marL="742950" lvl="1" indent="-285750">
              <a:buFont typeface="Arial"/>
              <a:buChar char="•"/>
            </a:pPr>
            <a:r>
              <a:rPr lang="en-US" sz="2800" dirty="0"/>
              <a:t>Understanding is essential for effective interventions</a:t>
            </a:r>
          </a:p>
          <a:p>
            <a:pPr marL="1200150" lvl="2" indent="-285750">
              <a:buFont typeface="Arial"/>
              <a:buChar char="•"/>
            </a:pPr>
            <a:r>
              <a:rPr lang="en-US" sz="2400" dirty="0"/>
              <a:t>Rejection often observed in more experienced practitioners </a:t>
            </a:r>
          </a:p>
          <a:p>
            <a:pPr marL="1657350" lvl="3" indent="-285750">
              <a:buFont typeface="Arial"/>
              <a:buChar char="•"/>
            </a:pPr>
            <a:r>
              <a:rPr lang="en-US" sz="2400" dirty="0"/>
              <a:t>relying on past practices that may have had positive outcomes</a:t>
            </a:r>
          </a:p>
          <a:p>
            <a:pPr marL="1657350" lvl="3" indent="-285750">
              <a:buFont typeface="Arial"/>
              <a:buChar char="•"/>
            </a:pPr>
            <a:r>
              <a:rPr lang="en-US" sz="2400" dirty="0"/>
              <a:t>felt safer. </a:t>
            </a:r>
          </a:p>
          <a:p>
            <a:pPr marL="742950" lvl="1" indent="-285750">
              <a:buFont typeface="Arial"/>
              <a:buChar char="•"/>
            </a:pPr>
            <a:r>
              <a:rPr lang="en-US" sz="2800" dirty="0"/>
              <a:t>Provide real-time face-to-face evidence-based REC </a:t>
            </a:r>
          </a:p>
          <a:p>
            <a:pPr marL="1200150" lvl="2" indent="-285750">
              <a:buFont typeface="Arial"/>
              <a:buChar char="•"/>
            </a:pPr>
            <a:r>
              <a:rPr lang="en-US" sz="2400" dirty="0"/>
              <a:t>allows for understanding of rejection</a:t>
            </a:r>
          </a:p>
          <a:p>
            <a:pPr marL="1200150" lvl="2" indent="-285750">
              <a:buFont typeface="Arial"/>
              <a:buChar char="•"/>
            </a:pPr>
            <a:r>
              <a:rPr lang="en-US" sz="2400" dirty="0"/>
              <a:t>possible educational resolution of disagreements</a:t>
            </a:r>
          </a:p>
          <a:p>
            <a:pPr marL="1200150" lvl="2" indent="-285750">
              <a:buFont typeface="Arial"/>
              <a:buChar char="•"/>
            </a:pPr>
            <a:r>
              <a:rPr lang="en-US" sz="2400" dirty="0"/>
              <a:t>may be legitimate reasons for rejection not documented in record</a:t>
            </a:r>
          </a:p>
          <a:p>
            <a:pPr marL="742950" lvl="1" indent="-285750">
              <a:buFont typeface="Arial"/>
              <a:buChar char="•"/>
            </a:pPr>
            <a:r>
              <a:rPr lang="en-US" sz="2800" dirty="0"/>
              <a:t>If still problem:  Due process</a:t>
            </a:r>
          </a:p>
        </p:txBody>
      </p:sp>
      <p:sp>
        <p:nvSpPr>
          <p:cNvPr id="3" name="TextBox 2"/>
          <p:cNvSpPr txBox="1"/>
          <p:nvPr/>
        </p:nvSpPr>
        <p:spPr>
          <a:xfrm>
            <a:off x="1380227" y="6504352"/>
            <a:ext cx="3160240" cy="369332"/>
          </a:xfrm>
          <a:prstGeom prst="rect">
            <a:avLst/>
          </a:prstGeom>
          <a:noFill/>
        </p:spPr>
        <p:txBody>
          <a:bodyPr wrap="none" rtlCol="0">
            <a:spAutoFit/>
          </a:bodyPr>
          <a:lstStyle/>
          <a:p>
            <a:r>
              <a:rPr lang="en-US" dirty="0"/>
              <a:t>Clin Infect Dis. 2016; 63: 532-38</a:t>
            </a:r>
          </a:p>
        </p:txBody>
      </p:sp>
    </p:spTree>
    <p:extLst>
      <p:ext uri="{BB962C8B-B14F-4D97-AF65-F5344CB8AC3E}">
        <p14:creationId xmlns:p14="http://schemas.microsoft.com/office/powerpoint/2010/main" val="2384459846"/>
      </p:ext>
    </p:extLst>
  </p:cSld>
  <p:clrMapOvr>
    <a:masterClrMapping/>
  </p:clrMapOvr>
  <mc:AlternateContent xmlns:mc="http://schemas.openxmlformats.org/markup-compatibility/2006" xmlns:p14="http://schemas.microsoft.com/office/powerpoint/2010/main">
    <mc:Choice Requires="p14">
      <p:transition spd="slow" p14:dur="2000" advTm="111278"/>
    </mc:Choice>
    <mc:Fallback xmlns="">
      <p:transition xmlns:p14="http://schemas.microsoft.com/office/powerpoint/2010/main" spd="slow" advTm="11127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A7428FC-B689-4B0A-A5AE-407C4EEE52E3}"/>
              </a:ext>
            </a:extLst>
          </p:cNvPr>
          <p:cNvSpPr/>
          <p:nvPr/>
        </p:nvSpPr>
        <p:spPr>
          <a:xfrm>
            <a:off x="0" y="857250"/>
            <a:ext cx="9144000" cy="1172497"/>
          </a:xfrm>
          <a:prstGeom prst="rect">
            <a:avLst/>
          </a:prstGeom>
          <a:solidFill>
            <a:srgbClr val="007CB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8D2F2C02-58BE-4803-9C7F-FD5AAA62F396}"/>
              </a:ext>
            </a:extLst>
          </p:cNvPr>
          <p:cNvSpPr txBox="1"/>
          <p:nvPr/>
        </p:nvSpPr>
        <p:spPr>
          <a:xfrm>
            <a:off x="-70369" y="1045228"/>
            <a:ext cx="9144000" cy="810000"/>
          </a:xfrm>
          <a:prstGeom prst="rect">
            <a:avLst/>
          </a:prstGeom>
        </p:spPr>
        <p:txBody>
          <a:bodyPr vert="horz" wrap="square" lIns="68580" tIns="34290" rIns="68580" bIns="34290" rtlCol="0" anchor="ctr" anchorCtr="0">
            <a:noAutofit/>
          </a:bodyPr>
          <a:lstStyle/>
          <a:p>
            <a:pPr algn="ctr">
              <a:lnSpc>
                <a:spcPct val="90000"/>
              </a:lnSpc>
              <a:spcBef>
                <a:spcPct val="0"/>
              </a:spcBef>
            </a:pPr>
            <a:r>
              <a:rPr lang="en-US" sz="3300">
                <a:solidFill>
                  <a:schemeClr val="bg1"/>
                </a:solidFill>
                <a:latin typeface="Arial" panose="020B0604020202020204" pitchFamily="34" charset="0"/>
                <a:cs typeface="Arial" panose="020B0604020202020204" pitchFamily="34" charset="0"/>
              </a:rPr>
              <a:t>REFLECTING</a:t>
            </a:r>
            <a:r>
              <a:rPr lang="en-US" sz="3300" b="1">
                <a:solidFill>
                  <a:schemeClr val="bg1"/>
                </a:solidFill>
                <a:latin typeface="Arial" panose="020B0604020202020204" pitchFamily="34" charset="0"/>
                <a:cs typeface="Arial" panose="020B0604020202020204" pitchFamily="34" charset="0"/>
              </a:rPr>
              <a:t> </a:t>
            </a:r>
          </a:p>
          <a:p>
            <a:pPr algn="ctr">
              <a:lnSpc>
                <a:spcPct val="90000"/>
              </a:lnSpc>
              <a:spcBef>
                <a:spcPct val="0"/>
              </a:spcBef>
            </a:pPr>
            <a:r>
              <a:rPr lang="en-US" sz="3300" b="1">
                <a:solidFill>
                  <a:schemeClr val="bg1"/>
                </a:solidFill>
                <a:latin typeface="Arial" panose="020B0604020202020204" pitchFamily="34" charset="0"/>
                <a:cs typeface="Arial" panose="020B0604020202020204" pitchFamily="34" charset="0"/>
              </a:rPr>
              <a:t>THE FACES OF ID</a:t>
            </a:r>
            <a:endParaRPr lang="en-US" sz="3300" b="1" i="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80E1E39-4E04-4CB6-A2FD-C9A1E477E4D3}"/>
              </a:ext>
            </a:extLst>
          </p:cNvPr>
          <p:cNvSpPr txBox="1"/>
          <p:nvPr/>
        </p:nvSpPr>
        <p:spPr>
          <a:xfrm>
            <a:off x="11396382" y="3045759"/>
            <a:ext cx="0" cy="0"/>
          </a:xfrm>
          <a:prstGeom prst="rect">
            <a:avLst/>
          </a:prstGeom>
        </p:spPr>
        <p:txBody>
          <a:bodyPr vert="horz" wrap="none" lIns="68580" tIns="34290" rIns="68580" bIns="34290" rtlCol="0" anchor="ctr">
            <a:noAutofit/>
          </a:bodyPr>
          <a:lstStyle/>
          <a:p>
            <a:pPr defTabSz="342900">
              <a:lnSpc>
                <a:spcPts val="2100"/>
              </a:lnSpc>
              <a:spcBef>
                <a:spcPct val="0"/>
              </a:spcBef>
            </a:pPr>
            <a:endParaRPr lang="en-US" sz="2400" b="1">
              <a:solidFill>
                <a:schemeClr val="bg1"/>
              </a:solidFill>
              <a:latin typeface=""/>
              <a:ea typeface="+mj-ea"/>
              <a:cs typeface="+mj-cs"/>
            </a:endParaRPr>
          </a:p>
        </p:txBody>
      </p:sp>
      <p:pic>
        <p:nvPicPr>
          <p:cNvPr id="18" name="Picture 17">
            <a:extLst>
              <a:ext uri="{FF2B5EF4-FFF2-40B4-BE49-F238E27FC236}">
                <a16:creationId xmlns:a16="http://schemas.microsoft.com/office/drawing/2014/main" id="{03CF4D8A-BB49-4309-9B06-791D42DFA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7588" y="2051820"/>
            <a:ext cx="5573194" cy="4194562"/>
          </a:xfrm>
          <a:prstGeom prst="rect">
            <a:avLst/>
          </a:prstGeom>
        </p:spPr>
      </p:pic>
      <p:pic>
        <p:nvPicPr>
          <p:cNvPr id="5" name="Graphic 4" descr="Checkbox Checked">
            <a:extLst>
              <a:ext uri="{FF2B5EF4-FFF2-40B4-BE49-F238E27FC236}">
                <a16:creationId xmlns:a16="http://schemas.microsoft.com/office/drawing/2014/main" id="{9E4908D6-349E-A749-AAA9-6B2F2A6B7BF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2257097"/>
            <a:ext cx="685800" cy="685800"/>
          </a:xfrm>
          <a:prstGeom prst="rect">
            <a:avLst/>
          </a:prstGeom>
        </p:spPr>
      </p:pic>
      <p:sp>
        <p:nvSpPr>
          <p:cNvPr id="6" name="Rectangle 5">
            <a:extLst>
              <a:ext uri="{FF2B5EF4-FFF2-40B4-BE49-F238E27FC236}">
                <a16:creationId xmlns:a16="http://schemas.microsoft.com/office/drawing/2014/main" id="{3CFB8BB6-6AB0-554C-9D81-D8C5F42629FF}"/>
              </a:ext>
            </a:extLst>
          </p:cNvPr>
          <p:cNvSpPr/>
          <p:nvPr/>
        </p:nvSpPr>
        <p:spPr>
          <a:xfrm>
            <a:off x="3328988" y="2051820"/>
            <a:ext cx="4514850" cy="3948930"/>
          </a:xfrm>
          <a:prstGeom prst="rect">
            <a:avLst/>
          </a:prstGeom>
          <a:gradFill>
            <a:gsLst>
              <a:gs pos="16000">
                <a:schemeClr val="bg1"/>
              </a:gs>
              <a:gs pos="100000">
                <a:schemeClr val="bg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CF686DC6-87BB-47D0-9CA3-63E592D2628B}"/>
              </a:ext>
            </a:extLst>
          </p:cNvPr>
          <p:cNvSpPr txBox="1"/>
          <p:nvPr/>
        </p:nvSpPr>
        <p:spPr>
          <a:xfrm>
            <a:off x="970797" y="2299222"/>
            <a:ext cx="3916281" cy="3093154"/>
          </a:xfrm>
          <a:prstGeom prst="rect">
            <a:avLst/>
          </a:prstGeom>
          <a:noFill/>
        </p:spPr>
        <p:txBody>
          <a:bodyPr wrap="square" lIns="68580" tIns="34290" rIns="68580" bIns="34290" rtlCol="0" anchor="t">
            <a:spAutoFit/>
          </a:bodyPr>
          <a:lstStyle/>
          <a:p>
            <a:r>
              <a:rPr lang="en-US" sz="1950" b="1" dirty="0">
                <a:ln>
                  <a:solidFill>
                    <a:schemeClr val="tx2"/>
                  </a:solidFill>
                </a:ln>
                <a:solidFill>
                  <a:schemeClr val="accent1">
                    <a:lumMod val="50000"/>
                  </a:schemeClr>
                </a:solidFill>
                <a:latin typeface="Avenir Book"/>
                <a:cs typeface="Arial"/>
              </a:rPr>
              <a:t>Inclusion, Diversity, Access and Equity Roadmap and Strategies</a:t>
            </a:r>
          </a:p>
          <a:p>
            <a:endParaRPr lang="en-US" sz="2100" b="1" dirty="0">
              <a:ln>
                <a:solidFill>
                  <a:srgbClr val="1F497D"/>
                </a:solidFill>
              </a:ln>
              <a:solidFill>
                <a:schemeClr val="accent1">
                  <a:lumMod val="50000"/>
                </a:schemeClr>
              </a:solidFill>
              <a:latin typeface="Avenir Book" panose="02000503020000020003" pitchFamily="2" charset="0"/>
              <a:cs typeface="Arial" panose="020B0604020202020204" pitchFamily="34" charset="0"/>
            </a:endParaRPr>
          </a:p>
          <a:p>
            <a:r>
              <a:rPr lang="en-US" sz="1950" b="1" dirty="0">
                <a:ln>
                  <a:solidFill>
                    <a:schemeClr val="tx2"/>
                  </a:solidFill>
                </a:ln>
                <a:solidFill>
                  <a:schemeClr val="accent1">
                    <a:lumMod val="50000"/>
                  </a:schemeClr>
                </a:solidFill>
                <a:latin typeface="Avenir Book"/>
                <a:cs typeface="Arial"/>
              </a:rPr>
              <a:t>Cultural Competence Toolkit</a:t>
            </a:r>
            <a:endParaRPr lang="en-US" sz="1950" b="1" i="1" dirty="0">
              <a:ln>
                <a:solidFill>
                  <a:srgbClr val="1F497D"/>
                </a:solidFill>
              </a:ln>
              <a:solidFill>
                <a:schemeClr val="accent1">
                  <a:lumMod val="50000"/>
                </a:schemeClr>
              </a:solidFill>
              <a:latin typeface="Avenir Book"/>
              <a:cs typeface="Arial"/>
            </a:endParaRPr>
          </a:p>
          <a:p>
            <a:endParaRPr lang="en-US" sz="1950" b="1" dirty="0">
              <a:ln>
                <a:solidFill>
                  <a:srgbClr val="1F497D"/>
                </a:solidFill>
              </a:ln>
              <a:solidFill>
                <a:schemeClr val="accent1">
                  <a:lumMod val="50000"/>
                </a:schemeClr>
              </a:solidFill>
              <a:latin typeface="Avenir Book" panose="02000503020000020003" pitchFamily="2" charset="0"/>
              <a:cs typeface="Arial" panose="020B0604020202020204" pitchFamily="34" charset="0"/>
            </a:endParaRPr>
          </a:p>
          <a:p>
            <a:r>
              <a:rPr lang="en-US" sz="1950" b="1" dirty="0">
                <a:ln>
                  <a:solidFill>
                    <a:schemeClr val="tx2"/>
                  </a:solidFill>
                </a:ln>
                <a:solidFill>
                  <a:schemeClr val="accent1">
                    <a:lumMod val="50000"/>
                  </a:schemeClr>
                </a:solidFill>
                <a:latin typeface="Avenir Book"/>
                <a:cs typeface="Arial"/>
              </a:rPr>
              <a:t>IDA&amp;E Supplement in </a:t>
            </a:r>
            <a:r>
              <a:rPr lang="en-US" sz="1950" b="1" i="1" dirty="0">
                <a:ln>
                  <a:solidFill>
                    <a:schemeClr val="tx2"/>
                  </a:solidFill>
                </a:ln>
                <a:solidFill>
                  <a:schemeClr val="accent1">
                    <a:lumMod val="50000"/>
                  </a:schemeClr>
                </a:solidFill>
                <a:latin typeface="Avenir Book"/>
                <a:cs typeface="Arial"/>
              </a:rPr>
              <a:t>JID</a:t>
            </a:r>
            <a:endParaRPr lang="en-US" sz="1950" b="1" i="1" dirty="0">
              <a:ln>
                <a:solidFill>
                  <a:srgbClr val="1F497D"/>
                </a:solidFill>
              </a:ln>
              <a:solidFill>
                <a:schemeClr val="accent1">
                  <a:lumMod val="50000"/>
                </a:schemeClr>
              </a:solidFill>
              <a:latin typeface="Avenir Book"/>
              <a:cs typeface="Arial"/>
            </a:endParaRPr>
          </a:p>
          <a:p>
            <a:endParaRPr lang="en-US" sz="1950" b="1" dirty="0">
              <a:ln>
                <a:solidFill>
                  <a:srgbClr val="1F497D"/>
                </a:solidFill>
              </a:ln>
              <a:solidFill>
                <a:schemeClr val="accent1">
                  <a:lumMod val="50000"/>
                </a:schemeClr>
              </a:solidFill>
              <a:latin typeface="Avenir Book" panose="02000503020000020003" pitchFamily="2" charset="0"/>
              <a:cs typeface="Arial" panose="020B0604020202020204" pitchFamily="34" charset="0"/>
            </a:endParaRPr>
          </a:p>
          <a:p>
            <a:r>
              <a:rPr lang="en-US" sz="1950" b="1" dirty="0">
                <a:ln>
                  <a:solidFill>
                    <a:schemeClr val="tx2"/>
                  </a:solidFill>
                </a:ln>
                <a:solidFill>
                  <a:schemeClr val="accent1">
                    <a:lumMod val="50000"/>
                  </a:schemeClr>
                </a:solidFill>
                <a:latin typeface="Avenir Book"/>
                <a:cs typeface="Arial"/>
              </a:rPr>
              <a:t>Diverse Slate of New Board Members Elected</a:t>
            </a:r>
            <a:endParaRPr lang="en-US" sz="1950" b="1" dirty="0">
              <a:ln>
                <a:solidFill>
                  <a:srgbClr val="1F497D"/>
                </a:solidFill>
              </a:ln>
              <a:solidFill>
                <a:schemeClr val="accent1">
                  <a:lumMod val="50000"/>
                </a:schemeClr>
              </a:solidFill>
              <a:latin typeface="Avenir Book"/>
              <a:cs typeface="Arial"/>
            </a:endParaRPr>
          </a:p>
          <a:p>
            <a:endParaRPr lang="en-US" sz="1950" b="1" dirty="0">
              <a:ln>
                <a:solidFill>
                  <a:schemeClr val="tx2"/>
                </a:solidFill>
              </a:ln>
              <a:solidFill>
                <a:schemeClr val="accent1">
                  <a:lumMod val="50000"/>
                </a:schemeClr>
              </a:solidFill>
              <a:latin typeface="Avenir Book" panose="02000503020000020003" pitchFamily="2" charset="0"/>
            </a:endParaRPr>
          </a:p>
        </p:txBody>
      </p:sp>
      <p:pic>
        <p:nvPicPr>
          <p:cNvPr id="12" name="Graphic 11" descr="Checkbox Checked">
            <a:extLst>
              <a:ext uri="{FF2B5EF4-FFF2-40B4-BE49-F238E27FC236}">
                <a16:creationId xmlns:a16="http://schemas.microsoft.com/office/drawing/2014/main" id="{DD5535AD-5DCF-9244-873D-4E9443AFF51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3074320"/>
            <a:ext cx="685800" cy="685800"/>
          </a:xfrm>
          <a:prstGeom prst="rect">
            <a:avLst/>
          </a:prstGeom>
        </p:spPr>
      </p:pic>
      <p:pic>
        <p:nvPicPr>
          <p:cNvPr id="16" name="Graphic 15" descr="Checkbox Checked">
            <a:extLst>
              <a:ext uri="{FF2B5EF4-FFF2-40B4-BE49-F238E27FC236}">
                <a16:creationId xmlns:a16="http://schemas.microsoft.com/office/drawing/2014/main" id="{C121122A-F7BB-E14E-B3F2-705947E28D6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3694156"/>
            <a:ext cx="685800" cy="685800"/>
          </a:xfrm>
          <a:prstGeom prst="rect">
            <a:avLst/>
          </a:prstGeom>
        </p:spPr>
      </p:pic>
      <p:pic>
        <p:nvPicPr>
          <p:cNvPr id="17" name="Graphic 16" descr="Checkbox Checked">
            <a:extLst>
              <a:ext uri="{FF2B5EF4-FFF2-40B4-BE49-F238E27FC236}">
                <a16:creationId xmlns:a16="http://schemas.microsoft.com/office/drawing/2014/main" id="{7F64D677-8B6B-D945-B24B-C2DE9FF7310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997" y="4370321"/>
            <a:ext cx="685800" cy="685800"/>
          </a:xfrm>
          <a:prstGeom prst="rect">
            <a:avLst/>
          </a:prstGeom>
        </p:spPr>
      </p:pic>
    </p:spTree>
    <p:extLst>
      <p:ext uri="{BB962C8B-B14F-4D97-AF65-F5344CB8AC3E}">
        <p14:creationId xmlns:p14="http://schemas.microsoft.com/office/powerpoint/2010/main" val="496045739"/>
      </p:ext>
    </p:extLst>
  </p:cSld>
  <p:clrMapOvr>
    <a:masterClrMapping/>
  </p:clrMapOvr>
  <mc:AlternateContent xmlns:mc="http://schemas.openxmlformats.org/markup-compatibility/2006" xmlns:p14="http://schemas.microsoft.com/office/powerpoint/2010/main">
    <mc:Choice Requires="p14">
      <p:transition spd="slow" p14:dur="2000" advTm="254396"/>
    </mc:Choice>
    <mc:Fallback xmlns="">
      <p:transition spd="slow" advTm="25439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99"/>
            <a:ext cx="8229600" cy="1143000"/>
          </a:xfrm>
        </p:spPr>
        <p:txBody>
          <a:bodyPr/>
          <a:lstStyle/>
          <a:p>
            <a:pPr algn="ctr"/>
            <a:r>
              <a:rPr lang="en-US" sz="4000" dirty="0"/>
              <a:t>Qualities of a Good Leader</a:t>
            </a:r>
          </a:p>
        </p:txBody>
      </p:sp>
      <p:sp>
        <p:nvSpPr>
          <p:cNvPr id="3" name="Content Placeholder 2"/>
          <p:cNvSpPr>
            <a:spLocks noGrp="1"/>
          </p:cNvSpPr>
          <p:nvPr>
            <p:ph idx="1"/>
          </p:nvPr>
        </p:nvSpPr>
        <p:spPr>
          <a:xfrm>
            <a:off x="628650" y="1089375"/>
            <a:ext cx="7886700" cy="4819056"/>
          </a:xfrm>
        </p:spPr>
        <p:txBody>
          <a:bodyPr>
            <a:normAutofit lnSpcReduction="10000"/>
          </a:bodyPr>
          <a:lstStyle/>
          <a:p>
            <a:r>
              <a:rPr lang="en-US" sz="3600" dirty="0"/>
              <a:t>Credibility</a:t>
            </a:r>
          </a:p>
          <a:p>
            <a:pPr lvl="1"/>
            <a:r>
              <a:rPr lang="en-US" sz="3200" dirty="0"/>
              <a:t>Honesty (Know what you don’t know)</a:t>
            </a:r>
          </a:p>
          <a:p>
            <a:pPr lvl="1"/>
            <a:r>
              <a:rPr lang="en-US" sz="3200" dirty="0"/>
              <a:t>Evidence</a:t>
            </a:r>
          </a:p>
          <a:p>
            <a:r>
              <a:rPr lang="en-US" sz="3600" dirty="0"/>
              <a:t>Communication</a:t>
            </a:r>
          </a:p>
          <a:p>
            <a:pPr lvl="1"/>
            <a:r>
              <a:rPr lang="en-US" sz="3200" dirty="0"/>
              <a:t>Accuracy and Transparency</a:t>
            </a:r>
          </a:p>
          <a:p>
            <a:r>
              <a:rPr lang="en-US" sz="3600" dirty="0"/>
              <a:t>Conciliation</a:t>
            </a:r>
          </a:p>
          <a:p>
            <a:pPr lvl="1"/>
            <a:r>
              <a:rPr lang="en-US" sz="3200" dirty="0"/>
              <a:t>Collaboration; Consensus Building</a:t>
            </a:r>
          </a:p>
          <a:p>
            <a:r>
              <a:rPr lang="en-US" sz="3600" dirty="0"/>
              <a:t>Capacity Management</a:t>
            </a:r>
          </a:p>
        </p:txBody>
      </p:sp>
      <p:sp>
        <p:nvSpPr>
          <p:cNvPr id="5" name="TextBox 4">
            <a:extLst>
              <a:ext uri="{FF2B5EF4-FFF2-40B4-BE49-F238E27FC236}">
                <a16:creationId xmlns:a16="http://schemas.microsoft.com/office/drawing/2014/main" id="{77D11B56-5253-F9C8-5457-281A14DA57A4}"/>
              </a:ext>
            </a:extLst>
          </p:cNvPr>
          <p:cNvSpPr txBox="1"/>
          <p:nvPr/>
        </p:nvSpPr>
        <p:spPr>
          <a:xfrm>
            <a:off x="1914144" y="6087827"/>
            <a:ext cx="1484509" cy="369332"/>
          </a:xfrm>
          <a:prstGeom prst="rect">
            <a:avLst/>
          </a:prstGeom>
          <a:noFill/>
        </p:spPr>
        <p:txBody>
          <a:bodyPr wrap="none" rtlCol="0">
            <a:spAutoFit/>
          </a:bodyPr>
          <a:lstStyle/>
          <a:p>
            <a:r>
              <a:rPr lang="en-US" dirty="0"/>
              <a:t>Source:  File T</a:t>
            </a:r>
          </a:p>
        </p:txBody>
      </p:sp>
    </p:spTree>
    <p:extLst>
      <p:ext uri="{BB962C8B-B14F-4D97-AF65-F5344CB8AC3E}">
        <p14:creationId xmlns:p14="http://schemas.microsoft.com/office/powerpoint/2010/main" val="1815171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0" y="2381061"/>
            <a:ext cx="8412152" cy="3560952"/>
          </a:xfrm>
        </p:spPr>
        <p:txBody>
          <a:bodyPr/>
          <a:lstStyle/>
          <a:p>
            <a:pPr marL="514350" lvl="1" indent="-514350">
              <a:buFont typeface="+mj-lt"/>
              <a:buAutoNum type="alphaUcPeriod"/>
            </a:pPr>
            <a:r>
              <a:rPr lang="en-US" dirty="0"/>
              <a:t>Considers all potential actions of the stewardship program of equal priority</a:t>
            </a:r>
          </a:p>
          <a:p>
            <a:pPr marL="514350" lvl="1" indent="-514350">
              <a:buFont typeface="+mj-lt"/>
              <a:buAutoNum type="alphaUcPeriod"/>
            </a:pPr>
            <a:r>
              <a:rPr lang="en-US" dirty="0"/>
              <a:t>Instills a competitive approach to stewardship </a:t>
            </a:r>
          </a:p>
          <a:p>
            <a:pPr marL="514350" lvl="1" indent="-514350">
              <a:buFont typeface="+mj-lt"/>
              <a:buAutoNum type="alphaUcPeriod"/>
            </a:pPr>
            <a:r>
              <a:rPr lang="en-US" dirty="0"/>
              <a:t>Stratifies stewardship decisions based solely on cost</a:t>
            </a:r>
          </a:p>
          <a:p>
            <a:pPr marL="514350" lvl="1" indent="-514350">
              <a:buFont typeface="+mj-lt"/>
              <a:buAutoNum type="alphaUcPeriod"/>
            </a:pPr>
            <a:r>
              <a:rPr lang="en-US" dirty="0"/>
              <a:t>Is a good communicator to the stewardship team, other healthcare providers and the administration </a:t>
            </a:r>
          </a:p>
          <a:p>
            <a:pPr marL="0" lvl="1" indent="0">
              <a:buNone/>
            </a:pPr>
            <a:r>
              <a:rPr lang="en-US" dirty="0"/>
              <a:t>E.   Unilaterally decides all questions regarding    	stewardship issues</a:t>
            </a:r>
            <a:endParaRPr lang="en-US" sz="3200" dirty="0"/>
          </a:p>
          <a:p>
            <a:pPr marL="514350" lvl="1" indent="-514350" defTabSz="457200">
              <a:buSzTx/>
              <a:buAutoNum type="alphaUcPeriod"/>
            </a:pPr>
            <a:endParaRPr lang="en-US" sz="3200" dirty="0"/>
          </a:p>
          <a:p>
            <a:pPr marL="0" indent="0">
              <a:buNone/>
            </a:pPr>
            <a:endParaRPr lang="en-US" dirty="0"/>
          </a:p>
        </p:txBody>
      </p:sp>
      <p:sp>
        <p:nvSpPr>
          <p:cNvPr id="3" name="Title 2"/>
          <p:cNvSpPr>
            <a:spLocks noGrp="1"/>
          </p:cNvSpPr>
          <p:nvPr>
            <p:ph type="title"/>
          </p:nvPr>
        </p:nvSpPr>
        <p:spPr>
          <a:xfrm>
            <a:off x="457200" y="164652"/>
            <a:ext cx="8229600" cy="637964"/>
          </a:xfrm>
        </p:spPr>
        <p:txBody>
          <a:bodyPr>
            <a:noAutofit/>
          </a:bodyPr>
          <a:lstStyle/>
          <a:p>
            <a:pPr algn="l"/>
            <a:br>
              <a:rPr lang="en-US" sz="4000" dirty="0">
                <a:solidFill>
                  <a:srgbClr val="FF0000"/>
                </a:solidFill>
              </a:rPr>
            </a:br>
            <a:br>
              <a:rPr lang="en-US" sz="4000" dirty="0">
                <a:solidFill>
                  <a:srgbClr val="FF0000"/>
                </a:solidFill>
              </a:rPr>
            </a:br>
            <a:r>
              <a:rPr lang="en-US" sz="2000" dirty="0">
                <a:solidFill>
                  <a:srgbClr val="009ADF"/>
                </a:solidFill>
              </a:rPr>
              <a:t>Assessment Question #1</a:t>
            </a:r>
            <a:br>
              <a:rPr lang="en-US" sz="4000" dirty="0">
                <a:solidFill>
                  <a:srgbClr val="FF0000"/>
                </a:solidFill>
              </a:rPr>
            </a:br>
            <a:r>
              <a:rPr lang="en-US" sz="3600" dirty="0">
                <a:solidFill>
                  <a:srgbClr val="FF4C00"/>
                </a:solidFill>
                <a:latin typeface="Calibri" panose="020F0502020204030204" pitchFamily="34" charset="0"/>
                <a:cs typeface="Calibri" panose="020F0502020204030204" pitchFamily="34" charset="0"/>
              </a:rPr>
              <a:t>Which of the following roles or priorities is most important to be an effective leader of stewardship?</a:t>
            </a:r>
            <a:endParaRPr lang="en-US" sz="4000" dirty="0">
              <a:solidFill>
                <a:srgbClr val="FF4C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5"/>
          </p:nvPr>
        </p:nvSpPr>
        <p:spPr/>
        <p:txBody>
          <a:bodyPr/>
          <a:lstStyle/>
          <a:p>
            <a:fld id="{5E8BC936-0928-C346-B13E-04BD58031644}"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97049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7133"/>
            <a:ext cx="7886700" cy="1447800"/>
          </a:xfrm>
        </p:spPr>
        <p:txBody>
          <a:bodyPr>
            <a:normAutofit/>
          </a:bodyPr>
          <a:lstStyle/>
          <a:p>
            <a:pPr algn="ctr"/>
            <a:r>
              <a:rPr lang="en-US" sz="4000" dirty="0"/>
              <a:t>Leadership</a:t>
            </a:r>
          </a:p>
        </p:txBody>
      </p:sp>
      <p:sp>
        <p:nvSpPr>
          <p:cNvPr id="3" name="Content Placeholder 2"/>
          <p:cNvSpPr>
            <a:spLocks noGrp="1"/>
          </p:cNvSpPr>
          <p:nvPr>
            <p:ph idx="1"/>
          </p:nvPr>
        </p:nvSpPr>
        <p:spPr>
          <a:xfrm>
            <a:off x="457200" y="1794933"/>
            <a:ext cx="8229600" cy="4148666"/>
          </a:xfrm>
        </p:spPr>
        <p:txBody>
          <a:bodyPr/>
          <a:lstStyle/>
          <a:p>
            <a:pPr marL="0" indent="0" algn="ctr">
              <a:buNone/>
            </a:pPr>
            <a:r>
              <a:rPr lang="en-US" sz="3600" dirty="0"/>
              <a:t>Leadership is practical skill regarding the ability of an individual or organization to “lead” or guide other individuals, teams, or entire organizations .</a:t>
            </a:r>
          </a:p>
          <a:p>
            <a:endParaRPr lang="en-US" dirty="0"/>
          </a:p>
        </p:txBody>
      </p:sp>
      <p:sp>
        <p:nvSpPr>
          <p:cNvPr id="4" name="TextBox 3"/>
          <p:cNvSpPr txBox="1"/>
          <p:nvPr/>
        </p:nvSpPr>
        <p:spPr>
          <a:xfrm>
            <a:off x="2773694" y="6300252"/>
            <a:ext cx="2582934" cy="369332"/>
          </a:xfrm>
          <a:prstGeom prst="rect">
            <a:avLst/>
          </a:prstGeom>
          <a:noFill/>
        </p:spPr>
        <p:txBody>
          <a:bodyPr wrap="none" rtlCol="0">
            <a:spAutoFit/>
          </a:bodyPr>
          <a:lstStyle/>
          <a:p>
            <a:r>
              <a:rPr lang="en-US" dirty="0"/>
              <a:t>From “free encyclopedia”</a:t>
            </a:r>
          </a:p>
        </p:txBody>
      </p:sp>
    </p:spTree>
    <p:extLst>
      <p:ext uri="{BB962C8B-B14F-4D97-AF65-F5344CB8AC3E}">
        <p14:creationId xmlns:p14="http://schemas.microsoft.com/office/powerpoint/2010/main" val="597190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7200" y="2163778"/>
            <a:ext cx="8412152" cy="3778235"/>
          </a:xfrm>
        </p:spPr>
        <p:txBody>
          <a:bodyPr/>
          <a:lstStyle/>
          <a:p>
            <a:pPr marL="514350" lvl="1" indent="-514350">
              <a:buFont typeface="+mj-lt"/>
              <a:buAutoNum type="alphaUcPeriod"/>
            </a:pPr>
            <a:r>
              <a:rPr lang="en-US" dirty="0"/>
              <a:t>Ability to determine the best approach for communicating  intervention recommendations within different healthcare settings</a:t>
            </a:r>
          </a:p>
          <a:p>
            <a:pPr marL="514350" lvl="1" indent="-514350">
              <a:buFont typeface="+mj-lt"/>
              <a:buAutoNum type="alphaUcPeriod"/>
            </a:pPr>
            <a:r>
              <a:rPr lang="en-US" dirty="0"/>
              <a:t>Ability  to address  conflict resolution </a:t>
            </a:r>
          </a:p>
          <a:p>
            <a:pPr marL="514350" lvl="1" indent="-514350">
              <a:buFont typeface="+mj-lt"/>
              <a:buAutoNum type="alphaUcPeriod"/>
            </a:pPr>
            <a:r>
              <a:rPr lang="en-US" dirty="0"/>
              <a:t>Ability to communicate effectively the overall benefit of stewardship towards patient safety and quality of care Has the respect of administrators and healthcare providers of the institution</a:t>
            </a:r>
          </a:p>
          <a:p>
            <a:pPr marL="514350" lvl="1" indent="-514350">
              <a:buFont typeface="+mj-lt"/>
              <a:buAutoNum type="alphaUcPeriod"/>
            </a:pPr>
            <a:r>
              <a:rPr lang="en-US" dirty="0"/>
              <a:t>All above</a:t>
            </a:r>
            <a:br>
              <a:rPr lang="en-US" sz="3200" dirty="0"/>
            </a:br>
            <a:endParaRPr lang="en-US" sz="3200" dirty="0"/>
          </a:p>
          <a:p>
            <a:pPr marL="514350" lvl="1" indent="-514350" defTabSz="457200">
              <a:buSzTx/>
              <a:buAutoNum type="alphaUcPeriod"/>
            </a:pPr>
            <a:endParaRPr lang="en-US" sz="3200" dirty="0"/>
          </a:p>
          <a:p>
            <a:pPr marL="0" indent="0">
              <a:buNone/>
            </a:pPr>
            <a:endParaRPr lang="en-US" dirty="0"/>
          </a:p>
        </p:txBody>
      </p:sp>
      <p:sp>
        <p:nvSpPr>
          <p:cNvPr id="3" name="Title 2"/>
          <p:cNvSpPr>
            <a:spLocks noGrp="1"/>
          </p:cNvSpPr>
          <p:nvPr>
            <p:ph type="title"/>
          </p:nvPr>
        </p:nvSpPr>
        <p:spPr>
          <a:xfrm>
            <a:off x="457200" y="168632"/>
            <a:ext cx="8229600" cy="768096"/>
          </a:xfrm>
        </p:spPr>
        <p:txBody>
          <a:bodyPr>
            <a:noAutofit/>
          </a:bodyPr>
          <a:lstStyle/>
          <a:p>
            <a:pPr algn="l"/>
            <a:br>
              <a:rPr lang="en-US" sz="4000" dirty="0">
                <a:solidFill>
                  <a:srgbClr val="FF0000"/>
                </a:solidFill>
              </a:rPr>
            </a:br>
            <a:br>
              <a:rPr lang="en-US" sz="4000" dirty="0">
                <a:solidFill>
                  <a:srgbClr val="FF0000"/>
                </a:solidFill>
              </a:rPr>
            </a:br>
            <a:r>
              <a:rPr lang="en-US" sz="2000" dirty="0">
                <a:solidFill>
                  <a:srgbClr val="009ADF"/>
                </a:solidFill>
              </a:rPr>
              <a:t>Assessment Question #2</a:t>
            </a:r>
            <a:br>
              <a:rPr lang="en-US" sz="4000" dirty="0">
                <a:solidFill>
                  <a:srgbClr val="FF0000"/>
                </a:solidFill>
              </a:rPr>
            </a:br>
            <a:r>
              <a:rPr lang="en-US" sz="3200" dirty="0">
                <a:solidFill>
                  <a:srgbClr val="FF4C00"/>
                </a:solidFill>
              </a:rPr>
              <a:t>Which of the following leadership skill(s) improves the effectiveness of a multidisciplinary antimicrobial stewardship team?</a:t>
            </a:r>
            <a:endParaRPr lang="en-US" sz="4000" dirty="0">
              <a:solidFill>
                <a:srgbClr val="FF4C00"/>
              </a:solidFill>
            </a:endParaRPr>
          </a:p>
        </p:txBody>
      </p:sp>
      <p:sp>
        <p:nvSpPr>
          <p:cNvPr id="4" name="Slide Number Placeholder 3"/>
          <p:cNvSpPr>
            <a:spLocks noGrp="1"/>
          </p:cNvSpPr>
          <p:nvPr>
            <p:ph type="sldNum" sz="quarter" idx="15"/>
          </p:nvPr>
        </p:nvSpPr>
        <p:spPr/>
        <p:txBody>
          <a:bodyPr/>
          <a:lstStyle/>
          <a:p>
            <a:fld id="{5E8BC936-0928-C346-B13E-04BD58031644}"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15578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8-02-10 at 1.0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66" y="74159"/>
            <a:ext cx="8652933" cy="1616530"/>
          </a:xfrm>
          <a:prstGeom prst="rect">
            <a:avLst/>
          </a:prstGeom>
        </p:spPr>
      </p:pic>
      <p:sp>
        <p:nvSpPr>
          <p:cNvPr id="5" name="Rectangle 4"/>
          <p:cNvSpPr/>
          <p:nvPr/>
        </p:nvSpPr>
        <p:spPr>
          <a:xfrm>
            <a:off x="0" y="1803666"/>
            <a:ext cx="9144000" cy="4555093"/>
          </a:xfrm>
          <a:prstGeom prst="rect">
            <a:avLst/>
          </a:prstGeom>
        </p:spPr>
        <p:txBody>
          <a:bodyPr wrap="square">
            <a:spAutoFit/>
          </a:bodyPr>
          <a:lstStyle/>
          <a:p>
            <a:pPr algn="ctr"/>
            <a:r>
              <a:rPr lang="en-US" sz="2400" dirty="0">
                <a:solidFill>
                  <a:srgbClr val="FF4C00"/>
                </a:solidFill>
              </a:rPr>
              <a:t>    </a:t>
            </a:r>
            <a:r>
              <a:rPr lang="en-US" sz="2400" b="1" dirty="0">
                <a:solidFill>
                  <a:srgbClr val="FF4C00"/>
                </a:solidFill>
              </a:rPr>
              <a:t>LEADERS</a:t>
            </a:r>
            <a:r>
              <a:rPr lang="en-US" sz="2400" dirty="0">
                <a:solidFill>
                  <a:srgbClr val="FF4C00"/>
                </a:solidFill>
              </a:rPr>
              <a:t> ESTABLISH ANTIMICROBIAL STEWARDSHIP AS AN</a:t>
            </a:r>
          </a:p>
          <a:p>
            <a:pPr algn="ctr"/>
            <a:r>
              <a:rPr lang="en-US" sz="2400" dirty="0">
                <a:solidFill>
                  <a:srgbClr val="FF4C00"/>
                </a:solidFill>
              </a:rPr>
              <a:t>       ORGANIZATIONAL PRIORITY</a:t>
            </a:r>
          </a:p>
          <a:p>
            <a:endParaRPr lang="en-US" sz="2000" dirty="0">
              <a:solidFill>
                <a:srgbClr val="FF4C00"/>
              </a:solidFill>
            </a:endParaRPr>
          </a:p>
          <a:p>
            <a:pPr marL="742950" lvl="1" indent="-285750">
              <a:buFont typeface="Arial"/>
              <a:buChar char="•"/>
            </a:pPr>
            <a:r>
              <a:rPr lang="en-US" sz="2400" dirty="0">
                <a:solidFill>
                  <a:schemeClr val="tx1">
                    <a:lumMod val="50000"/>
                  </a:schemeClr>
                </a:solidFill>
              </a:rPr>
              <a:t>As emphasized by TJC standards and IDSA guidelines, strong leadership commitment is critical to the success of an ASP.</a:t>
            </a:r>
          </a:p>
          <a:p>
            <a:pPr lvl="1"/>
            <a:endParaRPr lang="en-US" sz="1200" dirty="0">
              <a:solidFill>
                <a:schemeClr val="tx1">
                  <a:lumMod val="50000"/>
                </a:schemeClr>
              </a:solidFill>
            </a:endParaRPr>
          </a:p>
          <a:p>
            <a:pPr marL="742950" lvl="1" indent="-285750">
              <a:buFont typeface="Arial"/>
              <a:buChar char="•"/>
            </a:pPr>
            <a:r>
              <a:rPr lang="en-US" sz="2400" dirty="0">
                <a:solidFill>
                  <a:schemeClr val="tx1">
                    <a:lumMod val="50000"/>
                  </a:schemeClr>
                </a:solidFill>
              </a:rPr>
              <a:t>Achieved via identifying healthcare </a:t>
            </a:r>
            <a:r>
              <a:rPr lang="en-US" sz="2400" b="1" dirty="0">
                <a:solidFill>
                  <a:schemeClr val="tx1">
                    <a:lumMod val="50000"/>
                  </a:schemeClr>
                </a:solidFill>
              </a:rPr>
              <a:t>leaders</a:t>
            </a:r>
            <a:r>
              <a:rPr lang="en-US" sz="2400" dirty="0">
                <a:solidFill>
                  <a:schemeClr val="tx1">
                    <a:lumMod val="50000"/>
                  </a:schemeClr>
                </a:solidFill>
              </a:rPr>
              <a:t> and promoting ASP as a </a:t>
            </a:r>
            <a:r>
              <a:rPr lang="en-US" sz="2800" dirty="0">
                <a:solidFill>
                  <a:schemeClr val="tx1">
                    <a:lumMod val="50000"/>
                  </a:schemeClr>
                </a:solidFill>
              </a:rPr>
              <a:t>patient care, safety, and quality issue</a:t>
            </a:r>
            <a:r>
              <a:rPr lang="en-US" sz="2400" dirty="0">
                <a:solidFill>
                  <a:schemeClr val="tx1">
                    <a:lumMod val="50000"/>
                  </a:schemeClr>
                </a:solidFill>
              </a:rPr>
              <a:t>.</a:t>
            </a:r>
          </a:p>
          <a:p>
            <a:pPr lvl="1"/>
            <a:endParaRPr lang="en-US" sz="1100" dirty="0">
              <a:solidFill>
                <a:schemeClr val="tx1">
                  <a:lumMod val="50000"/>
                </a:schemeClr>
              </a:solidFill>
            </a:endParaRPr>
          </a:p>
          <a:p>
            <a:pPr marL="742950" lvl="1" indent="-285750">
              <a:buFont typeface="Arial"/>
              <a:buChar char="•"/>
            </a:pPr>
            <a:r>
              <a:rPr lang="en-US" sz="2400" b="1" dirty="0">
                <a:solidFill>
                  <a:schemeClr val="tx1">
                    <a:lumMod val="50000"/>
                  </a:schemeClr>
                </a:solidFill>
              </a:rPr>
              <a:t>The physician and pharmacist co-leading ASP requires strong leadership skills, including trust, confidence, and willingness to stand on principles. Simply appointing a person to lead ASP does not qualify the individual as a leader. </a:t>
            </a:r>
          </a:p>
        </p:txBody>
      </p:sp>
      <p:sp>
        <p:nvSpPr>
          <p:cNvPr id="4" name="TextBox 3"/>
          <p:cNvSpPr txBox="1"/>
          <p:nvPr/>
        </p:nvSpPr>
        <p:spPr>
          <a:xfrm>
            <a:off x="1233714" y="6422573"/>
            <a:ext cx="2042709" cy="369332"/>
          </a:xfrm>
          <a:prstGeom prst="rect">
            <a:avLst/>
          </a:prstGeom>
          <a:noFill/>
        </p:spPr>
        <p:txBody>
          <a:bodyPr wrap="none" rtlCol="0">
            <a:spAutoFit/>
          </a:bodyPr>
          <a:lstStyle/>
          <a:p>
            <a:r>
              <a:rPr lang="en-US" dirty="0"/>
              <a:t>Clin Infect Dis. 2017</a:t>
            </a:r>
          </a:p>
        </p:txBody>
      </p:sp>
    </p:spTree>
    <p:extLst>
      <p:ext uri="{BB962C8B-B14F-4D97-AF65-F5344CB8AC3E}">
        <p14:creationId xmlns:p14="http://schemas.microsoft.com/office/powerpoint/2010/main" val="234064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Screen Shot 2018-02-10 at 1.0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74159"/>
            <a:ext cx="9033933" cy="1616530"/>
          </a:xfrm>
          <a:prstGeom prst="rect">
            <a:avLst/>
          </a:prstGeom>
        </p:spPr>
      </p:pic>
      <p:sp>
        <p:nvSpPr>
          <p:cNvPr id="5" name="Rectangle 4"/>
          <p:cNvSpPr/>
          <p:nvPr/>
        </p:nvSpPr>
        <p:spPr>
          <a:xfrm>
            <a:off x="628650" y="2293527"/>
            <a:ext cx="7886700" cy="3970318"/>
          </a:xfrm>
          <a:prstGeom prst="rect">
            <a:avLst/>
          </a:prstGeom>
        </p:spPr>
        <p:txBody>
          <a:bodyPr wrap="square">
            <a:spAutoFit/>
          </a:bodyPr>
          <a:lstStyle/>
          <a:p>
            <a:r>
              <a:rPr lang="en-US" sz="3600" b="1" dirty="0">
                <a:solidFill>
                  <a:srgbClr val="FF4C00"/>
                </a:solidFill>
              </a:rPr>
              <a:t>The ASP (Co)Director needs to be able to: </a:t>
            </a:r>
          </a:p>
          <a:p>
            <a:pPr marL="742950" lvl="1" indent="-285750">
              <a:buFont typeface="Arial"/>
              <a:buChar char="•"/>
            </a:pPr>
            <a:r>
              <a:rPr lang="en-US" sz="3600" dirty="0"/>
              <a:t>engage</a:t>
            </a:r>
          </a:p>
          <a:p>
            <a:pPr marL="742950" lvl="1" indent="-285750">
              <a:buFont typeface="Arial"/>
              <a:buChar char="•"/>
            </a:pPr>
            <a:r>
              <a:rPr lang="en-US" sz="3600" dirty="0"/>
              <a:t>motivate</a:t>
            </a:r>
          </a:p>
          <a:p>
            <a:pPr marL="742950" lvl="1" indent="-285750">
              <a:buFont typeface="Arial"/>
              <a:buChar char="•"/>
            </a:pPr>
            <a:r>
              <a:rPr lang="en-US" sz="3600" dirty="0"/>
              <a:t>inspire</a:t>
            </a:r>
          </a:p>
          <a:p>
            <a:pPr marL="742950" lvl="1" indent="-285750">
              <a:buFont typeface="Arial"/>
              <a:buChar char="•"/>
            </a:pPr>
            <a:r>
              <a:rPr lang="en-US" sz="3600" dirty="0"/>
              <a:t>influence others</a:t>
            </a:r>
          </a:p>
          <a:p>
            <a:pPr marL="742950" lvl="1" indent="-285750">
              <a:buFont typeface="Arial"/>
              <a:buChar char="•"/>
            </a:pPr>
            <a:r>
              <a:rPr lang="en-US" sz="3600" dirty="0"/>
              <a:t>not fear confrontation</a:t>
            </a:r>
            <a:r>
              <a:rPr lang="en-US" sz="3200" dirty="0"/>
              <a:t>.</a:t>
            </a:r>
          </a:p>
        </p:txBody>
      </p:sp>
    </p:spTree>
    <p:extLst>
      <p:ext uri="{BB962C8B-B14F-4D97-AF65-F5344CB8AC3E}">
        <p14:creationId xmlns:p14="http://schemas.microsoft.com/office/powerpoint/2010/main" val="108777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79415529"/>
              </p:ext>
            </p:extLst>
          </p:nvPr>
        </p:nvGraphicFramePr>
        <p:xfrm>
          <a:off x="907143" y="1342567"/>
          <a:ext cx="7529286" cy="3948140"/>
        </p:xfrm>
        <a:graphic>
          <a:graphicData uri="http://schemas.openxmlformats.org/drawingml/2006/table">
            <a:tbl>
              <a:tblPr firstRow="1" bandRow="1">
                <a:tableStyleId>{5C22544A-7EE6-4342-B048-85BDC9FD1C3A}</a:tableStyleId>
              </a:tblPr>
              <a:tblGrid>
                <a:gridCol w="7529286">
                  <a:extLst>
                    <a:ext uri="{9D8B030D-6E8A-4147-A177-3AD203B41FA5}">
                      <a16:colId xmlns:a16="http://schemas.microsoft.com/office/drawing/2014/main" val="20000"/>
                    </a:ext>
                  </a:extLst>
                </a:gridCol>
              </a:tblGrid>
              <a:tr h="600652">
                <a:tc>
                  <a:txBody>
                    <a:bodyPr/>
                    <a:lstStyle/>
                    <a:p>
                      <a:r>
                        <a:rPr lang="en-US" sz="2800" dirty="0"/>
                        <a:t>Commands respect of peers</a:t>
                      </a:r>
                    </a:p>
                  </a:txBody>
                  <a:tcPr/>
                </a:tc>
                <a:extLst>
                  <a:ext uri="{0D108BD9-81ED-4DB2-BD59-A6C34878D82A}">
                    <a16:rowId xmlns:a16="http://schemas.microsoft.com/office/drawing/2014/main" val="10000"/>
                  </a:ext>
                </a:extLst>
              </a:tr>
              <a:tr h="600652">
                <a:tc>
                  <a:txBody>
                    <a:bodyPr/>
                    <a:lstStyle/>
                    <a:p>
                      <a:r>
                        <a:rPr lang="en-US" sz="2800" dirty="0"/>
                        <a:t>Inspires trust</a:t>
                      </a:r>
                    </a:p>
                  </a:txBody>
                  <a:tcPr/>
                </a:tc>
                <a:extLst>
                  <a:ext uri="{0D108BD9-81ED-4DB2-BD59-A6C34878D82A}">
                    <a16:rowId xmlns:a16="http://schemas.microsoft.com/office/drawing/2014/main" val="10001"/>
                  </a:ext>
                </a:extLst>
              </a:tr>
              <a:tr h="600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Motivates the team</a:t>
                      </a:r>
                    </a:p>
                  </a:txBody>
                  <a:tcPr/>
                </a:tc>
                <a:extLst>
                  <a:ext uri="{0D108BD9-81ED-4DB2-BD59-A6C34878D82A}">
                    <a16:rowId xmlns:a16="http://schemas.microsoft.com/office/drawing/2014/main" val="10002"/>
                  </a:ext>
                </a:extLst>
              </a:tr>
              <a:tr h="600652">
                <a:tc>
                  <a:txBody>
                    <a:bodyPr/>
                    <a:lstStyle/>
                    <a:p>
                      <a:r>
                        <a:rPr lang="en-US" sz="2800" dirty="0"/>
                        <a:t>Maintains</a:t>
                      </a:r>
                      <a:r>
                        <a:rPr lang="en-US" sz="2800" baseline="0" dirty="0"/>
                        <a:t> long-range perspective</a:t>
                      </a:r>
                      <a:endParaRPr lang="en-US" sz="2800" dirty="0"/>
                    </a:p>
                  </a:txBody>
                  <a:tcPr/>
                </a:tc>
                <a:extLst>
                  <a:ext uri="{0D108BD9-81ED-4DB2-BD59-A6C34878D82A}">
                    <a16:rowId xmlns:a16="http://schemas.microsoft.com/office/drawing/2014/main" val="10003"/>
                  </a:ext>
                </a:extLst>
              </a:tr>
              <a:tr h="600652">
                <a:tc>
                  <a:txBody>
                    <a:bodyPr/>
                    <a:lstStyle/>
                    <a:p>
                      <a:r>
                        <a:rPr lang="en-US" sz="2800" dirty="0"/>
                        <a:t>Aligns</a:t>
                      </a:r>
                      <a:r>
                        <a:rPr lang="en-US" sz="2800" baseline="0" dirty="0"/>
                        <a:t> and Improves systems or develops new ones</a:t>
                      </a:r>
                      <a:endParaRPr lang="en-US" sz="2800" dirty="0"/>
                    </a:p>
                  </a:txBody>
                  <a:tcPr/>
                </a:tc>
                <a:extLst>
                  <a:ext uri="{0D108BD9-81ED-4DB2-BD59-A6C34878D82A}">
                    <a16:rowId xmlns:a16="http://schemas.microsoft.com/office/drawing/2014/main" val="10004"/>
                  </a:ext>
                </a:extLst>
              </a:tr>
              <a:tr h="600652">
                <a:tc>
                  <a:txBody>
                    <a:bodyPr/>
                    <a:lstStyle/>
                    <a:p>
                      <a:r>
                        <a:rPr lang="en-US" sz="2800" dirty="0"/>
                        <a:t>Creates,</a:t>
                      </a:r>
                      <a:r>
                        <a:rPr lang="en-US" sz="2800" baseline="0" dirty="0"/>
                        <a:t> anticipates, and recognizes opportunity</a:t>
                      </a:r>
                      <a:endParaRPr lang="en-US" sz="28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717246" y="272141"/>
            <a:ext cx="7257144" cy="707886"/>
          </a:xfrm>
          <a:prstGeom prst="rect">
            <a:avLst/>
          </a:prstGeom>
          <a:noFill/>
        </p:spPr>
        <p:txBody>
          <a:bodyPr wrap="square" rtlCol="0">
            <a:spAutoFit/>
          </a:bodyPr>
          <a:lstStyle/>
          <a:p>
            <a:pPr algn="ctr"/>
            <a:r>
              <a:rPr lang="en-US" sz="4000" b="1" dirty="0">
                <a:solidFill>
                  <a:srgbClr val="FF4C00"/>
                </a:solidFill>
              </a:rPr>
              <a:t>Attributes of an Effective Leader</a:t>
            </a:r>
          </a:p>
        </p:txBody>
      </p:sp>
      <p:sp>
        <p:nvSpPr>
          <p:cNvPr id="5" name="TextBox 4"/>
          <p:cNvSpPr txBox="1"/>
          <p:nvPr/>
        </p:nvSpPr>
        <p:spPr>
          <a:xfrm>
            <a:off x="1161143" y="6168571"/>
            <a:ext cx="6373604" cy="369332"/>
          </a:xfrm>
          <a:prstGeom prst="rect">
            <a:avLst/>
          </a:prstGeom>
          <a:noFill/>
        </p:spPr>
        <p:txBody>
          <a:bodyPr wrap="none" rtlCol="0">
            <a:spAutoFit/>
          </a:bodyPr>
          <a:lstStyle/>
          <a:p>
            <a:r>
              <a:rPr lang="en-US" dirty="0"/>
              <a:t>Ostrowsky B et al. Clin Infect Dis.  2018;</a:t>
            </a:r>
            <a:r>
              <a:rPr lang="mr-IN" dirty="0"/>
              <a:t> DOI: 10.1093/cid/cix1093 </a:t>
            </a:r>
          </a:p>
        </p:txBody>
      </p:sp>
    </p:spTree>
    <p:extLst>
      <p:ext uri="{BB962C8B-B14F-4D97-AF65-F5344CB8AC3E}">
        <p14:creationId xmlns:p14="http://schemas.microsoft.com/office/powerpoint/2010/main" val="401049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8-02-10 at 1.0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41"/>
            <a:ext cx="9144000" cy="2332698"/>
          </a:xfrm>
          <a:prstGeom prst="rect">
            <a:avLst/>
          </a:prstGeom>
        </p:spPr>
      </p:pic>
      <p:sp>
        <p:nvSpPr>
          <p:cNvPr id="5" name="TextBox 4"/>
          <p:cNvSpPr txBox="1"/>
          <p:nvPr/>
        </p:nvSpPr>
        <p:spPr>
          <a:xfrm>
            <a:off x="406400" y="2279857"/>
            <a:ext cx="8737600" cy="4154984"/>
          </a:xfrm>
          <a:prstGeom prst="rect">
            <a:avLst/>
          </a:prstGeom>
          <a:noFill/>
        </p:spPr>
        <p:txBody>
          <a:bodyPr wrap="square" rtlCol="0">
            <a:spAutoFit/>
          </a:bodyPr>
          <a:lstStyle/>
          <a:p>
            <a:pPr marL="285750" indent="-285750">
              <a:buFont typeface="Arial"/>
              <a:buChar char="•"/>
            </a:pPr>
            <a:r>
              <a:rPr lang="en-US" sz="2400" dirty="0"/>
              <a:t>The purpose of this guidance document is to outline the </a:t>
            </a:r>
            <a:r>
              <a:rPr lang="en-US" sz="2400" b="1" dirty="0"/>
              <a:t>knowledge and skills</a:t>
            </a:r>
            <a:r>
              <a:rPr lang="en-US" sz="2400" dirty="0"/>
              <a:t> that are needed to lead an antimicrobial stewardship program.</a:t>
            </a:r>
          </a:p>
          <a:p>
            <a:pPr marL="285750" indent="-285750">
              <a:buFont typeface="Arial"/>
              <a:buChar char="•"/>
            </a:pPr>
            <a:r>
              <a:rPr lang="en-US" sz="2400" dirty="0"/>
              <a:t> Society for Healthcare Epidemiology of America has partnered with other leaders in advancing the field of antimicrobial stewardship, including:</a:t>
            </a:r>
          </a:p>
          <a:p>
            <a:pPr marL="742950" lvl="1" indent="-285750">
              <a:buFont typeface="Arial"/>
              <a:buChar char="•"/>
            </a:pPr>
            <a:r>
              <a:rPr lang="en-US" sz="2400" dirty="0"/>
              <a:t>Infectious Diseases Society of America, </a:t>
            </a:r>
          </a:p>
          <a:p>
            <a:pPr marL="742950" lvl="1" indent="-285750">
              <a:buFont typeface="Arial"/>
              <a:buChar char="•"/>
            </a:pPr>
            <a:r>
              <a:rPr lang="en-US" sz="2400" dirty="0"/>
              <a:t>Making-A-Difference in Infectious Diseases, </a:t>
            </a:r>
          </a:p>
          <a:p>
            <a:pPr marL="742950" lvl="1" indent="-285750">
              <a:buFont typeface="Arial"/>
              <a:buChar char="•"/>
            </a:pPr>
            <a:r>
              <a:rPr lang="en-US" sz="2400" dirty="0"/>
              <a:t>National Foundation of Infectious Diseases, </a:t>
            </a:r>
          </a:p>
          <a:p>
            <a:pPr marL="742950" lvl="1" indent="-285750">
              <a:buFont typeface="Arial"/>
              <a:buChar char="•"/>
            </a:pPr>
            <a:r>
              <a:rPr lang="en-US" sz="2400" dirty="0"/>
              <a:t>Pediatric Infectious Diseases Society, </a:t>
            </a:r>
          </a:p>
          <a:p>
            <a:pPr marL="742950" lvl="1" indent="-285750">
              <a:buFont typeface="Arial"/>
              <a:buChar char="•"/>
            </a:pPr>
            <a:r>
              <a:rPr lang="en-US" sz="2400" dirty="0"/>
              <a:t>Society of Infectious Disease Pharmacists</a:t>
            </a:r>
          </a:p>
        </p:txBody>
      </p:sp>
      <p:sp>
        <p:nvSpPr>
          <p:cNvPr id="6" name="TextBox 5"/>
          <p:cNvSpPr txBox="1"/>
          <p:nvPr/>
        </p:nvSpPr>
        <p:spPr>
          <a:xfrm>
            <a:off x="952413" y="6528665"/>
            <a:ext cx="7118034" cy="338554"/>
          </a:xfrm>
          <a:prstGeom prst="rect">
            <a:avLst/>
          </a:prstGeom>
          <a:noFill/>
        </p:spPr>
        <p:txBody>
          <a:bodyPr wrap="square" rtlCol="0">
            <a:spAutoFit/>
          </a:bodyPr>
          <a:lstStyle/>
          <a:p>
            <a:r>
              <a:rPr lang="en-US" sz="1600" dirty="0"/>
              <a:t>Infection Control and Hospital Epidemiology. 2014; 35:</a:t>
            </a:r>
            <a:r>
              <a:rPr lang="mr-IN" sz="1600" dirty="0">
                <a:latin typeface="Calibri"/>
                <a:cs typeface="Calibri"/>
              </a:rPr>
              <a:t>1444-1451</a:t>
            </a:r>
            <a:endParaRPr lang="en-US" sz="1600" dirty="0">
              <a:latin typeface="Calibri"/>
              <a:cs typeface="Calibri"/>
            </a:endParaRPr>
          </a:p>
        </p:txBody>
      </p:sp>
    </p:spTree>
    <p:extLst>
      <p:ext uri="{BB962C8B-B14F-4D97-AF65-F5344CB8AC3E}">
        <p14:creationId xmlns:p14="http://schemas.microsoft.com/office/powerpoint/2010/main" val="2981719541"/>
      </p:ext>
    </p:extLst>
  </p:cSld>
  <p:clrMapOvr>
    <a:masterClrMapping/>
  </p:clrMapOvr>
</p:sld>
</file>

<file path=ppt/theme/theme1.xml><?xml version="1.0" encoding="utf-8"?>
<a:theme xmlns:a="http://schemas.openxmlformats.org/drawingml/2006/main" name="sh_pres_basic_4x3_160601">
  <a:themeElements>
    <a:clrScheme name="sh5">
      <a:dk1>
        <a:srgbClr val="636466"/>
      </a:dk1>
      <a:lt1>
        <a:srgbClr val="FFFFFF"/>
      </a:lt1>
      <a:dk2>
        <a:srgbClr val="003595"/>
      </a:dk2>
      <a:lt2>
        <a:srgbClr val="FFFFFF"/>
      </a:lt2>
      <a:accent1>
        <a:srgbClr val="003595"/>
      </a:accent1>
      <a:accent2>
        <a:srgbClr val="00B3E3"/>
      </a:accent2>
      <a:accent3>
        <a:srgbClr val="0084D6"/>
      </a:accent3>
      <a:accent4>
        <a:srgbClr val="FF9F19"/>
      </a:accent4>
      <a:accent5>
        <a:srgbClr val="FF4C00"/>
      </a:accent5>
      <a:accent6>
        <a:srgbClr val="999999"/>
      </a:accent6>
      <a:hlink>
        <a:srgbClr val="003595"/>
      </a:hlink>
      <a:folHlink>
        <a:srgbClr val="0084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sh_pres_basic_4x3_160601</Template>
  <TotalTime>6448</TotalTime>
  <Words>3070</Words>
  <Application>Microsoft Macintosh PowerPoint</Application>
  <PresentationFormat>On-screen Show (4:3)</PresentationFormat>
  <Paragraphs>366</Paragraphs>
  <Slides>50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Avenir Book</vt:lpstr>
      <vt:lpstr>Avenir Heavy</vt:lpstr>
      <vt:lpstr>Calibri</vt:lpstr>
      <vt:lpstr>Courier New</vt:lpstr>
      <vt:lpstr>Monotype Sorts</vt:lpstr>
      <vt:lpstr>Nunito Sans</vt:lpstr>
      <vt:lpstr>Wingdings</vt:lpstr>
      <vt:lpstr>sh_pres_basic_4x3_160601</vt:lpstr>
      <vt:lpstr>Office Theme</vt:lpstr>
      <vt:lpstr>Effective Stewardship Leadership Reflecting on my experience as IDSA President during start of COVID</vt:lpstr>
      <vt:lpstr>Disclosures</vt:lpstr>
      <vt:lpstr>LEARNING OBJECTIVES</vt:lpstr>
      <vt:lpstr>What is a Leader?</vt:lpstr>
      <vt:lpstr>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Habits of highly effective people</vt:lpstr>
      <vt:lpstr>Qualities of a Good Leader</vt:lpstr>
      <vt:lpstr>PowerPoint Presentation</vt:lpstr>
      <vt:lpstr>COMPREHENSIVE  RESPONSE TO COVID-19</vt:lpstr>
      <vt:lpstr>PowerPoint Presentation</vt:lpstr>
      <vt:lpstr>PowerPoint Presentation</vt:lpstr>
      <vt:lpstr>The Pivot to COVID-19 </vt:lpstr>
      <vt:lpstr>PowerPoint Presentation</vt:lpstr>
      <vt:lpstr>PowerPoint Presentation</vt:lpstr>
      <vt:lpstr>PowerPoint Presentation</vt:lpstr>
      <vt:lpstr>Habits of highly effective people</vt:lpstr>
      <vt:lpstr>Habits of highly effective people</vt:lpstr>
      <vt:lpstr>Antimicrobial Stewardship: Credibility</vt:lpstr>
      <vt:lpstr>PowerPoint Presentation</vt:lpstr>
      <vt:lpstr>PowerPoint Presentation</vt:lpstr>
      <vt:lpstr>PowerPoint Presentation</vt:lpstr>
      <vt:lpstr>PowerPoint Presentation</vt:lpstr>
      <vt:lpstr>PowerPoint Presentation</vt:lpstr>
      <vt:lpstr>COMPREHENSIVE  RESPONSE TO COVID-19</vt:lpstr>
      <vt:lpstr>PowerPoint Presentation</vt:lpstr>
      <vt:lpstr>Hydroxychloroquine for SARS-CoV-2 ????</vt:lpstr>
      <vt:lpstr>Hydroxychloroquine for SARS-CoV-2 ????</vt:lpstr>
      <vt:lpstr>PowerPoint Presentation</vt:lpstr>
      <vt:lpstr>PowerPoint Presentation</vt:lpstr>
      <vt:lpstr>PowerPoint Presentation</vt:lpstr>
      <vt:lpstr> Communication in an Antimicrobial Stewardship Program</vt:lpstr>
      <vt:lpstr>Communication: IDSA and the Media</vt:lpstr>
      <vt:lpstr>PowerPoint Presentation</vt:lpstr>
      <vt:lpstr>PowerPoint Presentation</vt:lpstr>
      <vt:lpstr>PowerPoint Presentation</vt:lpstr>
      <vt:lpstr>Means of Communication</vt:lpstr>
      <vt:lpstr>PowerPoint Presentation</vt:lpstr>
      <vt:lpstr>PowerPoint Presentation</vt:lpstr>
      <vt:lpstr>PowerPoint Presentation</vt:lpstr>
      <vt:lpstr>PowerPoint Presentation</vt:lpstr>
      <vt:lpstr>Qualities of a Good Leader</vt:lpstr>
      <vt:lpstr>  Assessment Question #1 Which of the following roles or priorities is most important to be an effective leader of stewardship?</vt:lpstr>
      <vt:lpstr>  Assessment Question #2 Which of the following leadership skill(s) improves the effectiveness of a multidisciplinary antimicrobial stewardship team?</vt:lpstr>
    </vt:vector>
  </TitlesOfParts>
  <Company>Summa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Case, 32pt Calibri,  SH Dark Blue</dc:title>
  <dc:creator>Summa</dc:creator>
  <cp:lastModifiedBy>TOM FILE</cp:lastModifiedBy>
  <cp:revision>203</cp:revision>
  <cp:lastPrinted>2016-06-01T15:53:05Z</cp:lastPrinted>
  <dcterms:created xsi:type="dcterms:W3CDTF">2016-07-15T19:31:46Z</dcterms:created>
  <dcterms:modified xsi:type="dcterms:W3CDTF">2022-08-14T15:02:33Z</dcterms:modified>
</cp:coreProperties>
</file>