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86" r:id="rId2"/>
    <p:sldId id="289" r:id="rId3"/>
    <p:sldId id="287" r:id="rId4"/>
    <p:sldId id="296" r:id="rId5"/>
    <p:sldId id="297" r:id="rId6"/>
    <p:sldId id="292" r:id="rId7"/>
    <p:sldId id="293" r:id="rId8"/>
    <p:sldId id="294" r:id="rId9"/>
    <p:sldId id="295" r:id="rId10"/>
    <p:sldId id="290" r:id="rId11"/>
    <p:sldId id="291" r:id="rId12"/>
    <p:sldId id="301" r:id="rId13"/>
    <p:sldId id="302" r:id="rId14"/>
    <p:sldId id="303" r:id="rId15"/>
    <p:sldId id="288" r:id="rId16"/>
    <p:sldId id="304" r:id="rId17"/>
    <p:sldId id="300" r:id="rId18"/>
    <p:sldId id="299" r:id="rId19"/>
    <p:sldId id="298" r:id="rId20"/>
    <p:sldId id="305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ra Palmore" initials="" lastIdx="1" clrIdx="0"/>
  <p:cmAuthor id="1" name="Brooke Decker" initials="B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080"/>
    <a:srgbClr val="808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 autoAdjust="0"/>
    <p:restoredTop sz="94835" autoAdjust="0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0D8C1-C692-0F41-8D40-8CBE051B8AD8}" type="datetimeFigureOut">
              <a:rPr lang="en-US" smtClean="0"/>
              <a:pPr/>
              <a:t>9/16/22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7E180-F407-B040-B9C8-836BF493B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21AC2-64E0-4B5E-B6FF-B2BFE48907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147ED-0043-4F14-ABC8-E7094AA6191C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1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26B98-FD63-48E6-8F30-DD26EC89C8D1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6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979" y="350838"/>
            <a:ext cx="1945923" cy="5429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350838"/>
            <a:ext cx="5703711" cy="5429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92EBA-B6E4-48DF-83A9-824B2A395B3E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8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CB6A7-A042-49DF-88E0-1ACF8A53FE0D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9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32261-7C37-48BE-B616-03E632B56B0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2" y="1665288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435" y="1665288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2E40-D20F-48EB-B8D1-816048CAEC06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7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A805E-12BB-439B-A064-D801417147AD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3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4DE9F-75CC-4780-965F-DA60CBDE1828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8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0E676-3C8E-4D3B-8387-182AAED6F25D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4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3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D0E53-4DD4-4E39-9C84-E5551B7E994A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0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F9A0B-BBF3-4633-9485-8B00FF3C069C}" type="slidenum">
              <a:rPr lang="en-US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1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92166">
                <a:gamma/>
                <a:shade val="46275"/>
                <a:invGamma/>
              </a:srgbClr>
            </a:gs>
            <a:gs pos="100000">
              <a:srgbClr val="1921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AEAEA"/>
              </a:solidFill>
              <a:latin typeface="Helvetica" pitchFamily="34" charset="0"/>
            </a:endParaRP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AEAEA"/>
              </a:solidFill>
              <a:latin typeface="Helvetica" pitchFamily="34" charset="0"/>
            </a:endParaRP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F47486-D65E-43E1-8081-6D396FB62CDB}" type="slidenum">
              <a:rPr lang="en-US" b="1">
                <a:solidFill>
                  <a:srgbClr val="EAEAEA"/>
                </a:solidFill>
                <a:latin typeface="Helvetica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solidFill>
                <a:srgbClr val="EAEAEA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593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EA18"/>
        </a:buClr>
        <a:buSzPct val="115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EA18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5000"/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EA18"/>
        </a:buClr>
        <a:buSzPct val="110000"/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72355"/>
            <a:ext cx="7772400" cy="1470025"/>
          </a:xfrm>
        </p:spPr>
        <p:txBody>
          <a:bodyPr/>
          <a:lstStyle/>
          <a:p>
            <a:r>
              <a:rPr lang="en-US" sz="3600" dirty="0">
                <a:effectLst/>
              </a:rPr>
              <a:t>Who said this is my job? The infection preventionist asked to be the antimicrobial steward.</a:t>
            </a:r>
            <a:endParaRPr lang="en-US" sz="32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224" y="3429000"/>
            <a:ext cx="8607552" cy="1123879"/>
          </a:xfrm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charset="-128"/>
              </a:rPr>
              <a:t>Brooke Decker, M.D.</a:t>
            </a:r>
          </a:p>
          <a:p>
            <a:pPr eaLnBrk="1" hangingPunct="1"/>
            <a:r>
              <a:rPr lang="en-US" sz="2800" dirty="0">
                <a:ea typeface="ＭＳ Ｐゴシック" charset="-128"/>
              </a:rPr>
              <a:t>Deputy, Chief of Staff VA Pittsburgh</a:t>
            </a:r>
          </a:p>
          <a:p>
            <a:pPr eaLnBrk="1" hangingPunct="1"/>
            <a:r>
              <a:rPr lang="en-US" sz="2800" dirty="0">
                <a:ea typeface="ＭＳ Ｐゴシック" charset="-128"/>
              </a:rPr>
              <a:t>VISN 4 Hospital Epidemiologist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409" y="5842447"/>
            <a:ext cx="2640868" cy="755561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6" name="Picture 5" descr="US-DeptOfVeteransAffairs-Seal-Large.png">
            <a:extLst>
              <a:ext uri="{FF2B5EF4-FFF2-40B4-BE49-F238E27FC236}">
                <a16:creationId xmlns:a16="http://schemas.microsoft.com/office/drawing/2014/main" id="{D14F61CF-DD6F-43D0-88D1-DB889D68EEF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5096590"/>
            <a:ext cx="1761410" cy="1761410"/>
          </a:xfrm>
          <a:prstGeom prst="rect">
            <a:avLst/>
          </a:prstGeom>
        </p:spPr>
      </p:pic>
      <p:pic>
        <p:nvPicPr>
          <p:cNvPr id="7" name="Picture 6" descr="1024px-University_of_Pittsburgh_Seal_(official).svg.png">
            <a:extLst>
              <a:ext uri="{FF2B5EF4-FFF2-40B4-BE49-F238E27FC236}">
                <a16:creationId xmlns:a16="http://schemas.microsoft.com/office/drawing/2014/main" id="{BF05F2A1-EFE7-48AD-8B3F-D990D50BBA8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463" y="5273253"/>
            <a:ext cx="1493187" cy="149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0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2941-FC2C-2B43-B02D-3C49DA66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IP 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09A0D-6EC3-B647-8507-D3E0E9D36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85" y="1622757"/>
            <a:ext cx="803083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Familiar with MDRO consequences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Frequently underestimated, potentially less-threatening to prescribers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Fluent in statistics and accustomed to gathering and analyzing data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Connected, confident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Communicate, Collaborate, Cooperate</a:t>
            </a:r>
          </a:p>
        </p:txBody>
      </p:sp>
    </p:spTree>
    <p:extLst>
      <p:ext uri="{BB962C8B-B14F-4D97-AF65-F5344CB8AC3E}">
        <p14:creationId xmlns:p14="http://schemas.microsoft.com/office/powerpoint/2010/main" val="316252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077A-114B-BC4A-AB93-DCA34671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Stewardship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4922-EFE4-5648-B324-877E6E32E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Infection Prevention!</a:t>
            </a:r>
          </a:p>
          <a:p>
            <a:r>
              <a:rPr lang="en-US" dirty="0"/>
              <a:t>Prescriber (Infectious Diseases?)</a:t>
            </a:r>
          </a:p>
          <a:p>
            <a:r>
              <a:rPr lang="en-US" dirty="0"/>
              <a:t>Pharmacist (ID PharmD)</a:t>
            </a:r>
          </a:p>
          <a:p>
            <a:endParaRPr lang="en-US" dirty="0"/>
          </a:p>
          <a:p>
            <a:r>
              <a:rPr lang="en-US" dirty="0"/>
              <a:t>Advocate for appropriate expertise!</a:t>
            </a:r>
          </a:p>
          <a:p>
            <a:r>
              <a:rPr lang="en-US" dirty="0"/>
              <a:t>Enthusiasm and persistence are critical to any endeavor</a:t>
            </a:r>
          </a:p>
        </p:txBody>
      </p:sp>
    </p:spTree>
    <p:extLst>
      <p:ext uri="{BB962C8B-B14F-4D97-AF65-F5344CB8AC3E}">
        <p14:creationId xmlns:p14="http://schemas.microsoft.com/office/powerpoint/2010/main" val="58132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327E-86F8-B74B-A812-915D8FDC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Stewardship Strategies (IDSA)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A683-160A-2B47-997B-E92012E8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Prospective audit</a:t>
            </a:r>
          </a:p>
          <a:p>
            <a:r>
              <a:rPr lang="en-US" dirty="0"/>
              <a:t>Antibiotic restriction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Guidelines</a:t>
            </a:r>
          </a:p>
          <a:p>
            <a:r>
              <a:rPr lang="en-US" dirty="0" err="1"/>
              <a:t>Descalation</a:t>
            </a:r>
            <a:r>
              <a:rPr lang="en-US" dirty="0"/>
              <a:t>/optimizing</a:t>
            </a:r>
          </a:p>
          <a:p>
            <a:r>
              <a:rPr lang="en-US" dirty="0"/>
              <a:t>IV to PO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5FF5EE-FF42-6844-B60D-4D5D68535E90}"/>
              </a:ext>
            </a:extLst>
          </p:cNvPr>
          <p:cNvSpPr txBox="1"/>
          <p:nvPr/>
        </p:nvSpPr>
        <p:spPr>
          <a:xfrm>
            <a:off x="6166885" y="6233524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Dellit</a:t>
            </a:r>
            <a:r>
              <a:rPr lang="en-US" dirty="0"/>
              <a:t> Clin Infect Dis 2007</a:t>
            </a:r>
          </a:p>
        </p:txBody>
      </p:sp>
    </p:spTree>
    <p:extLst>
      <p:ext uri="{BB962C8B-B14F-4D97-AF65-F5344CB8AC3E}">
        <p14:creationId xmlns:p14="http://schemas.microsoft.com/office/powerpoint/2010/main" val="174437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327E-86F8-B74B-A812-915D8FDC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Stewardship Strategies (IDSA)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A683-160A-2B47-997B-E92012E8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Prospective audit</a:t>
            </a:r>
          </a:p>
          <a:p>
            <a:r>
              <a:rPr lang="en-US" dirty="0">
                <a:solidFill>
                  <a:srgbClr val="FF0000"/>
                </a:solidFill>
              </a:rPr>
              <a:t>Antibiotic restriction</a:t>
            </a:r>
          </a:p>
          <a:p>
            <a:r>
              <a:rPr lang="en-US" dirty="0">
                <a:solidFill>
                  <a:srgbClr val="FF0000"/>
                </a:solidFill>
              </a:rPr>
              <a:t>Education</a:t>
            </a:r>
          </a:p>
          <a:p>
            <a:r>
              <a:rPr lang="en-US" dirty="0">
                <a:solidFill>
                  <a:srgbClr val="FF0000"/>
                </a:solidFill>
              </a:rPr>
              <a:t>Guidelines</a:t>
            </a:r>
          </a:p>
          <a:p>
            <a:r>
              <a:rPr lang="en-US" dirty="0" err="1"/>
              <a:t>Descalation</a:t>
            </a:r>
            <a:r>
              <a:rPr lang="en-US" dirty="0"/>
              <a:t>/optimizing</a:t>
            </a:r>
          </a:p>
          <a:p>
            <a:r>
              <a:rPr lang="en-US" dirty="0">
                <a:solidFill>
                  <a:srgbClr val="FF0000"/>
                </a:solidFill>
              </a:rPr>
              <a:t>IV to PO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5FF5EE-FF42-6844-B60D-4D5D68535E90}"/>
              </a:ext>
            </a:extLst>
          </p:cNvPr>
          <p:cNvSpPr txBox="1"/>
          <p:nvPr/>
        </p:nvSpPr>
        <p:spPr>
          <a:xfrm>
            <a:off x="6166885" y="6233524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Dellit</a:t>
            </a:r>
            <a:r>
              <a:rPr lang="en-US" dirty="0"/>
              <a:t> Clin Infect Dis 2007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59A23-170F-0642-A3F1-9C8F2A0F277A}"/>
              </a:ext>
            </a:extLst>
          </p:cNvPr>
          <p:cNvSpPr txBox="1"/>
          <p:nvPr/>
        </p:nvSpPr>
        <p:spPr>
          <a:xfrm>
            <a:off x="1502787" y="5428318"/>
            <a:ext cx="6245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Potentially easier for non-prescribers?</a:t>
            </a:r>
          </a:p>
        </p:txBody>
      </p:sp>
    </p:spTree>
    <p:extLst>
      <p:ext uri="{BB962C8B-B14F-4D97-AF65-F5344CB8AC3E}">
        <p14:creationId xmlns:p14="http://schemas.microsoft.com/office/powerpoint/2010/main" val="411706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91F6-81D5-9140-8673-F01F4846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Restriction,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3243-CE24-3842-97D8-F887CDB9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with subject matter experts and implement once fully vetted </a:t>
            </a:r>
          </a:p>
          <a:p>
            <a:r>
              <a:rPr lang="en-US" dirty="0"/>
              <a:t>IP works as a connector, bringing the deciders together</a:t>
            </a:r>
          </a:p>
          <a:p>
            <a:r>
              <a:rPr lang="en-US" dirty="0"/>
              <a:t>Approval/Exception process managed by ID/Pharmacy</a:t>
            </a:r>
          </a:p>
        </p:txBody>
      </p:sp>
    </p:spTree>
    <p:extLst>
      <p:ext uri="{BB962C8B-B14F-4D97-AF65-F5344CB8AC3E}">
        <p14:creationId xmlns:p14="http://schemas.microsoft.com/office/powerpoint/2010/main" val="297902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2F72-7453-164A-B45B-F9E5105C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8693-5E8B-1143-A795-54FF1F8B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Eas</a:t>
            </a:r>
            <a:r>
              <a:rPr lang="en-US" dirty="0"/>
              <a:t>(</a:t>
            </a:r>
            <a:r>
              <a:rPr lang="en-US" dirty="0" err="1"/>
              <a:t>ier</a:t>
            </a:r>
            <a:r>
              <a:rPr lang="en-US" dirty="0"/>
              <a:t>) target for the non-prescriber</a:t>
            </a:r>
          </a:p>
          <a:p>
            <a:r>
              <a:rPr lang="en-US" dirty="0"/>
              <a:t>Objective, concrete, easy to track</a:t>
            </a:r>
          </a:p>
          <a:p>
            <a:r>
              <a:rPr lang="en-US" dirty="0"/>
              <a:t>Guidelines exist for major infection types that IP may already be tracking (pneumonia, UTI, SSI, CLABSI)</a:t>
            </a:r>
          </a:p>
        </p:txBody>
      </p:sp>
    </p:spTree>
    <p:extLst>
      <p:ext uri="{BB962C8B-B14F-4D97-AF65-F5344CB8AC3E}">
        <p14:creationId xmlns:p14="http://schemas.microsoft.com/office/powerpoint/2010/main" val="399467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51ECE-D05F-2F47-83D9-C3B46920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5B773-7938-8A48-B684-B00AA10A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environment of the IP!</a:t>
            </a:r>
          </a:p>
          <a:p>
            <a:r>
              <a:rPr lang="en-US" dirty="0"/>
              <a:t>Rely on SME to vet materials – ensure they are frequently reviewed for compliance with updated guidelines</a:t>
            </a:r>
          </a:p>
          <a:p>
            <a:r>
              <a:rPr lang="en-US" dirty="0"/>
              <a:t>Connect HAI and unnecessary antibiotics for providers – Aha moment!</a:t>
            </a:r>
          </a:p>
        </p:txBody>
      </p:sp>
    </p:spTree>
    <p:extLst>
      <p:ext uri="{BB962C8B-B14F-4D97-AF65-F5344CB8AC3E}">
        <p14:creationId xmlns:p14="http://schemas.microsoft.com/office/powerpoint/2010/main" val="3664214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8B2C-15B4-374E-8558-2B7239C5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makes </a:t>
            </a:r>
            <a:br>
              <a:rPr lang="en-US" dirty="0"/>
            </a:br>
            <a:r>
              <a:rPr lang="en-US" dirty="0"/>
              <a:t>the dream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1C2-B19C-EF48-90FE-873ADBEC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Infection Control        ’s Stewardship</a:t>
            </a:r>
          </a:p>
          <a:p>
            <a:r>
              <a:rPr lang="en-US" dirty="0"/>
              <a:t>No one does Stewardship alone</a:t>
            </a:r>
          </a:p>
          <a:p>
            <a:r>
              <a:rPr lang="en-US" dirty="0"/>
              <a:t>Leverage your resources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1F9367-BCB0-1848-922C-51813A3902BE}"/>
              </a:ext>
            </a:extLst>
          </p:cNvPr>
          <p:cNvGrpSpPr/>
          <p:nvPr/>
        </p:nvGrpSpPr>
        <p:grpSpPr>
          <a:xfrm>
            <a:off x="956933" y="3763926"/>
            <a:ext cx="7216260" cy="2672832"/>
            <a:chOff x="595423" y="3763926"/>
            <a:chExt cx="7216260" cy="2672832"/>
          </a:xfrm>
        </p:grpSpPr>
        <p:sp>
          <p:nvSpPr>
            <p:cNvPr id="4" name="5-Point Star 3">
              <a:extLst>
                <a:ext uri="{FF2B5EF4-FFF2-40B4-BE49-F238E27FC236}">
                  <a16:creationId xmlns:a16="http://schemas.microsoft.com/office/drawing/2014/main" id="{CE11CC88-7529-B44A-AA68-2B2C3F0EE6F8}"/>
                </a:ext>
              </a:extLst>
            </p:cNvPr>
            <p:cNvSpPr/>
            <p:nvPr/>
          </p:nvSpPr>
          <p:spPr bwMode="auto">
            <a:xfrm>
              <a:off x="595423" y="3763926"/>
              <a:ext cx="2371061" cy="2073348"/>
            </a:xfrm>
            <a:prstGeom prst="star5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E65F506-52C5-7445-AAB8-D49694C243F8}"/>
                </a:ext>
              </a:extLst>
            </p:cNvPr>
            <p:cNvSpPr txBox="1"/>
            <p:nvPr/>
          </p:nvSpPr>
          <p:spPr>
            <a:xfrm>
              <a:off x="685800" y="4569767"/>
              <a:ext cx="22188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</a:rPr>
                <a:t>KNOWLEDGE</a:t>
              </a:r>
            </a:p>
          </p:txBody>
        </p:sp>
        <p:sp>
          <p:nvSpPr>
            <p:cNvPr id="6" name="5-Point Star 5">
              <a:extLst>
                <a:ext uri="{FF2B5EF4-FFF2-40B4-BE49-F238E27FC236}">
                  <a16:creationId xmlns:a16="http://schemas.microsoft.com/office/drawing/2014/main" id="{72DAD776-28CC-BA40-8CBA-58A2031A6210}"/>
                </a:ext>
              </a:extLst>
            </p:cNvPr>
            <p:cNvSpPr/>
            <p:nvPr/>
          </p:nvSpPr>
          <p:spPr bwMode="auto">
            <a:xfrm>
              <a:off x="3018022" y="4363410"/>
              <a:ext cx="2371061" cy="2073348"/>
            </a:xfrm>
            <a:prstGeom prst="star5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" name="5-Point Star 6">
              <a:extLst>
                <a:ext uri="{FF2B5EF4-FFF2-40B4-BE49-F238E27FC236}">
                  <a16:creationId xmlns:a16="http://schemas.microsoft.com/office/drawing/2014/main" id="{731EFB38-2AD1-6747-8502-C44152176812}"/>
                </a:ext>
              </a:extLst>
            </p:cNvPr>
            <p:cNvSpPr/>
            <p:nvPr/>
          </p:nvSpPr>
          <p:spPr bwMode="auto">
            <a:xfrm>
              <a:off x="5440622" y="3790507"/>
              <a:ext cx="2371061" cy="2073348"/>
            </a:xfrm>
            <a:prstGeom prst="star5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89C103D-464D-E940-852F-C2FD0C6A7BBC}"/>
                </a:ext>
              </a:extLst>
            </p:cNvPr>
            <p:cNvSpPr txBox="1"/>
            <p:nvPr/>
          </p:nvSpPr>
          <p:spPr>
            <a:xfrm>
              <a:off x="3701071" y="5129474"/>
              <a:ext cx="995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</a:rPr>
                <a:t>DATA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1A7F0A-564C-184F-A748-27E2AA617451}"/>
                </a:ext>
              </a:extLst>
            </p:cNvPr>
            <p:cNvSpPr txBox="1"/>
            <p:nvPr/>
          </p:nvSpPr>
          <p:spPr>
            <a:xfrm>
              <a:off x="5689966" y="4596348"/>
              <a:ext cx="1872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</a:rPr>
                <a:t>CONTACTS</a:t>
              </a:r>
            </a:p>
          </p:txBody>
        </p:sp>
      </p:grpSp>
      <p:sp>
        <p:nvSpPr>
          <p:cNvPr id="11" name="Heart 10">
            <a:extLst>
              <a:ext uri="{FF2B5EF4-FFF2-40B4-BE49-F238E27FC236}">
                <a16:creationId xmlns:a16="http://schemas.microsoft.com/office/drawing/2014/main" id="{83BA9253-DB5D-354E-BD49-47AF566A2F27}"/>
              </a:ext>
            </a:extLst>
          </p:cNvPr>
          <p:cNvSpPr/>
          <p:nvPr/>
        </p:nvSpPr>
        <p:spPr bwMode="auto">
          <a:xfrm>
            <a:off x="4465673" y="1665288"/>
            <a:ext cx="786809" cy="618414"/>
          </a:xfrm>
          <a:prstGeom prst="hear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06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7ADD-8C52-DD4E-97BA-C7ED67CF0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361471"/>
            <a:ext cx="8245549" cy="1143000"/>
          </a:xfrm>
        </p:spPr>
        <p:txBody>
          <a:bodyPr/>
          <a:lstStyle/>
          <a:p>
            <a:r>
              <a:rPr lang="en-US" sz="3200" dirty="0"/>
              <a:t>Which of the following make an Infection Preventionist an ideal advocate for antimicrobial stewardship?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4F57-197D-414E-B53A-8E33BE31A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041450"/>
            <a:ext cx="7772400" cy="373863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Familiar with the risk and consequences of multidrug resistant bacteria selection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Potentially less-threatening to prescribers who may more readily receive feedback in comparison to another physician.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Fluent in statistics and accustomed to gathering and following data trends over time.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8231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ABA0-EDC0-B64F-A400-7673A8B7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of the following individuals should be part of an antimicrobial stewardship team?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E3E53-5508-D84E-B9D6-A275B5763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636874"/>
            <a:ext cx="7772400" cy="3143214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 Infectious Diseases Provider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ID Pharmacist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Infection Preventionist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2703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BB2D-5CD8-A846-A6B6-7152FA82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9647-5E60-0E4D-AB4D-729ACC17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Describe the unique advantages and opportunities for the Infection Preventionist approaching antimicrobial stewardship.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Discuss strategies and resources to navigate a non-traditional team to accomplish antimicrobial stewardship goals.</a:t>
            </a:r>
          </a:p>
        </p:txBody>
      </p:sp>
      <p:pic>
        <p:nvPicPr>
          <p:cNvPr id="1026" name="Picture 2" descr="IV Combo Antibiotic Recalled Due to Potential for Decreased Potency - MPR">
            <a:extLst>
              <a:ext uri="{FF2B5EF4-FFF2-40B4-BE49-F238E27FC236}">
                <a16:creationId xmlns:a16="http://schemas.microsoft.com/office/drawing/2014/main" id="{2BB2D57C-DFEA-6940-84EB-EB704946B6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52" l="0" r="100000">
                        <a14:foregroundMark x1="22857" y1="24880" x2="16190" y2="44019"/>
                        <a14:foregroundMark x1="29524" y1="6699" x2="26667" y2="13876"/>
                        <a14:foregroundMark x1="17143" y1="54067" x2="20000" y2="84211"/>
                        <a14:foregroundMark x1="17143" y1="53110" x2="17143" y2="54067"/>
                        <a14:foregroundMark x1="16190" y1="44019" x2="16190" y2="48804"/>
                        <a14:foregroundMark x1="20000" y1="84211" x2="58095" y2="89952"/>
                        <a14:foregroundMark x1="58095" y1="89952" x2="90476" y2="77033"/>
                        <a14:foregroundMark x1="90476" y1="77033" x2="74286" y2="50718"/>
                        <a14:foregroundMark x1="74286" y1="50718" x2="67619" y2="12919"/>
                        <a14:foregroundMark x1="67619" y1="12919" x2="56190" y2="7656"/>
                        <a14:foregroundMark x1="56190" y1="7177" x2="63810" y2="7177"/>
                        <a14:foregroundMark x1="27619" y1="6699" x2="40952" y2="6699"/>
                        <a14:foregroundMark x1="63810" y1="7177" x2="68571" y2="6220"/>
                        <a14:foregroundMark x1="59048" y1="4785" x2="64762" y2="4785"/>
                        <a14:foregroundMark x1="27619" y1="4785" x2="43810" y2="4785"/>
                        <a14:foregroundMark x1="64762" y1="4785" x2="71429" y2="6699"/>
                        <a14:foregroundMark x1="41905" y1="55502" x2="79048" y2="55981"/>
                        <a14:foregroundMark x1="79048" y1="55981" x2="46667" y2="44498"/>
                        <a14:foregroundMark x1="46667" y1="44498" x2="45714" y2="44498"/>
                        <a14:foregroundMark x1="26667" y1="57416" x2="60952" y2="68900"/>
                        <a14:foregroundMark x1="60952" y1="68900" x2="40000" y2="54067"/>
                        <a14:foregroundMark x1="40000" y1="54067" x2="16190" y2="53589"/>
                        <a14:foregroundMark x1="27619" y1="9091" x2="43810" y2="4306"/>
                        <a14:foregroundMark x1="51429" y1="9569" x2="49524" y2="11962"/>
                        <a14:foregroundMark x1="51429" y1="9569" x2="40952" y2="21053"/>
                        <a14:foregroundMark x1="70476" y1="6699" x2="65714" y2="8134"/>
                        <a14:foregroundMark x1="46667" y1="9569" x2="46667" y2="10048"/>
                        <a14:foregroundMark x1="43810" y1="8134" x2="45714" y2="9569"/>
                        <a14:backgroundMark x1="23810" y1="16268" x2="26667" y2="16268"/>
                        <a14:backgroundMark x1="26667" y1="17225" x2="19048" y2="23923"/>
                        <a14:backgroundMark x1="2857" y1="54067" x2="2857" y2="54067"/>
                        <a14:backgroundMark x1="5714" y1="55981" x2="3810" y2="50718"/>
                        <a14:backgroundMark x1="3810" y1="50718" x2="6667" y2="55024"/>
                        <a14:backgroundMark x1="47619" y1="1435" x2="61905" y2="1435"/>
                        <a14:backgroundMark x1="58095" y1="0" x2="53333" y2="1435"/>
                        <a14:backgroundMark x1="60000" y1="957" x2="63810" y2="957"/>
                        <a14:backgroundMark x1="52381" y1="2871" x2="61905" y2="28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80965" y="4205324"/>
            <a:ext cx="1329070" cy="26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907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15A8-98C9-6341-B499-351A27F7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0054C2-7B85-BE49-9904-719A8B632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87009" y="1351411"/>
            <a:ext cx="4369981" cy="51557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0BB8A9-5B94-9945-BD63-2C658452028D}"/>
              </a:ext>
            </a:extLst>
          </p:cNvPr>
          <p:cNvSpPr txBox="1"/>
          <p:nvPr/>
        </p:nvSpPr>
        <p:spPr>
          <a:xfrm>
            <a:off x="5560828" y="6488668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(Picture from the before times)</a:t>
            </a:r>
          </a:p>
        </p:txBody>
      </p:sp>
    </p:spTree>
    <p:extLst>
      <p:ext uri="{BB962C8B-B14F-4D97-AF65-F5344CB8AC3E}">
        <p14:creationId xmlns:p14="http://schemas.microsoft.com/office/powerpoint/2010/main" val="209660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A244-FF85-F741-B0F8-138F8B95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plain language: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A27F7-8F4C-CE42-8D25-49F0D1671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do this. You are actually at an advantage. </a:t>
            </a:r>
          </a:p>
          <a:p>
            <a:pPr marL="0" indent="0">
              <a:buNone/>
            </a:pPr>
            <a:r>
              <a:rPr lang="en-US" dirty="0"/>
              <a:t>	You’re doing it already.</a:t>
            </a:r>
          </a:p>
          <a:p>
            <a:endParaRPr lang="en-US" dirty="0"/>
          </a:p>
          <a:p>
            <a:r>
              <a:rPr lang="en-US" dirty="0"/>
              <a:t>Some strategies to get you energized</a:t>
            </a:r>
          </a:p>
        </p:txBody>
      </p:sp>
    </p:spTree>
    <p:extLst>
      <p:ext uri="{BB962C8B-B14F-4D97-AF65-F5344CB8AC3E}">
        <p14:creationId xmlns:p14="http://schemas.microsoft.com/office/powerpoint/2010/main" val="72228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7480-453A-AA4B-A90B-72759B72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But..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831B-5011-2A42-8653-10445E10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Commission Standards</a:t>
            </a:r>
          </a:p>
          <a:p>
            <a:pPr lvl="1"/>
            <a:r>
              <a:rPr lang="en-US" dirty="0"/>
              <a:t>Need stewardship leaders</a:t>
            </a:r>
          </a:p>
          <a:p>
            <a:pPr lvl="1"/>
            <a:r>
              <a:rPr lang="en-US" dirty="0"/>
              <a:t>Stewardship goal</a:t>
            </a:r>
          </a:p>
          <a:p>
            <a:pPr lvl="1"/>
            <a:r>
              <a:rPr lang="en-US" dirty="0"/>
              <a:t>Implement evidence-based practice</a:t>
            </a:r>
          </a:p>
          <a:p>
            <a:pPr lvl="1"/>
            <a:r>
              <a:rPr lang="en-US" dirty="0"/>
              <a:t>Educational Resources</a:t>
            </a:r>
          </a:p>
          <a:p>
            <a:pPr lvl="1"/>
            <a:r>
              <a:rPr lang="en-US" dirty="0"/>
              <a:t>Collect and analyze data related to goal</a:t>
            </a:r>
          </a:p>
        </p:txBody>
      </p:sp>
    </p:spTree>
    <p:extLst>
      <p:ext uri="{BB962C8B-B14F-4D97-AF65-F5344CB8AC3E}">
        <p14:creationId xmlns:p14="http://schemas.microsoft.com/office/powerpoint/2010/main" val="267851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90EF-327F-9943-BCB9-96DA254D0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Stewardship reduces MDRO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54BF0B-A7A3-6245-A465-6A214C6A5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1416" y="1284948"/>
            <a:ext cx="7181165" cy="450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A3D767-46BD-9F41-A347-10E42D476922}"/>
              </a:ext>
            </a:extLst>
          </p:cNvPr>
          <p:cNvSpPr txBox="1"/>
          <p:nvPr/>
        </p:nvSpPr>
        <p:spPr>
          <a:xfrm rot="16200000">
            <a:off x="-1362200" y="3525249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Carbapenem DOT/1,000 Patient-Days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22E84-F3AC-B548-B921-1AD8C5E6D526}"/>
              </a:ext>
            </a:extLst>
          </p:cNvPr>
          <p:cNvSpPr txBox="1"/>
          <p:nvPr/>
        </p:nvSpPr>
        <p:spPr>
          <a:xfrm rot="16200000">
            <a:off x="6918651" y="3213192"/>
            <a:ext cx="313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Mean Resistance Rate</a:t>
            </a:r>
          </a:p>
          <a:p>
            <a:pPr algn="ctr"/>
            <a:r>
              <a:rPr lang="en-US" dirty="0"/>
              <a:t>(# isolates/1,000 discharges)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29C9F-D95D-8840-A37F-7F655F338CE0}"/>
              </a:ext>
            </a:extLst>
          </p:cNvPr>
          <p:cNvSpPr txBox="1"/>
          <p:nvPr/>
        </p:nvSpPr>
        <p:spPr>
          <a:xfrm>
            <a:off x="997944" y="5887817"/>
            <a:ext cx="7148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 bars, solid line – Hospitals Without Carbapenem Restriction</a:t>
            </a:r>
          </a:p>
          <a:p>
            <a:r>
              <a:rPr lang="en-US" dirty="0"/>
              <a:t>Hatched bars, dashed line – Hospitals With Carbapenem Restriction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04780A-197B-7A45-9CE3-BEF1CF2349E0}"/>
              </a:ext>
            </a:extLst>
          </p:cNvPr>
          <p:cNvSpPr txBox="1"/>
          <p:nvPr/>
        </p:nvSpPr>
        <p:spPr>
          <a:xfrm>
            <a:off x="7286377" y="6496010"/>
            <a:ext cx="191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Pakyz</a:t>
            </a:r>
            <a:r>
              <a:rPr lang="en-US" dirty="0"/>
              <a:t> AAC 2009</a:t>
            </a:r>
          </a:p>
        </p:txBody>
      </p:sp>
    </p:spTree>
    <p:extLst>
      <p:ext uri="{BB962C8B-B14F-4D97-AF65-F5344CB8AC3E}">
        <p14:creationId xmlns:p14="http://schemas.microsoft.com/office/powerpoint/2010/main" val="232040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5AE8A-6278-9046-B878-8072652F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– Incredibly Productive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57A86-F12D-084A-8FC2-A64F37AD1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HAI surveillance </a:t>
            </a:r>
          </a:p>
          <a:p>
            <a:r>
              <a:rPr lang="en-US" dirty="0"/>
              <a:t>Implement isolation precautions</a:t>
            </a:r>
          </a:p>
          <a:p>
            <a:r>
              <a:rPr lang="en-US" dirty="0"/>
              <a:t>Manage outbreaks</a:t>
            </a:r>
          </a:p>
          <a:p>
            <a:r>
              <a:rPr lang="en-US" dirty="0"/>
              <a:t>Provide education</a:t>
            </a:r>
          </a:p>
          <a:p>
            <a:r>
              <a:rPr lang="en-US" dirty="0"/>
              <a:t>Monitor compliance</a:t>
            </a:r>
          </a:p>
        </p:txBody>
      </p:sp>
      <p:pic>
        <p:nvPicPr>
          <p:cNvPr id="2052" name="Picture 4" descr="Like Living Batteries, These Bacteria Transform Methane Into Electricity">
            <a:extLst>
              <a:ext uri="{FF2B5EF4-FFF2-40B4-BE49-F238E27FC236}">
                <a16:creationId xmlns:a16="http://schemas.microsoft.com/office/drawing/2014/main" id="{D0B27165-78CD-D742-BF3B-FA9F1C144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354856">
            <a:off x="5889996" y="3090771"/>
            <a:ext cx="25527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>
            <a:extLst>
              <a:ext uri="{FF2B5EF4-FFF2-40B4-BE49-F238E27FC236}">
                <a16:creationId xmlns:a16="http://schemas.microsoft.com/office/drawing/2014/main" id="{AC3AF57E-CE76-5A4C-8E0A-E919760F33C8}"/>
              </a:ext>
            </a:extLst>
          </p:cNvPr>
          <p:cNvSpPr/>
          <p:nvPr/>
        </p:nvSpPr>
        <p:spPr bwMode="auto">
          <a:xfrm>
            <a:off x="5167040" y="2887719"/>
            <a:ext cx="3902148" cy="3848986"/>
          </a:xfrm>
          <a:prstGeom prst="noSmoking">
            <a:avLst>
              <a:gd name="adj" fmla="val 736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4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06B3-A0A4-8944-94C0-CF8F8544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 Surveillance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BAED-3BE5-3A43-887F-B8CB0204F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Monitor/trend incidence over time</a:t>
            </a:r>
          </a:p>
          <a:p>
            <a:r>
              <a:rPr lang="en-US" dirty="0"/>
              <a:t>First to recognize concerning trends</a:t>
            </a:r>
          </a:p>
          <a:p>
            <a:r>
              <a:rPr lang="en-US" dirty="0"/>
              <a:t>Already involved with Quality, leadership, and all other forums for getting things done</a:t>
            </a:r>
          </a:p>
        </p:txBody>
      </p:sp>
    </p:spTree>
    <p:extLst>
      <p:ext uri="{BB962C8B-B14F-4D97-AF65-F5344CB8AC3E}">
        <p14:creationId xmlns:p14="http://schemas.microsoft.com/office/powerpoint/2010/main" val="69334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6718-6C1F-1646-B2ED-58975B1C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outbreaks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58028-99AB-A14C-9120-21673CE77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best practices</a:t>
            </a:r>
          </a:p>
          <a:p>
            <a:r>
              <a:rPr lang="en-US" dirty="0"/>
              <a:t>Tell hard truths, help with hard decisions (closing units is much more alarming than restricting antibiotics!)</a:t>
            </a:r>
          </a:p>
          <a:p>
            <a:r>
              <a:rPr lang="en-US" dirty="0"/>
              <a:t>Not shy about conflict (“Please wash your hands” isn’t much different than “please reconsider 28 days of doxycycline for that mosquito bite”)</a:t>
            </a:r>
          </a:p>
        </p:txBody>
      </p:sp>
    </p:spTree>
    <p:extLst>
      <p:ext uri="{BB962C8B-B14F-4D97-AF65-F5344CB8AC3E}">
        <p14:creationId xmlns:p14="http://schemas.microsoft.com/office/powerpoint/2010/main" val="194411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1CF7-4A86-414C-9CBA-4E8E0D92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9A146-5C02-F04A-86A7-869DFA5DE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Already provide education on complex topics</a:t>
            </a:r>
          </a:p>
          <a:p>
            <a:r>
              <a:rPr lang="en-US" dirty="0"/>
              <a:t>Adept at communicating with a variety of staff, including licensed independent practitioner</a:t>
            </a:r>
          </a:p>
          <a:p>
            <a:r>
              <a:rPr lang="en-US" dirty="0"/>
              <a:t>Can emphasize the need for stewardship with data and clinical experience (</a:t>
            </a:r>
            <a:r>
              <a:rPr lang="en-US" dirty="0" err="1"/>
              <a:t>Cdiff</a:t>
            </a:r>
            <a:r>
              <a:rPr lang="en-US" dirty="0"/>
              <a:t>, MDRO…)</a:t>
            </a:r>
          </a:p>
        </p:txBody>
      </p:sp>
    </p:spTree>
    <p:extLst>
      <p:ext uri="{BB962C8B-B14F-4D97-AF65-F5344CB8AC3E}">
        <p14:creationId xmlns:p14="http://schemas.microsoft.com/office/powerpoint/2010/main" val="2256987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05030.17.01"/>
  <p:tag name="PPTVERSION" val="14"/>
  <p:tag name="TPOS" val="6"/>
</p:tagLst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28208</TotalTime>
  <Words>622</Words>
  <Application>Microsoft Macintosh PowerPoint</Application>
  <PresentationFormat>On-screen Show (4:3)</PresentationFormat>
  <Paragraphs>107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Helvetica</vt:lpstr>
      <vt:lpstr>Marble</vt:lpstr>
      <vt:lpstr>Who said this is my job? The infection preventionist asked to be the antimicrobial steward.</vt:lpstr>
      <vt:lpstr>Talk objectives</vt:lpstr>
      <vt:lpstr>In plain language:</vt:lpstr>
      <vt:lpstr>But.. Why?</vt:lpstr>
      <vt:lpstr>Stewardship reduces MDRO</vt:lpstr>
      <vt:lpstr>IP – Incredibly Productive</vt:lpstr>
      <vt:lpstr>HAI Surveillance</vt:lpstr>
      <vt:lpstr>Controlling outbreaks</vt:lpstr>
      <vt:lpstr>Education</vt:lpstr>
      <vt:lpstr>The IP advantage</vt:lpstr>
      <vt:lpstr>The Stewardship Team</vt:lpstr>
      <vt:lpstr>Stewardship Strategies (IDSA)</vt:lpstr>
      <vt:lpstr>Stewardship Strategies (IDSA)</vt:lpstr>
      <vt:lpstr>Restriction, Guidelines</vt:lpstr>
      <vt:lpstr>Treatment Duration</vt:lpstr>
      <vt:lpstr>Education</vt:lpstr>
      <vt:lpstr>Teamwork makes  the dream work</vt:lpstr>
      <vt:lpstr>Which of the following make an Infection Preventionist an ideal advocate for antimicrobial stewardship?</vt:lpstr>
      <vt:lpstr>Which of the following individuals should be part of an antimicrobial stewardship team?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Countersigning CRIS Notes</dc:title>
  <dc:creator>mkh</dc:creator>
  <cp:lastModifiedBy>BROOKE DECKER</cp:lastModifiedBy>
  <cp:revision>277</cp:revision>
  <dcterms:created xsi:type="dcterms:W3CDTF">2012-06-19T12:36:23Z</dcterms:created>
  <dcterms:modified xsi:type="dcterms:W3CDTF">2022-09-16T20:40:04Z</dcterms:modified>
</cp:coreProperties>
</file>