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82" r:id="rId2"/>
    <p:sldId id="316" r:id="rId3"/>
    <p:sldId id="304" r:id="rId4"/>
    <p:sldId id="258" r:id="rId5"/>
    <p:sldId id="300" r:id="rId6"/>
    <p:sldId id="302" r:id="rId7"/>
    <p:sldId id="303" r:id="rId8"/>
    <p:sldId id="309" r:id="rId9"/>
    <p:sldId id="310" r:id="rId10"/>
    <p:sldId id="311" r:id="rId11"/>
    <p:sldId id="312" r:id="rId12"/>
    <p:sldId id="319" r:id="rId13"/>
    <p:sldId id="320" r:id="rId14"/>
    <p:sldId id="321" r:id="rId15"/>
    <p:sldId id="322" r:id="rId16"/>
    <p:sldId id="318" r:id="rId17"/>
    <p:sldId id="315" r:id="rId18"/>
    <p:sldId id="31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B2D"/>
    <a:srgbClr val="5DB7E3"/>
    <a:srgbClr val="00B427"/>
    <a:srgbClr val="FFF691"/>
    <a:srgbClr val="FFF8B5"/>
    <a:srgbClr val="0B436E"/>
    <a:srgbClr val="01BC2B"/>
    <a:srgbClr val="00C75A"/>
    <a:srgbClr val="184D7A"/>
    <a:srgbClr val="056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2"/>
    <p:restoredTop sz="94697"/>
  </p:normalViewPr>
  <p:slideViewPr>
    <p:cSldViewPr snapToGrid="0" snapToObjects="1">
      <p:cViewPr varScale="1">
        <p:scale>
          <a:sx n="74" d="100"/>
          <a:sy n="74" d="100"/>
        </p:scale>
        <p:origin x="5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14CB0-2838-43E7-AA9D-6C1E402717F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C06774C-72E5-49FF-80B6-F3D975666534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Blood culture </a:t>
          </a:r>
        </a:p>
        <a:p>
          <a:r>
            <a:rPr lang="en-US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flagged positive</a:t>
          </a:r>
        </a:p>
      </dgm:t>
    </dgm:pt>
    <dgm:pt modelId="{E08771EC-A2D8-40C2-8F09-9438522E7401}" type="parTrans" cxnId="{089103EC-D310-4A0D-BCE3-EE3997F69B94}">
      <dgm:prSet/>
      <dgm:spPr/>
      <dgm:t>
        <a:bodyPr/>
        <a:lstStyle/>
        <a:p>
          <a:endParaRPr lang="en-US"/>
        </a:p>
      </dgm:t>
    </dgm:pt>
    <dgm:pt modelId="{51ACAD6D-3642-41F1-8730-0F9E6D65F3BF}" type="sibTrans" cxnId="{089103EC-D310-4A0D-BCE3-EE3997F69B94}">
      <dgm:prSet/>
      <dgm:spPr/>
      <dgm:t>
        <a:bodyPr/>
        <a:lstStyle/>
        <a:p>
          <a:endParaRPr lang="en-US"/>
        </a:p>
      </dgm:t>
    </dgm:pt>
    <dgm:pt modelId="{38200CE7-41EA-4F0B-8A1F-6DD4790E0A14}">
      <dgm:prSet phldrT="[Text]" custT="1"/>
      <dgm:spPr>
        <a:solidFill>
          <a:schemeClr val="accent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Gram stain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performed &amp;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results called to nursing unit   </a:t>
          </a:r>
        </a:p>
      </dgm:t>
    </dgm:pt>
    <dgm:pt modelId="{4B38CC2E-2222-421B-944A-70FAD109A1AE}" type="parTrans" cxnId="{F2841307-B216-40A3-AFE2-ED0CFBC2486E}">
      <dgm:prSet/>
      <dgm:spPr/>
      <dgm:t>
        <a:bodyPr/>
        <a:lstStyle/>
        <a:p>
          <a:endParaRPr lang="en-US"/>
        </a:p>
      </dgm:t>
    </dgm:pt>
    <dgm:pt modelId="{02067F62-F707-46F6-B145-5816CD6D7E68}" type="sibTrans" cxnId="{F2841307-B216-40A3-AFE2-ED0CFBC2486E}">
      <dgm:prSet/>
      <dgm:spPr/>
      <dgm:t>
        <a:bodyPr/>
        <a:lstStyle/>
        <a:p>
          <a:endParaRPr lang="en-US"/>
        </a:p>
      </dgm:t>
    </dgm:pt>
    <dgm:pt modelId="{854ACD66-F35B-4860-91C8-5D935C09FE6E}">
      <dgm:prSet custT="1"/>
      <dgm:spPr>
        <a:solidFill>
          <a:schemeClr val="accent1"/>
        </a:solidFill>
      </dgm:spPr>
      <dgm:t>
        <a:bodyPr/>
        <a:lstStyle/>
        <a:p>
          <a:r>
            <a:rPr lang="en-US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VITEK</a:t>
          </a:r>
          <a:r>
            <a:rPr lang="en-US" sz="1000" b="1" baseline="30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®</a:t>
          </a:r>
          <a:r>
            <a:rPr lang="en-US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2 utilized for ID and </a:t>
          </a:r>
          <a:r>
            <a:rPr lang="en-US" sz="1000" b="1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susceptibility </a:t>
          </a:r>
          <a:endParaRPr lang="en-US" sz="1000" b="1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6DDF43C7-566A-4DC5-A51B-49F2C171ADEB}" type="parTrans" cxnId="{EC9C850D-F19A-43D6-8874-3F33758B7D27}">
      <dgm:prSet/>
      <dgm:spPr/>
      <dgm:t>
        <a:bodyPr/>
        <a:lstStyle/>
        <a:p>
          <a:endParaRPr lang="en-US"/>
        </a:p>
      </dgm:t>
    </dgm:pt>
    <dgm:pt modelId="{2D8D66F1-36A7-4D6B-A853-ADEB1C4EF152}" type="sibTrans" cxnId="{EC9C850D-F19A-43D6-8874-3F33758B7D27}">
      <dgm:prSet/>
      <dgm:spPr/>
      <dgm:t>
        <a:bodyPr/>
        <a:lstStyle/>
        <a:p>
          <a:endParaRPr lang="en-US"/>
        </a:p>
      </dgm:t>
    </dgm:pt>
    <dgm:pt modelId="{6AC36EC3-9A15-4427-94C4-739367E0BA69}" type="pres">
      <dgm:prSet presAssocID="{FF814CB0-2838-43E7-AA9D-6C1E402717FA}" presName="Name0" presStyleCnt="0">
        <dgm:presLayoutVars>
          <dgm:dir/>
          <dgm:animLvl val="lvl"/>
          <dgm:resizeHandles val="exact"/>
        </dgm:presLayoutVars>
      </dgm:prSet>
      <dgm:spPr/>
    </dgm:pt>
    <dgm:pt modelId="{20A63DA8-A2C3-42DB-B4C0-A0E872BB65C1}" type="pres">
      <dgm:prSet presAssocID="{BC06774C-72E5-49FF-80B6-F3D975666534}" presName="parTxOnly" presStyleLbl="node1" presStyleIdx="0" presStyleCnt="3" custScaleX="34277" custScaleY="25972" custLinFactNeighborX="-41228" custLinFactNeighborY="12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4726D-0C8C-413F-9C88-1E70CF353BD4}" type="pres">
      <dgm:prSet presAssocID="{51ACAD6D-3642-41F1-8730-0F9E6D65F3BF}" presName="parTxOnlySpace" presStyleCnt="0"/>
      <dgm:spPr/>
    </dgm:pt>
    <dgm:pt modelId="{641682EE-9683-46AB-9427-8395CE13E6C4}" type="pres">
      <dgm:prSet presAssocID="{38200CE7-41EA-4F0B-8A1F-6DD4790E0A14}" presName="parTxOnly" presStyleLbl="node1" presStyleIdx="1" presStyleCnt="3" custScaleX="35594" custScaleY="25972" custLinFactNeighborX="-29097" custLinFactNeighborY="127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C7616-0AE7-4100-A6C7-66321ECA194C}" type="pres">
      <dgm:prSet presAssocID="{02067F62-F707-46F6-B145-5816CD6D7E68}" presName="parTxOnlySpace" presStyleCnt="0"/>
      <dgm:spPr/>
    </dgm:pt>
    <dgm:pt modelId="{8403CF69-6D67-4682-ADF8-0FE6B401F1FD}" type="pres">
      <dgm:prSet presAssocID="{854ACD66-F35B-4860-91C8-5D935C09FE6E}" presName="parTxOnly" presStyleLbl="node1" presStyleIdx="2" presStyleCnt="3" custScaleX="30235" custScaleY="25972" custLinFactNeighborX="19507" custLinFactNeighborY="127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9FE980-9F4D-458C-8C1A-278F6497AB6D}" type="presOf" srcId="{38200CE7-41EA-4F0B-8A1F-6DD4790E0A14}" destId="{641682EE-9683-46AB-9427-8395CE13E6C4}" srcOrd="0" destOrd="0" presId="urn:microsoft.com/office/officeart/2005/8/layout/chevron1"/>
    <dgm:cxn modelId="{089103EC-D310-4A0D-BCE3-EE3997F69B94}" srcId="{FF814CB0-2838-43E7-AA9D-6C1E402717FA}" destId="{BC06774C-72E5-49FF-80B6-F3D975666534}" srcOrd="0" destOrd="0" parTransId="{E08771EC-A2D8-40C2-8F09-9438522E7401}" sibTransId="{51ACAD6D-3642-41F1-8730-0F9E6D65F3BF}"/>
    <dgm:cxn modelId="{FB9B0FBD-464D-43CE-B6D7-2A2561226C6C}" type="presOf" srcId="{854ACD66-F35B-4860-91C8-5D935C09FE6E}" destId="{8403CF69-6D67-4682-ADF8-0FE6B401F1FD}" srcOrd="0" destOrd="0" presId="urn:microsoft.com/office/officeart/2005/8/layout/chevron1"/>
    <dgm:cxn modelId="{F6D2A715-BB80-4180-898F-0B1975FD3211}" type="presOf" srcId="{FF814CB0-2838-43E7-AA9D-6C1E402717FA}" destId="{6AC36EC3-9A15-4427-94C4-739367E0BA69}" srcOrd="0" destOrd="0" presId="urn:microsoft.com/office/officeart/2005/8/layout/chevron1"/>
    <dgm:cxn modelId="{F2841307-B216-40A3-AFE2-ED0CFBC2486E}" srcId="{FF814CB0-2838-43E7-AA9D-6C1E402717FA}" destId="{38200CE7-41EA-4F0B-8A1F-6DD4790E0A14}" srcOrd="1" destOrd="0" parTransId="{4B38CC2E-2222-421B-944A-70FAD109A1AE}" sibTransId="{02067F62-F707-46F6-B145-5816CD6D7E68}"/>
    <dgm:cxn modelId="{EC9C850D-F19A-43D6-8874-3F33758B7D27}" srcId="{FF814CB0-2838-43E7-AA9D-6C1E402717FA}" destId="{854ACD66-F35B-4860-91C8-5D935C09FE6E}" srcOrd="2" destOrd="0" parTransId="{6DDF43C7-566A-4DC5-A51B-49F2C171ADEB}" sibTransId="{2D8D66F1-36A7-4D6B-A853-ADEB1C4EF152}"/>
    <dgm:cxn modelId="{D96D1D0E-6112-4F1C-A945-4A4FF0D6DD05}" type="presOf" srcId="{BC06774C-72E5-49FF-80B6-F3D975666534}" destId="{20A63DA8-A2C3-42DB-B4C0-A0E872BB65C1}" srcOrd="0" destOrd="0" presId="urn:microsoft.com/office/officeart/2005/8/layout/chevron1"/>
    <dgm:cxn modelId="{6CDA1848-A9F4-49E8-9E0B-E8732BC61FD8}" type="presParOf" srcId="{6AC36EC3-9A15-4427-94C4-739367E0BA69}" destId="{20A63DA8-A2C3-42DB-B4C0-A0E872BB65C1}" srcOrd="0" destOrd="0" presId="urn:microsoft.com/office/officeart/2005/8/layout/chevron1"/>
    <dgm:cxn modelId="{BCB5B946-89B1-40AD-B9DA-21B36FD1FF87}" type="presParOf" srcId="{6AC36EC3-9A15-4427-94C4-739367E0BA69}" destId="{CA24726D-0C8C-413F-9C88-1E70CF353BD4}" srcOrd="1" destOrd="0" presId="urn:microsoft.com/office/officeart/2005/8/layout/chevron1"/>
    <dgm:cxn modelId="{E95A25DF-E922-44A6-8E10-586212CAC65A}" type="presParOf" srcId="{6AC36EC3-9A15-4427-94C4-739367E0BA69}" destId="{641682EE-9683-46AB-9427-8395CE13E6C4}" srcOrd="2" destOrd="0" presId="urn:microsoft.com/office/officeart/2005/8/layout/chevron1"/>
    <dgm:cxn modelId="{41F3D418-D134-4CD6-9EA7-15A91BC79594}" type="presParOf" srcId="{6AC36EC3-9A15-4427-94C4-739367E0BA69}" destId="{661C7616-0AE7-4100-A6C7-66321ECA194C}" srcOrd="3" destOrd="0" presId="urn:microsoft.com/office/officeart/2005/8/layout/chevron1"/>
    <dgm:cxn modelId="{D6443A86-6A80-4EF1-98E1-D39BB75288FC}" type="presParOf" srcId="{6AC36EC3-9A15-4427-94C4-739367E0BA69}" destId="{8403CF69-6D67-4682-ADF8-0FE6B401F1F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814CB0-2838-43E7-AA9D-6C1E402717F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C06774C-72E5-49FF-80B6-F3D975666534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Blood culture flagged positive</a:t>
          </a:r>
        </a:p>
      </dgm:t>
    </dgm:pt>
    <dgm:pt modelId="{E08771EC-A2D8-40C2-8F09-9438522E7401}" type="parTrans" cxnId="{089103EC-D310-4A0D-BCE3-EE3997F69B94}">
      <dgm:prSet/>
      <dgm:spPr/>
      <dgm:t>
        <a:bodyPr/>
        <a:lstStyle/>
        <a:p>
          <a:endParaRPr lang="en-US"/>
        </a:p>
      </dgm:t>
    </dgm:pt>
    <dgm:pt modelId="{51ACAD6D-3642-41F1-8730-0F9E6D65F3BF}" type="sibTrans" cxnId="{089103EC-D310-4A0D-BCE3-EE3997F69B94}">
      <dgm:prSet/>
      <dgm:spPr/>
      <dgm:t>
        <a:bodyPr/>
        <a:lstStyle/>
        <a:p>
          <a:endParaRPr lang="en-US"/>
        </a:p>
      </dgm:t>
    </dgm:pt>
    <dgm:pt modelId="{38200CE7-41EA-4F0B-8A1F-6DD4790E0A14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Gram stain performed &amp; results called to nursing unit </a:t>
          </a:r>
        </a:p>
      </dgm:t>
    </dgm:pt>
    <dgm:pt modelId="{4B38CC2E-2222-421B-944A-70FAD109A1AE}" type="parTrans" cxnId="{F2841307-B216-40A3-AFE2-ED0CFBC2486E}">
      <dgm:prSet/>
      <dgm:spPr/>
      <dgm:t>
        <a:bodyPr/>
        <a:lstStyle/>
        <a:p>
          <a:endParaRPr lang="en-US"/>
        </a:p>
      </dgm:t>
    </dgm:pt>
    <dgm:pt modelId="{02067F62-F707-46F6-B145-5816CD6D7E68}" type="sibTrans" cxnId="{F2841307-B216-40A3-AFE2-ED0CFBC2486E}">
      <dgm:prSet/>
      <dgm:spPr/>
      <dgm:t>
        <a:bodyPr/>
        <a:lstStyle/>
        <a:p>
          <a:endParaRPr lang="en-US"/>
        </a:p>
      </dgm:t>
    </dgm:pt>
    <dgm:pt modelId="{FF83E487-8045-4CBB-88E6-7A573FBC1692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If GNB visualized secure page sent to ASP</a:t>
          </a:r>
        </a:p>
      </dgm:t>
    </dgm:pt>
    <dgm:pt modelId="{665611EE-8BA2-4F9E-9A46-556EEEDBF05D}" type="parTrans" cxnId="{B2750305-838A-4EDE-A838-06F10C2DA698}">
      <dgm:prSet/>
      <dgm:spPr/>
      <dgm:t>
        <a:bodyPr/>
        <a:lstStyle/>
        <a:p>
          <a:endParaRPr lang="en-US"/>
        </a:p>
      </dgm:t>
    </dgm:pt>
    <dgm:pt modelId="{7951BB2F-4C5E-42A5-93E9-30DD567D88BF}" type="sibTrans" cxnId="{B2750305-838A-4EDE-A838-06F10C2DA698}">
      <dgm:prSet/>
      <dgm:spPr/>
      <dgm:t>
        <a:bodyPr/>
        <a:lstStyle/>
        <a:p>
          <a:endParaRPr lang="en-US"/>
        </a:p>
      </dgm:t>
    </dgm:pt>
    <dgm:pt modelId="{854ACD66-F35B-4860-91C8-5D935C09FE6E}">
      <dgm:prSet custT="1"/>
      <dgm:spPr>
        <a:solidFill>
          <a:schemeClr val="tx2"/>
        </a:solidFill>
      </dgm:spPr>
      <dgm:t>
        <a:bodyPr/>
        <a:lstStyle/>
        <a:p>
          <a:r>
            <a:rPr lang="en-US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Accelerate </a:t>
          </a:r>
          <a:r>
            <a:rPr lang="en-US" sz="1000" b="1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Pheno</a:t>
          </a:r>
          <a:r>
            <a:rPr lang="en-US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™ utilized for ID and </a:t>
          </a:r>
          <a:r>
            <a:rPr lang="en-US" sz="1000" b="1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susceptibility </a:t>
          </a:r>
          <a:endParaRPr lang="en-US" sz="1000" b="1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6DDF43C7-566A-4DC5-A51B-49F2C171ADEB}" type="parTrans" cxnId="{EC9C850D-F19A-43D6-8874-3F33758B7D27}">
      <dgm:prSet/>
      <dgm:spPr/>
      <dgm:t>
        <a:bodyPr/>
        <a:lstStyle/>
        <a:p>
          <a:endParaRPr lang="en-US"/>
        </a:p>
      </dgm:t>
    </dgm:pt>
    <dgm:pt modelId="{2D8D66F1-36A7-4D6B-A853-ADEB1C4EF152}" type="sibTrans" cxnId="{EC9C850D-F19A-43D6-8874-3F33758B7D27}">
      <dgm:prSet/>
      <dgm:spPr/>
      <dgm:t>
        <a:bodyPr/>
        <a:lstStyle/>
        <a:p>
          <a:endParaRPr lang="en-US"/>
        </a:p>
      </dgm:t>
    </dgm:pt>
    <dgm:pt modelId="{6AC36EC3-9A15-4427-94C4-739367E0BA69}" type="pres">
      <dgm:prSet presAssocID="{FF814CB0-2838-43E7-AA9D-6C1E402717FA}" presName="Name0" presStyleCnt="0">
        <dgm:presLayoutVars>
          <dgm:dir/>
          <dgm:animLvl val="lvl"/>
          <dgm:resizeHandles val="exact"/>
        </dgm:presLayoutVars>
      </dgm:prSet>
      <dgm:spPr/>
    </dgm:pt>
    <dgm:pt modelId="{20A63DA8-A2C3-42DB-B4C0-A0E872BB65C1}" type="pres">
      <dgm:prSet presAssocID="{BC06774C-72E5-49FF-80B6-F3D975666534}" presName="parTxOnly" presStyleLbl="node1" presStyleIdx="0" presStyleCnt="4" custScaleX="82645" custScaleY="82645" custLinFactNeighborX="16025" custLinFactNeighborY="334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4726D-0C8C-413F-9C88-1E70CF353BD4}" type="pres">
      <dgm:prSet presAssocID="{51ACAD6D-3642-41F1-8730-0F9E6D65F3BF}" presName="parTxOnlySpace" presStyleCnt="0"/>
      <dgm:spPr/>
    </dgm:pt>
    <dgm:pt modelId="{641682EE-9683-46AB-9427-8395CE13E6C4}" type="pres">
      <dgm:prSet presAssocID="{38200CE7-41EA-4F0B-8A1F-6DD4790E0A14}" presName="parTxOnly" presStyleLbl="node1" presStyleIdx="1" presStyleCnt="4" custScaleX="82645" custScaleY="82645" custLinFactNeighborX="-62898" custLinFactNeighborY="331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C7616-0AE7-4100-A6C7-66321ECA194C}" type="pres">
      <dgm:prSet presAssocID="{02067F62-F707-46F6-B145-5816CD6D7E68}" presName="parTxOnlySpace" presStyleCnt="0"/>
      <dgm:spPr/>
    </dgm:pt>
    <dgm:pt modelId="{11E4448A-69B7-4F5B-B61B-103766E96934}" type="pres">
      <dgm:prSet presAssocID="{FF83E487-8045-4CBB-88E6-7A573FBC1692}" presName="parTxOnly" presStyleLbl="node1" presStyleIdx="2" presStyleCnt="4" custScaleX="82645" custScaleY="82645" custLinFactX="-3656" custLinFactNeighborX="-100000" custLinFactNeighborY="336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7EC5D-8954-4F0A-B6E6-C01C2C7EFD96}" type="pres">
      <dgm:prSet presAssocID="{7951BB2F-4C5E-42A5-93E9-30DD567D88BF}" presName="parTxOnlySpace" presStyleCnt="0"/>
      <dgm:spPr/>
    </dgm:pt>
    <dgm:pt modelId="{8403CF69-6D67-4682-ADF8-0FE6B401F1FD}" type="pres">
      <dgm:prSet presAssocID="{854ACD66-F35B-4860-91C8-5D935C09FE6E}" presName="parTxOnly" presStyleLbl="node1" presStyleIdx="3" presStyleCnt="4" custScaleX="82645" custScaleY="82645" custLinFactX="-14705" custLinFactNeighborX="-100000" custLinFactNeighborY="34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4D0CE4-47FF-4CA5-86B3-D48E0DA03B7F}" type="presOf" srcId="{38200CE7-41EA-4F0B-8A1F-6DD4790E0A14}" destId="{641682EE-9683-46AB-9427-8395CE13E6C4}" srcOrd="0" destOrd="0" presId="urn:microsoft.com/office/officeart/2005/8/layout/chevron1"/>
    <dgm:cxn modelId="{089103EC-D310-4A0D-BCE3-EE3997F69B94}" srcId="{FF814CB0-2838-43E7-AA9D-6C1E402717FA}" destId="{BC06774C-72E5-49FF-80B6-F3D975666534}" srcOrd="0" destOrd="0" parTransId="{E08771EC-A2D8-40C2-8F09-9438522E7401}" sibTransId="{51ACAD6D-3642-41F1-8730-0F9E6D65F3BF}"/>
    <dgm:cxn modelId="{F2841307-B216-40A3-AFE2-ED0CFBC2486E}" srcId="{FF814CB0-2838-43E7-AA9D-6C1E402717FA}" destId="{38200CE7-41EA-4F0B-8A1F-6DD4790E0A14}" srcOrd="1" destOrd="0" parTransId="{4B38CC2E-2222-421B-944A-70FAD109A1AE}" sibTransId="{02067F62-F707-46F6-B145-5816CD6D7E68}"/>
    <dgm:cxn modelId="{F55CAFCB-6811-4A01-A89E-89ACDB436852}" type="presOf" srcId="{FF83E487-8045-4CBB-88E6-7A573FBC1692}" destId="{11E4448A-69B7-4F5B-B61B-103766E96934}" srcOrd="0" destOrd="0" presId="urn:microsoft.com/office/officeart/2005/8/layout/chevron1"/>
    <dgm:cxn modelId="{16964EBC-226D-4258-80B2-1B50F1F12F55}" type="presOf" srcId="{BC06774C-72E5-49FF-80B6-F3D975666534}" destId="{20A63DA8-A2C3-42DB-B4C0-A0E872BB65C1}" srcOrd="0" destOrd="0" presId="urn:microsoft.com/office/officeart/2005/8/layout/chevron1"/>
    <dgm:cxn modelId="{700D06C3-2108-4545-8168-76DEA962CFCA}" type="presOf" srcId="{FF814CB0-2838-43E7-AA9D-6C1E402717FA}" destId="{6AC36EC3-9A15-4427-94C4-739367E0BA69}" srcOrd="0" destOrd="0" presId="urn:microsoft.com/office/officeart/2005/8/layout/chevron1"/>
    <dgm:cxn modelId="{06BFC93D-EC74-472C-8AC1-FEE7F0B48628}" type="presOf" srcId="{854ACD66-F35B-4860-91C8-5D935C09FE6E}" destId="{8403CF69-6D67-4682-ADF8-0FE6B401F1FD}" srcOrd="0" destOrd="0" presId="urn:microsoft.com/office/officeart/2005/8/layout/chevron1"/>
    <dgm:cxn modelId="{EC9C850D-F19A-43D6-8874-3F33758B7D27}" srcId="{FF814CB0-2838-43E7-AA9D-6C1E402717FA}" destId="{854ACD66-F35B-4860-91C8-5D935C09FE6E}" srcOrd="3" destOrd="0" parTransId="{6DDF43C7-566A-4DC5-A51B-49F2C171ADEB}" sibTransId="{2D8D66F1-36A7-4D6B-A853-ADEB1C4EF152}"/>
    <dgm:cxn modelId="{B2750305-838A-4EDE-A838-06F10C2DA698}" srcId="{FF814CB0-2838-43E7-AA9D-6C1E402717FA}" destId="{FF83E487-8045-4CBB-88E6-7A573FBC1692}" srcOrd="2" destOrd="0" parTransId="{665611EE-8BA2-4F9E-9A46-556EEEDBF05D}" sibTransId="{7951BB2F-4C5E-42A5-93E9-30DD567D88BF}"/>
    <dgm:cxn modelId="{30D6FD9D-B00E-4CE6-81A1-49D0C533604C}" type="presParOf" srcId="{6AC36EC3-9A15-4427-94C4-739367E0BA69}" destId="{20A63DA8-A2C3-42DB-B4C0-A0E872BB65C1}" srcOrd="0" destOrd="0" presId="urn:microsoft.com/office/officeart/2005/8/layout/chevron1"/>
    <dgm:cxn modelId="{F37E5492-69FB-4E26-A0BB-A09400826DBF}" type="presParOf" srcId="{6AC36EC3-9A15-4427-94C4-739367E0BA69}" destId="{CA24726D-0C8C-413F-9C88-1E70CF353BD4}" srcOrd="1" destOrd="0" presId="urn:microsoft.com/office/officeart/2005/8/layout/chevron1"/>
    <dgm:cxn modelId="{1647BA99-7325-4318-B9F2-D74EAF63979A}" type="presParOf" srcId="{6AC36EC3-9A15-4427-94C4-739367E0BA69}" destId="{641682EE-9683-46AB-9427-8395CE13E6C4}" srcOrd="2" destOrd="0" presId="urn:microsoft.com/office/officeart/2005/8/layout/chevron1"/>
    <dgm:cxn modelId="{54CD514A-4AC4-4089-8FBD-B93A4900D1B0}" type="presParOf" srcId="{6AC36EC3-9A15-4427-94C4-739367E0BA69}" destId="{661C7616-0AE7-4100-A6C7-66321ECA194C}" srcOrd="3" destOrd="0" presId="urn:microsoft.com/office/officeart/2005/8/layout/chevron1"/>
    <dgm:cxn modelId="{1F9397F5-8DD9-4B27-9DBE-D49BB7C200CE}" type="presParOf" srcId="{6AC36EC3-9A15-4427-94C4-739367E0BA69}" destId="{11E4448A-69B7-4F5B-B61B-103766E96934}" srcOrd="4" destOrd="0" presId="urn:microsoft.com/office/officeart/2005/8/layout/chevron1"/>
    <dgm:cxn modelId="{871219A6-5E00-453A-A1F1-FF3D1F84A730}" type="presParOf" srcId="{6AC36EC3-9A15-4427-94C4-739367E0BA69}" destId="{C0B7EC5D-8954-4F0A-B6E6-C01C2C7EFD96}" srcOrd="5" destOrd="0" presId="urn:microsoft.com/office/officeart/2005/8/layout/chevron1"/>
    <dgm:cxn modelId="{A7CCF58A-74A1-4815-A1A4-4F52974DEE3F}" type="presParOf" srcId="{6AC36EC3-9A15-4427-94C4-739367E0BA69}" destId="{8403CF69-6D67-4682-ADF8-0FE6B401F1F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63DA8-A2C3-42DB-B4C0-A0E872BB65C1}">
      <dsp:nvSpPr>
        <dsp:cNvPr id="0" name=""/>
        <dsp:cNvSpPr/>
      </dsp:nvSpPr>
      <dsp:spPr>
        <a:xfrm>
          <a:off x="340048" y="943745"/>
          <a:ext cx="1984622" cy="601506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Blood culture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flagged positive</a:t>
          </a:r>
        </a:p>
      </dsp:txBody>
      <dsp:txXfrm>
        <a:off x="640801" y="943745"/>
        <a:ext cx="1383116" cy="601506"/>
      </dsp:txXfrm>
    </dsp:sp>
    <dsp:sp modelId="{641682EE-9683-46AB-9427-8395CE13E6C4}">
      <dsp:nvSpPr>
        <dsp:cNvPr id="0" name=""/>
        <dsp:cNvSpPr/>
      </dsp:nvSpPr>
      <dsp:spPr>
        <a:xfrm>
          <a:off x="1815913" y="941198"/>
          <a:ext cx="2060876" cy="601506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Gram stain 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performed &amp; 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results called to nursing unit   </a:t>
          </a:r>
        </a:p>
      </dsp:txBody>
      <dsp:txXfrm>
        <a:off x="2116666" y="941198"/>
        <a:ext cx="1459370" cy="601506"/>
      </dsp:txXfrm>
    </dsp:sp>
    <dsp:sp modelId="{8403CF69-6D67-4682-ADF8-0FE6B401F1FD}">
      <dsp:nvSpPr>
        <dsp:cNvPr id="0" name=""/>
        <dsp:cNvSpPr/>
      </dsp:nvSpPr>
      <dsp:spPr>
        <a:xfrm>
          <a:off x="3579209" y="941175"/>
          <a:ext cx="1750592" cy="601506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VITEK</a:t>
          </a:r>
          <a:r>
            <a:rPr lang="en-US" sz="1000" b="1" kern="1200" baseline="30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®</a:t>
          </a:r>
          <a:r>
            <a:rPr lang="en-US" sz="10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2 utilized for ID and </a:t>
          </a:r>
          <a:r>
            <a:rPr lang="en-US" sz="1000" b="1" kern="12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susceptibility </a:t>
          </a:r>
          <a:endParaRPr lang="en-US" sz="1000" b="1" kern="12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3879962" y="941175"/>
        <a:ext cx="1149086" cy="601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63DA8-A2C3-42DB-B4C0-A0E872BB65C1}">
      <dsp:nvSpPr>
        <dsp:cNvPr id="0" name=""/>
        <dsp:cNvSpPr/>
      </dsp:nvSpPr>
      <dsp:spPr>
        <a:xfrm>
          <a:off x="35711" y="878445"/>
          <a:ext cx="1757167" cy="702866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Blood culture flagged positive</a:t>
          </a:r>
        </a:p>
      </dsp:txBody>
      <dsp:txXfrm>
        <a:off x="387144" y="878445"/>
        <a:ext cx="1054301" cy="702866"/>
      </dsp:txXfrm>
    </dsp:sp>
    <dsp:sp modelId="{641682EE-9683-46AB-9427-8395CE13E6C4}">
      <dsp:nvSpPr>
        <dsp:cNvPr id="0" name=""/>
        <dsp:cNvSpPr/>
      </dsp:nvSpPr>
      <dsp:spPr>
        <a:xfrm>
          <a:off x="1412459" y="876497"/>
          <a:ext cx="1757167" cy="702866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Gram stain performed &amp; results called to nursing unit </a:t>
          </a:r>
        </a:p>
      </dsp:txBody>
      <dsp:txXfrm>
        <a:off x="1763892" y="876497"/>
        <a:ext cx="1054301" cy="702866"/>
      </dsp:txXfrm>
    </dsp:sp>
    <dsp:sp modelId="{11E4448A-69B7-4F5B-B61B-103766E96934}">
      <dsp:nvSpPr>
        <dsp:cNvPr id="0" name=""/>
        <dsp:cNvSpPr/>
      </dsp:nvSpPr>
      <dsp:spPr>
        <a:xfrm>
          <a:off x="2800392" y="880444"/>
          <a:ext cx="1757167" cy="702866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If GNB visualized secure page sent to ASP</a:t>
          </a:r>
        </a:p>
      </dsp:txBody>
      <dsp:txXfrm>
        <a:off x="3151825" y="880444"/>
        <a:ext cx="1054301" cy="702866"/>
      </dsp:txXfrm>
    </dsp:sp>
    <dsp:sp modelId="{8403CF69-6D67-4682-ADF8-0FE6B401F1FD}">
      <dsp:nvSpPr>
        <dsp:cNvPr id="0" name=""/>
        <dsp:cNvSpPr/>
      </dsp:nvSpPr>
      <dsp:spPr>
        <a:xfrm>
          <a:off x="4110023" y="889527"/>
          <a:ext cx="1757167" cy="702866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Accelerate </a:t>
          </a:r>
          <a:r>
            <a:rPr lang="en-US" sz="1000" b="1" kern="1200" dirty="0" err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Pheno</a:t>
          </a:r>
          <a:r>
            <a:rPr lang="en-US" sz="10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™ utilized for ID and </a:t>
          </a:r>
          <a:r>
            <a:rPr lang="en-US" sz="1000" b="1" kern="12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susceptibility </a:t>
          </a:r>
          <a:endParaRPr lang="en-US" sz="1000" b="1" kern="12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4461456" y="889527"/>
        <a:ext cx="1054301" cy="702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C3714-E424-41FE-B12A-98D2EBA1488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65F59-B1DF-4652-8378-077337D0B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2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59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7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C4FD719-E1FF-EA4A-9DC2-5F63BB740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-8238"/>
            <a:ext cx="12185904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6EBDB6EA-6DA7-854C-A681-9DEDDFA74817}"/>
              </a:ext>
            </a:extLst>
          </p:cNvPr>
          <p:cNvSpPr txBox="1">
            <a:spLocks/>
          </p:cNvSpPr>
          <p:nvPr/>
        </p:nvSpPr>
        <p:spPr>
          <a:xfrm>
            <a:off x="1523806" y="2158423"/>
            <a:ext cx="9144388" cy="12326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-15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CB48F46-0D63-CE4B-A877-5D1339DE3A3D}"/>
              </a:ext>
            </a:extLst>
          </p:cNvPr>
          <p:cNvCxnSpPr>
            <a:cxnSpLocks/>
          </p:cNvCxnSpPr>
          <p:nvPr/>
        </p:nvCxnSpPr>
        <p:spPr>
          <a:xfrm>
            <a:off x="945777" y="4813307"/>
            <a:ext cx="10246658" cy="0"/>
          </a:xfrm>
          <a:prstGeom prst="line">
            <a:avLst/>
          </a:prstGeom>
          <a:ln w="88900" cap="sq">
            <a:solidFill>
              <a:schemeClr val="bg1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="" xmlns:a16="http://schemas.microsoft.com/office/drawing/2014/main" id="{DC10D052-089D-B447-8F7B-39BFA70D19DF}"/>
              </a:ext>
            </a:extLst>
          </p:cNvPr>
          <p:cNvSpPr txBox="1">
            <a:spLocks/>
          </p:cNvSpPr>
          <p:nvPr/>
        </p:nvSpPr>
        <p:spPr>
          <a:xfrm>
            <a:off x="999564" y="1920849"/>
            <a:ext cx="10192871" cy="24183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-15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in the </a:t>
            </a:r>
            <a:r>
              <a:rPr lang="en-US" sz="4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</a:t>
            </a:r>
            <a:r>
              <a:rPr lang="en-US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Lane: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of Accelerate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Pheno</a:t>
            </a:r>
            <a:r>
              <a:rPr lang="en-US" sz="48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</a:t>
            </a:r>
            <a:r>
              <a:rPr lang="en-US" sz="4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 on Management of Gram-Negative Bacilli Bacteremia</a:t>
            </a:r>
            <a:endParaRPr lang="en-US" sz="4800" b="0" dirty="0">
              <a:ln w="22225"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F060A341-6CF2-8240-AD81-0EAA0B5D75E7}"/>
              </a:ext>
            </a:extLst>
          </p:cNvPr>
          <p:cNvCxnSpPr>
            <a:cxnSpLocks/>
          </p:cNvCxnSpPr>
          <p:nvPr/>
        </p:nvCxnSpPr>
        <p:spPr>
          <a:xfrm>
            <a:off x="945776" y="1386732"/>
            <a:ext cx="10246658" cy="0"/>
          </a:xfrm>
          <a:prstGeom prst="line">
            <a:avLst/>
          </a:prstGeom>
          <a:ln w="88900" cap="sq">
            <a:solidFill>
              <a:schemeClr val="bg1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Footer Placeholder 5">
            <a:extLst>
              <a:ext uri="{FF2B5EF4-FFF2-40B4-BE49-F238E27FC236}">
                <a16:creationId xmlns="" xmlns:a16="http://schemas.microsoft.com/office/drawing/2014/main" id="{19CF88FC-ACC2-CA42-AA9F-27AF085A68A0}"/>
              </a:ext>
            </a:extLst>
          </p:cNvPr>
          <p:cNvSpPr txBox="1">
            <a:spLocks/>
          </p:cNvSpPr>
          <p:nvPr/>
        </p:nvSpPr>
        <p:spPr>
          <a:xfrm>
            <a:off x="8859187" y="1072580"/>
            <a:ext cx="2333249" cy="2334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i="0" kern="1200" spc="100" baseline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spc="200" dirty="0" smtClean="0">
                <a:solidFill>
                  <a:schemeClr val="bg1">
                    <a:alpha val="49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9/17/2022</a:t>
            </a:r>
            <a:endParaRPr lang="en-US" sz="1200" spc="200" dirty="0">
              <a:solidFill>
                <a:schemeClr val="bg1">
                  <a:alpha val="49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ooter Placeholder 5">
            <a:extLst>
              <a:ext uri="{FF2B5EF4-FFF2-40B4-BE49-F238E27FC236}">
                <a16:creationId xmlns="" xmlns:a16="http://schemas.microsoft.com/office/drawing/2014/main" id="{8A61590A-27DC-C94B-A98C-D76D86C9B088}"/>
              </a:ext>
            </a:extLst>
          </p:cNvPr>
          <p:cNvSpPr txBox="1">
            <a:spLocks/>
          </p:cNvSpPr>
          <p:nvPr/>
        </p:nvSpPr>
        <p:spPr>
          <a:xfrm>
            <a:off x="945776" y="692809"/>
            <a:ext cx="5150224" cy="4196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i="0" kern="1200" spc="100" baseline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spc="0" dirty="0" smtClean="0">
                <a:solidFill>
                  <a:schemeClr val="bg1">
                    <a:alpha val="49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Dustin Carr, </a:t>
            </a:r>
            <a:r>
              <a:rPr lang="en-US" sz="1200" spc="0" dirty="0" err="1" smtClean="0">
                <a:solidFill>
                  <a:schemeClr val="bg1">
                    <a:alpha val="49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PharmD</a:t>
            </a:r>
            <a:r>
              <a:rPr lang="en-US" sz="1200" spc="0" dirty="0" smtClean="0">
                <a:solidFill>
                  <a:schemeClr val="bg1">
                    <a:alpha val="49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BCPS, BCIDP</a:t>
            </a:r>
          </a:p>
          <a:p>
            <a:pPr algn="l"/>
            <a:r>
              <a:rPr lang="en-US" sz="1200" spc="0" dirty="0" smtClean="0">
                <a:solidFill>
                  <a:schemeClr val="bg1">
                    <a:alpha val="49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Pharmacy Specialist, Infectious Diseases</a:t>
            </a:r>
          </a:p>
          <a:p>
            <a:pPr algn="l"/>
            <a:r>
              <a:rPr lang="en-US" sz="1200" spc="0" dirty="0" smtClean="0">
                <a:solidFill>
                  <a:schemeClr val="bg1">
                    <a:alpha val="49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Allegheny General Hospital</a:t>
            </a:r>
            <a:endParaRPr lang="en-US" sz="1200" spc="0" dirty="0">
              <a:solidFill>
                <a:schemeClr val="bg1">
                  <a:alpha val="49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051BFD6-17F8-5C40-BC90-625B4B4D0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724" y="5530849"/>
            <a:ext cx="2114551" cy="6908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0659" y="6444164"/>
            <a:ext cx="3995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AST: antimicrobial susceptibility testing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Seven Institutions Receive the IDSA Antimicrobial Stewardship Center of  Excellence Design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292" y="5216768"/>
            <a:ext cx="1524725" cy="150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61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00357FA-0393-F64F-8AF2-7D9A600877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4759" y="6583699"/>
            <a:ext cx="5428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Walsh TL, et al. </a:t>
            </a:r>
            <a:r>
              <a:rPr lang="en-US" sz="1200" i="1" dirty="0" smtClean="0">
                <a:solidFill>
                  <a:schemeClr val="bg1"/>
                </a:solidFill>
              </a:rPr>
              <a:t>Infection</a:t>
            </a:r>
            <a:r>
              <a:rPr lang="en-US" sz="1200" dirty="0" smtClean="0">
                <a:solidFill>
                  <a:schemeClr val="bg1"/>
                </a:solidFill>
              </a:rPr>
              <a:t>. 2021.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051BFD6-17F8-5C40-BC90-625B4B4D0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954" y="6404479"/>
            <a:ext cx="859478" cy="280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903" y="142904"/>
            <a:ext cx="10101051" cy="629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00357FA-0393-F64F-8AF2-7D9A600877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BE60C487-3F72-8D49-8C3C-7A11187E3D89}"/>
              </a:ext>
            </a:extLst>
          </p:cNvPr>
          <p:cNvCxnSpPr>
            <a:cxnSpLocks/>
          </p:cNvCxnSpPr>
          <p:nvPr/>
        </p:nvCxnSpPr>
        <p:spPr>
          <a:xfrm>
            <a:off x="402904" y="6175103"/>
            <a:ext cx="11312871" cy="0"/>
          </a:xfrm>
          <a:prstGeom prst="line">
            <a:avLst/>
          </a:prstGeom>
          <a:ln w="38100">
            <a:solidFill>
              <a:schemeClr val="bg1">
                <a:alpha val="7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4759" y="6583699"/>
            <a:ext cx="5428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Walsh TL, et al. </a:t>
            </a:r>
            <a:r>
              <a:rPr lang="en-US" sz="1200" i="1" dirty="0" smtClean="0">
                <a:solidFill>
                  <a:schemeClr val="bg1"/>
                </a:solidFill>
              </a:rPr>
              <a:t>Infection</a:t>
            </a:r>
            <a:r>
              <a:rPr lang="en-US" sz="1200" dirty="0" smtClean="0">
                <a:solidFill>
                  <a:schemeClr val="bg1"/>
                </a:solidFill>
              </a:rPr>
              <a:t>. 2021.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051BFD6-17F8-5C40-BC90-625B4B4D0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954" y="6404479"/>
            <a:ext cx="859478" cy="280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5" y="384883"/>
            <a:ext cx="984885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8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00357FA-0393-F64F-8AF2-7D9A600877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BE60C487-3F72-8D49-8C3C-7A11187E3D89}"/>
              </a:ext>
            </a:extLst>
          </p:cNvPr>
          <p:cNvCxnSpPr>
            <a:cxnSpLocks/>
          </p:cNvCxnSpPr>
          <p:nvPr/>
        </p:nvCxnSpPr>
        <p:spPr>
          <a:xfrm>
            <a:off x="402904" y="6175103"/>
            <a:ext cx="11312871" cy="0"/>
          </a:xfrm>
          <a:prstGeom prst="line">
            <a:avLst/>
          </a:prstGeom>
          <a:ln w="38100">
            <a:solidFill>
              <a:schemeClr val="bg1">
                <a:alpha val="7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4759" y="6583699"/>
            <a:ext cx="5428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Bhalodi</a:t>
            </a:r>
            <a:r>
              <a:rPr lang="en-US" sz="1200" dirty="0" smtClean="0">
                <a:solidFill>
                  <a:schemeClr val="bg1"/>
                </a:solidFill>
              </a:rPr>
              <a:t> AA, et al. </a:t>
            </a:r>
            <a:r>
              <a:rPr lang="en-US" sz="1200" i="1" dirty="0" err="1" smtClean="0">
                <a:solidFill>
                  <a:schemeClr val="bg1"/>
                </a:solidFill>
              </a:rPr>
              <a:t>Clin</a:t>
            </a:r>
            <a:r>
              <a:rPr lang="en-US" sz="1200" i="1" dirty="0" smtClean="0">
                <a:solidFill>
                  <a:schemeClr val="bg1"/>
                </a:solidFill>
              </a:rPr>
              <a:t> Infect Dis</a:t>
            </a:r>
            <a:r>
              <a:rPr lang="en-US" sz="1200" dirty="0" smtClean="0">
                <a:solidFill>
                  <a:schemeClr val="bg1"/>
                </a:solidFill>
              </a:rPr>
              <a:t>. 2021.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051BFD6-17F8-5C40-BC90-625B4B4D0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954" y="6404479"/>
            <a:ext cx="859478" cy="2808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655" y="763907"/>
            <a:ext cx="9318689" cy="50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1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00357FA-0393-F64F-8AF2-7D9A600877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BE60C487-3F72-8D49-8C3C-7A11187E3D89}"/>
              </a:ext>
            </a:extLst>
          </p:cNvPr>
          <p:cNvCxnSpPr>
            <a:cxnSpLocks/>
          </p:cNvCxnSpPr>
          <p:nvPr/>
        </p:nvCxnSpPr>
        <p:spPr>
          <a:xfrm>
            <a:off x="402904" y="6175103"/>
            <a:ext cx="11312871" cy="0"/>
          </a:xfrm>
          <a:prstGeom prst="line">
            <a:avLst/>
          </a:prstGeom>
          <a:ln w="38100">
            <a:solidFill>
              <a:schemeClr val="bg1">
                <a:alpha val="7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4759" y="6583699"/>
            <a:ext cx="5428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Bhalodi</a:t>
            </a:r>
            <a:r>
              <a:rPr lang="en-US" sz="1200" dirty="0" smtClean="0">
                <a:solidFill>
                  <a:schemeClr val="bg1"/>
                </a:solidFill>
              </a:rPr>
              <a:t> AA, et al. </a:t>
            </a:r>
            <a:r>
              <a:rPr lang="en-US" sz="1200" i="1" dirty="0" err="1" smtClean="0">
                <a:solidFill>
                  <a:schemeClr val="bg1"/>
                </a:solidFill>
              </a:rPr>
              <a:t>Clin</a:t>
            </a:r>
            <a:r>
              <a:rPr lang="en-US" sz="1200" i="1" dirty="0" smtClean="0">
                <a:solidFill>
                  <a:schemeClr val="bg1"/>
                </a:solidFill>
              </a:rPr>
              <a:t> Infect Dis</a:t>
            </a:r>
            <a:r>
              <a:rPr lang="en-US" sz="1200" dirty="0" smtClean="0">
                <a:solidFill>
                  <a:schemeClr val="bg1"/>
                </a:solidFill>
              </a:rPr>
              <a:t>. 2021.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051BFD6-17F8-5C40-BC90-625B4B4D0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954" y="6404479"/>
            <a:ext cx="859478" cy="2808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688" y="403099"/>
            <a:ext cx="7996868" cy="554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00357FA-0393-F64F-8AF2-7D9A600877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BE60C487-3F72-8D49-8C3C-7A11187E3D89}"/>
              </a:ext>
            </a:extLst>
          </p:cNvPr>
          <p:cNvCxnSpPr>
            <a:cxnSpLocks/>
          </p:cNvCxnSpPr>
          <p:nvPr/>
        </p:nvCxnSpPr>
        <p:spPr>
          <a:xfrm>
            <a:off x="402904" y="6175103"/>
            <a:ext cx="11312871" cy="0"/>
          </a:xfrm>
          <a:prstGeom prst="line">
            <a:avLst/>
          </a:prstGeom>
          <a:ln w="38100">
            <a:solidFill>
              <a:schemeClr val="bg1">
                <a:alpha val="7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4759" y="6583699"/>
            <a:ext cx="5428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Bhalodi</a:t>
            </a:r>
            <a:r>
              <a:rPr lang="en-US" sz="1200" dirty="0" smtClean="0">
                <a:solidFill>
                  <a:schemeClr val="bg1"/>
                </a:solidFill>
              </a:rPr>
              <a:t> AA, et al. </a:t>
            </a:r>
            <a:r>
              <a:rPr lang="en-US" sz="1200" i="1" dirty="0" err="1" smtClean="0">
                <a:solidFill>
                  <a:schemeClr val="bg1"/>
                </a:solidFill>
              </a:rPr>
              <a:t>Clin</a:t>
            </a:r>
            <a:r>
              <a:rPr lang="en-US" sz="1200" i="1" dirty="0" smtClean="0">
                <a:solidFill>
                  <a:schemeClr val="bg1"/>
                </a:solidFill>
              </a:rPr>
              <a:t> Infect Dis</a:t>
            </a:r>
            <a:r>
              <a:rPr lang="en-US" sz="1200" dirty="0" smtClean="0">
                <a:solidFill>
                  <a:schemeClr val="bg1"/>
                </a:solidFill>
              </a:rPr>
              <a:t>. 2021.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051BFD6-17F8-5C40-BC90-625B4B4D0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954" y="6404479"/>
            <a:ext cx="859478" cy="2808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4" y="171578"/>
            <a:ext cx="6638925" cy="3648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58" y="1765940"/>
            <a:ext cx="10733903" cy="42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2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00357FA-0393-F64F-8AF2-7D9A600877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BE60C487-3F72-8D49-8C3C-7A11187E3D89}"/>
              </a:ext>
            </a:extLst>
          </p:cNvPr>
          <p:cNvCxnSpPr>
            <a:cxnSpLocks/>
          </p:cNvCxnSpPr>
          <p:nvPr/>
        </p:nvCxnSpPr>
        <p:spPr>
          <a:xfrm>
            <a:off x="402904" y="6175103"/>
            <a:ext cx="11312871" cy="0"/>
          </a:xfrm>
          <a:prstGeom prst="line">
            <a:avLst/>
          </a:prstGeom>
          <a:ln w="38100">
            <a:solidFill>
              <a:schemeClr val="bg1">
                <a:alpha val="7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4759" y="6583699"/>
            <a:ext cx="5428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Bhalodi</a:t>
            </a:r>
            <a:r>
              <a:rPr lang="en-US" sz="1200" dirty="0" smtClean="0">
                <a:solidFill>
                  <a:schemeClr val="bg1"/>
                </a:solidFill>
              </a:rPr>
              <a:t> AA, et al. </a:t>
            </a:r>
            <a:r>
              <a:rPr lang="en-US" sz="1200" i="1" dirty="0" err="1" smtClean="0">
                <a:solidFill>
                  <a:schemeClr val="bg1"/>
                </a:solidFill>
              </a:rPr>
              <a:t>Clin</a:t>
            </a:r>
            <a:r>
              <a:rPr lang="en-US" sz="1200" i="1" dirty="0" smtClean="0">
                <a:solidFill>
                  <a:schemeClr val="bg1"/>
                </a:solidFill>
              </a:rPr>
              <a:t> Infect Dis</a:t>
            </a:r>
            <a:r>
              <a:rPr lang="en-US" sz="1200" dirty="0" smtClean="0">
                <a:solidFill>
                  <a:schemeClr val="bg1"/>
                </a:solidFill>
              </a:rPr>
              <a:t>. 2021.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051BFD6-17F8-5C40-BC90-625B4B4D0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954" y="6404479"/>
            <a:ext cx="859478" cy="2808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50" y="882514"/>
            <a:ext cx="92583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=""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16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B9FC524-4261-CD4C-9A05-461870B7CA47}"/>
              </a:ext>
            </a:extLst>
          </p:cNvPr>
          <p:cNvSpPr/>
          <p:nvPr/>
        </p:nvSpPr>
        <p:spPr>
          <a:xfrm>
            <a:off x="950982" y="3460350"/>
            <a:ext cx="106478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lphaUcPeriod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time to identification and susceptibilities for on-panel GNB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Improved time to effective therapy for those on inadequate empiric therapy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Improved time to definitive therapy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Shortened hospital length of stay for patients not admitted to an ICU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All of the above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11091644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000" spc="0" dirty="0" smtClean="0">
                <a:solidFill>
                  <a:schemeClr val="tx1"/>
                </a:solidFill>
              </a:rPr>
              <a:t>Assessment Question</a:t>
            </a:r>
            <a:endParaRPr lang="en-US" sz="4000" spc="0" dirty="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507231" y="1827501"/>
            <a:ext cx="10243147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3600" dirty="0" smtClean="0">
                <a:solidFill>
                  <a:schemeClr val="tx1"/>
                </a:solidFill>
              </a:rPr>
              <a:t>As part of AHN’s gram-negative bacteremia initiative, Accelerate </a:t>
            </a:r>
            <a:r>
              <a:rPr lang="en-US" sz="3600" dirty="0" err="1" smtClean="0">
                <a:solidFill>
                  <a:schemeClr val="tx1"/>
                </a:solidFill>
              </a:rPr>
              <a:t>Pheno</a:t>
            </a:r>
            <a:r>
              <a:rPr lang="en-US" sz="3600" dirty="0">
                <a:solidFill>
                  <a:schemeClr val="tx1"/>
                </a:solidFill>
              </a:rPr>
              <a:t>™ system </a:t>
            </a:r>
            <a:r>
              <a:rPr lang="en-US" sz="3600" dirty="0" smtClean="0">
                <a:solidFill>
                  <a:schemeClr val="tx1"/>
                </a:solidFill>
              </a:rPr>
              <a:t>had the following impact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9129" y="6354774"/>
            <a:ext cx="959493" cy="4068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4759" y="6583699"/>
            <a:ext cx="5428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ASP: antimicrobial stewardship program</a:t>
            </a:r>
          </a:p>
        </p:txBody>
      </p:sp>
    </p:spTree>
    <p:extLst>
      <p:ext uri="{BB962C8B-B14F-4D97-AF65-F5344CB8AC3E}">
        <p14:creationId xmlns:p14="http://schemas.microsoft.com/office/powerpoint/2010/main" val="206928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AB2D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AB2D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=""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17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B9FC524-4261-CD4C-9A05-461870B7CA47}"/>
              </a:ext>
            </a:extLst>
          </p:cNvPr>
          <p:cNvSpPr/>
          <p:nvPr/>
        </p:nvSpPr>
        <p:spPr>
          <a:xfrm>
            <a:off x="950982" y="2941366"/>
            <a:ext cx="10647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rates of GNB resistance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may assist with ESCALATION 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If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low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rates of GNB resistance  may assist with DE-ESCALATION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11091644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000" spc="0" dirty="0" smtClean="0">
                <a:solidFill>
                  <a:schemeClr val="tx1"/>
                </a:solidFill>
              </a:rPr>
              <a:t>Conclusion</a:t>
            </a:r>
            <a:endParaRPr lang="en-US" sz="4000" spc="0" dirty="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507231" y="1827501"/>
            <a:ext cx="10243147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Accelerate </a:t>
            </a:r>
            <a:r>
              <a:rPr lang="en-US" sz="3600" dirty="0" err="1">
                <a:solidFill>
                  <a:schemeClr val="tx1"/>
                </a:solidFill>
              </a:rPr>
              <a:t>Pheno</a:t>
            </a:r>
            <a:r>
              <a:rPr lang="en-US" sz="3600" dirty="0">
                <a:solidFill>
                  <a:schemeClr val="tx1"/>
                </a:solidFill>
              </a:rPr>
              <a:t>™ system </a:t>
            </a:r>
            <a:r>
              <a:rPr lang="en-US" sz="3600" dirty="0" smtClean="0">
                <a:solidFill>
                  <a:schemeClr val="tx1"/>
                </a:solidFill>
              </a:rPr>
              <a:t>can have a significant </a:t>
            </a:r>
            <a:r>
              <a:rPr lang="en-US" sz="3600" dirty="0">
                <a:solidFill>
                  <a:schemeClr val="tx1"/>
                </a:solidFill>
              </a:rPr>
              <a:t>impact for GNB </a:t>
            </a:r>
            <a:r>
              <a:rPr lang="en-US" sz="3600" dirty="0" smtClean="0">
                <a:solidFill>
                  <a:schemeClr val="tx1"/>
                </a:solidFill>
              </a:rPr>
              <a:t>bacteremia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9129" y="6354774"/>
            <a:ext cx="959493" cy="4068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4759" y="6583699"/>
            <a:ext cx="5428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ASP: antimicrobial stewardship program</a:t>
            </a: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507232" y="3995877"/>
            <a:ext cx="10243147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3600" dirty="0" smtClean="0">
                <a:solidFill>
                  <a:schemeClr val="tx1"/>
                </a:solidFill>
              </a:rPr>
              <a:t>ASP intervention is crucial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B9FC524-4261-CD4C-9A05-461870B7CA47}"/>
              </a:ext>
            </a:extLst>
          </p:cNvPr>
          <p:cNvSpPr/>
          <p:nvPr/>
        </p:nvSpPr>
        <p:spPr>
          <a:xfrm>
            <a:off x="950982" y="4532715"/>
            <a:ext cx="10647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test is useless if you don’t know how to interpret the result and appropriately act on it</a:t>
            </a:r>
          </a:p>
          <a:p>
            <a:pPr lvl="0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7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C4FD719-E1FF-EA4A-9DC2-5F63BB740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-8238"/>
            <a:ext cx="12185904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6EBDB6EA-6DA7-854C-A681-9DEDDFA74817}"/>
              </a:ext>
            </a:extLst>
          </p:cNvPr>
          <p:cNvSpPr txBox="1">
            <a:spLocks/>
          </p:cNvSpPr>
          <p:nvPr/>
        </p:nvSpPr>
        <p:spPr>
          <a:xfrm>
            <a:off x="1523806" y="2158423"/>
            <a:ext cx="9144388" cy="12326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-15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CB48F46-0D63-CE4B-A877-5D1339DE3A3D}"/>
              </a:ext>
            </a:extLst>
          </p:cNvPr>
          <p:cNvCxnSpPr>
            <a:cxnSpLocks/>
          </p:cNvCxnSpPr>
          <p:nvPr/>
        </p:nvCxnSpPr>
        <p:spPr>
          <a:xfrm>
            <a:off x="945777" y="4813307"/>
            <a:ext cx="10246658" cy="0"/>
          </a:xfrm>
          <a:prstGeom prst="line">
            <a:avLst/>
          </a:prstGeom>
          <a:ln w="88900" cap="sq">
            <a:solidFill>
              <a:schemeClr val="bg1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="" xmlns:a16="http://schemas.microsoft.com/office/drawing/2014/main" id="{DC10D052-089D-B447-8F7B-39BFA70D19DF}"/>
              </a:ext>
            </a:extLst>
          </p:cNvPr>
          <p:cNvSpPr txBox="1">
            <a:spLocks/>
          </p:cNvSpPr>
          <p:nvPr/>
        </p:nvSpPr>
        <p:spPr>
          <a:xfrm>
            <a:off x="999564" y="1920849"/>
            <a:ext cx="10192871" cy="24183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-15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in the </a:t>
            </a:r>
            <a:r>
              <a:rPr lang="en-US" sz="4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</a:t>
            </a:r>
            <a:r>
              <a:rPr lang="en-US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Lane: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of Accelerate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Pheno</a:t>
            </a:r>
            <a:r>
              <a:rPr lang="en-US" sz="48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</a:t>
            </a:r>
            <a:r>
              <a:rPr lang="en-US" sz="4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 on Management of Gram-Negative Bacilli Bacteremia</a:t>
            </a:r>
            <a:endParaRPr lang="en-US" sz="4800" b="0" dirty="0">
              <a:ln w="22225"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F060A341-6CF2-8240-AD81-0EAA0B5D75E7}"/>
              </a:ext>
            </a:extLst>
          </p:cNvPr>
          <p:cNvCxnSpPr>
            <a:cxnSpLocks/>
          </p:cNvCxnSpPr>
          <p:nvPr/>
        </p:nvCxnSpPr>
        <p:spPr>
          <a:xfrm>
            <a:off x="945776" y="1386732"/>
            <a:ext cx="10246658" cy="0"/>
          </a:xfrm>
          <a:prstGeom prst="line">
            <a:avLst/>
          </a:prstGeom>
          <a:ln w="88900" cap="sq">
            <a:solidFill>
              <a:schemeClr val="bg1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Footer Placeholder 5">
            <a:extLst>
              <a:ext uri="{FF2B5EF4-FFF2-40B4-BE49-F238E27FC236}">
                <a16:creationId xmlns="" xmlns:a16="http://schemas.microsoft.com/office/drawing/2014/main" id="{19CF88FC-ACC2-CA42-AA9F-27AF085A68A0}"/>
              </a:ext>
            </a:extLst>
          </p:cNvPr>
          <p:cNvSpPr txBox="1">
            <a:spLocks/>
          </p:cNvSpPr>
          <p:nvPr/>
        </p:nvSpPr>
        <p:spPr>
          <a:xfrm>
            <a:off x="8859187" y="1072580"/>
            <a:ext cx="2333249" cy="2334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i="0" kern="1200" spc="100" baseline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spc="200" dirty="0" smtClean="0">
                <a:solidFill>
                  <a:schemeClr val="bg1">
                    <a:alpha val="49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9/17/2022</a:t>
            </a:r>
            <a:endParaRPr lang="en-US" sz="1200" spc="200" dirty="0">
              <a:solidFill>
                <a:schemeClr val="bg1">
                  <a:alpha val="49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ooter Placeholder 5">
            <a:extLst>
              <a:ext uri="{FF2B5EF4-FFF2-40B4-BE49-F238E27FC236}">
                <a16:creationId xmlns="" xmlns:a16="http://schemas.microsoft.com/office/drawing/2014/main" id="{8A61590A-27DC-C94B-A98C-D76D86C9B088}"/>
              </a:ext>
            </a:extLst>
          </p:cNvPr>
          <p:cNvSpPr txBox="1">
            <a:spLocks/>
          </p:cNvSpPr>
          <p:nvPr/>
        </p:nvSpPr>
        <p:spPr>
          <a:xfrm>
            <a:off x="945776" y="692809"/>
            <a:ext cx="5150224" cy="4196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i="0" kern="1200" spc="100" baseline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spc="0" dirty="0" smtClean="0">
                <a:solidFill>
                  <a:schemeClr val="bg1">
                    <a:alpha val="49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Dustin Carr, </a:t>
            </a:r>
            <a:r>
              <a:rPr lang="en-US" sz="1200" spc="0" dirty="0" err="1" smtClean="0">
                <a:solidFill>
                  <a:schemeClr val="bg1">
                    <a:alpha val="49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PharmD</a:t>
            </a:r>
            <a:r>
              <a:rPr lang="en-US" sz="1200" spc="0" dirty="0" smtClean="0">
                <a:solidFill>
                  <a:schemeClr val="bg1">
                    <a:alpha val="49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BCPS, BCIDP</a:t>
            </a:r>
          </a:p>
          <a:p>
            <a:pPr algn="l"/>
            <a:r>
              <a:rPr lang="en-US" sz="1200" spc="0" dirty="0" smtClean="0">
                <a:solidFill>
                  <a:schemeClr val="bg1">
                    <a:alpha val="49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Pharmacy Specialist, Infectious Diseases</a:t>
            </a:r>
          </a:p>
          <a:p>
            <a:pPr algn="l"/>
            <a:r>
              <a:rPr lang="en-US" sz="1200" spc="0" dirty="0" smtClean="0">
                <a:solidFill>
                  <a:schemeClr val="bg1">
                    <a:alpha val="49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Allegheny General Hospital</a:t>
            </a:r>
            <a:endParaRPr lang="en-US" sz="1200" spc="0" dirty="0">
              <a:solidFill>
                <a:schemeClr val="bg1">
                  <a:alpha val="49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051BFD6-17F8-5C40-BC90-625B4B4D0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724" y="5530849"/>
            <a:ext cx="2114551" cy="6908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0659" y="6444164"/>
            <a:ext cx="3995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AST: antimicrobial susceptibility testing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Seven Institutions Receive the IDSA Antimicrobial Stewardship Center of  Excellence Design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292" y="5216768"/>
            <a:ext cx="1524725" cy="150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50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=""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2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11091644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000" spc="0" dirty="0" smtClean="0">
                <a:solidFill>
                  <a:schemeClr val="tx1"/>
                </a:solidFill>
              </a:rPr>
              <a:t>Disclosures</a:t>
            </a:r>
            <a:endParaRPr lang="en-US" sz="4000" spc="0" dirty="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507231" y="1827501"/>
            <a:ext cx="10243147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3500" spc="0" dirty="0" smtClean="0">
                <a:solidFill>
                  <a:schemeClr val="tx1"/>
                </a:solidFill>
              </a:rPr>
              <a:t>No disclosures as it relates to the content of this presentation</a:t>
            </a:r>
          </a:p>
          <a:p>
            <a:endParaRPr lang="en-US" sz="3500" spc="0" dirty="0" smtClean="0">
              <a:solidFill>
                <a:schemeClr val="tx1"/>
              </a:solidFill>
            </a:endParaRPr>
          </a:p>
          <a:p>
            <a:r>
              <a:rPr lang="en-US" sz="3500" spc="0" dirty="0" smtClean="0">
                <a:solidFill>
                  <a:schemeClr val="tx1"/>
                </a:solidFill>
              </a:rPr>
              <a:t>Other disclosures: Merck (Speaker’s Bureau)</a:t>
            </a:r>
            <a:endParaRPr lang="en-US" sz="3500" spc="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9129" y="6354774"/>
            <a:ext cx="959493" cy="40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8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11091644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 smtClean="0">
                <a:solidFill>
                  <a:schemeClr val="tx1"/>
                </a:solidFill>
              </a:rPr>
              <a:t>Objective</a:t>
            </a:r>
            <a:endParaRPr lang="en-US" sz="4000" spc="0" dirty="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507231" y="1827501"/>
            <a:ext cx="10243147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marL="514350" lvl="0" indent="-514350">
              <a:buFont typeface="+mj-lt"/>
              <a:buAutoNum type="arabicParenR"/>
            </a:pPr>
            <a:r>
              <a:rPr lang="en-US" sz="3500" dirty="0">
                <a:solidFill>
                  <a:schemeClr val="tx2"/>
                </a:solidFill>
              </a:rPr>
              <a:t>Discuss the impact of Accelerate </a:t>
            </a:r>
            <a:r>
              <a:rPr lang="en-US" sz="3500" dirty="0" err="1">
                <a:solidFill>
                  <a:schemeClr val="tx2"/>
                </a:solidFill>
              </a:rPr>
              <a:t>Pheno</a:t>
            </a:r>
            <a:r>
              <a:rPr lang="en-US" sz="3500" dirty="0">
                <a:solidFill>
                  <a:schemeClr val="tx2"/>
                </a:solidFill>
              </a:rPr>
              <a:t>™ system as part of a gram-negative bacilli (GNB) bacteremia clinical management initiative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9129" y="6354774"/>
            <a:ext cx="959493" cy="40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6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=""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4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B9FC524-4261-CD4C-9A05-461870B7CA47}"/>
              </a:ext>
            </a:extLst>
          </p:cNvPr>
          <p:cNvSpPr/>
          <p:nvPr/>
        </p:nvSpPr>
        <p:spPr>
          <a:xfrm>
            <a:off x="950982" y="2475671"/>
            <a:ext cx="100135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 is not always expressed, especially in GNB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Helps to escalate therapy, but not helpful for de-escalation until susceptibilities are resulted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impactful for areas with high GNB resistance rates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11091644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000" spc="0" dirty="0" smtClean="0">
                <a:solidFill>
                  <a:schemeClr val="tx1"/>
                </a:solidFill>
              </a:rPr>
              <a:t>Usual Limitations of GNB Rapid Diagnostics</a:t>
            </a:r>
            <a:endParaRPr lang="en-US" sz="4000" spc="0" dirty="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507231" y="1827501"/>
            <a:ext cx="10243147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3500" spc="0" dirty="0" smtClean="0">
                <a:solidFill>
                  <a:schemeClr val="tx1"/>
                </a:solidFill>
              </a:rPr>
              <a:t>Focus on genotypic drug resistance</a:t>
            </a:r>
            <a:endParaRPr lang="en-US" sz="3500" spc="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9129" y="6354774"/>
            <a:ext cx="959493" cy="4068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4759" y="6583699"/>
            <a:ext cx="5428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Van Camp PJ, et al. </a:t>
            </a:r>
            <a:r>
              <a:rPr lang="en-US" sz="1200" i="1" dirty="0" smtClean="0"/>
              <a:t>Front </a:t>
            </a:r>
            <a:r>
              <a:rPr lang="en-US" sz="1200" i="1" dirty="0" err="1" smtClean="0"/>
              <a:t>Microbiol</a:t>
            </a:r>
            <a:r>
              <a:rPr lang="en-US" sz="1200" dirty="0" smtClean="0"/>
              <a:t>. 2020.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8018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XDX-Systems on Table copy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25" y="3929538"/>
            <a:ext cx="3508948" cy="246564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=""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5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B9FC524-4261-CD4C-9A05-461870B7CA47}"/>
              </a:ext>
            </a:extLst>
          </p:cNvPr>
          <p:cNvSpPr/>
          <p:nvPr/>
        </p:nvSpPr>
        <p:spPr>
          <a:xfrm>
            <a:off x="950982" y="2475671"/>
            <a:ext cx="10647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MIC-based susceptibility results directly from positive blood culture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Identification in ~2 hours and susceptibilities in ~7 hours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11091644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 smtClean="0">
                <a:solidFill>
                  <a:schemeClr val="tx1"/>
                </a:solidFill>
              </a:rPr>
              <a:t>Accelerate </a:t>
            </a:r>
            <a:r>
              <a:rPr lang="en-US" sz="4400" spc="0" dirty="0" err="1" smtClean="0">
                <a:solidFill>
                  <a:schemeClr val="tx1"/>
                </a:solidFill>
              </a:rPr>
              <a:t>Pheno</a:t>
            </a:r>
            <a:r>
              <a:rPr lang="en-US" sz="4400" spc="0" dirty="0" smtClean="0">
                <a:solidFill>
                  <a:schemeClr val="tx1"/>
                </a:solidFill>
              </a:rPr>
              <a:t>™ System</a:t>
            </a:r>
            <a:endParaRPr lang="en-US" sz="4400" spc="0" dirty="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507231" y="1827501"/>
            <a:ext cx="10243147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3500" spc="0" dirty="0" smtClean="0">
                <a:solidFill>
                  <a:schemeClr val="tx1"/>
                </a:solidFill>
              </a:rPr>
              <a:t>FDA cleared for </a:t>
            </a:r>
            <a:r>
              <a:rPr lang="en-US" sz="3500" i="1" spc="0" dirty="0" smtClean="0">
                <a:solidFill>
                  <a:schemeClr val="tx1"/>
                </a:solidFill>
              </a:rPr>
              <a:t>in vitro </a:t>
            </a:r>
            <a:r>
              <a:rPr lang="en-US" sz="3500" spc="0" dirty="0" smtClean="0">
                <a:solidFill>
                  <a:schemeClr val="tx1"/>
                </a:solidFill>
              </a:rPr>
              <a:t>diagnostic use</a:t>
            </a:r>
            <a:endParaRPr lang="en-US" sz="3500" spc="0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135739" y="3300509"/>
            <a:ext cx="7343184" cy="3071502"/>
            <a:chOff x="0" y="0"/>
            <a:chExt cx="6973126" cy="2828734"/>
          </a:xfrm>
        </p:grpSpPr>
        <p:graphicFrame>
          <p:nvGraphicFramePr>
            <p:cNvPr id="18" name="Diagram 17"/>
            <p:cNvGraphicFramePr/>
            <p:nvPr>
              <p:extLst>
                <p:ext uri="{D42A27DB-BD31-4B8C-83A1-F6EECF244321}">
                  <p14:modId xmlns:p14="http://schemas.microsoft.com/office/powerpoint/2010/main" val="593365359"/>
                </p:ext>
              </p:extLst>
            </p:nvPr>
          </p:nvGraphicFramePr>
          <p:xfrm>
            <a:off x="51758" y="0"/>
            <a:ext cx="5503545" cy="17418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9" name="Diagram 18"/>
            <p:cNvGraphicFramePr/>
            <p:nvPr>
              <p:extLst>
                <p:ext uri="{D42A27DB-BD31-4B8C-83A1-F6EECF244321}">
                  <p14:modId xmlns:p14="http://schemas.microsoft.com/office/powerpoint/2010/main" val="313053780"/>
                </p:ext>
              </p:extLst>
            </p:nvPr>
          </p:nvGraphicFramePr>
          <p:xfrm>
            <a:off x="0" y="1086929"/>
            <a:ext cx="6071870" cy="17418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5136913" y="843541"/>
              <a:ext cx="1475332" cy="581957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Time</a:t>
              </a:r>
              <a:r>
                <a:rPr lang="en-US" sz="10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000" b="1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to ID: 22-72h</a:t>
              </a:r>
              <a:endParaRPr lang="en-US" sz="1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1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Time to AST: 36-96h</a:t>
              </a:r>
              <a:endParaRPr lang="en-US" sz="1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5591546" y="1943847"/>
              <a:ext cx="1381580" cy="580714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Time to ID: </a:t>
              </a:r>
              <a:r>
                <a:rPr lang="en-US" sz="1000" b="1" dirty="0" smtClean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1.5-2h</a:t>
              </a:r>
              <a:endParaRPr lang="en-US" sz="16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16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Time to AST: 7h</a:t>
              </a:r>
              <a:endParaRPr lang="en-US" sz="16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960095" y="3829393"/>
            <a:ext cx="3995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Traditional Microbiology Workflow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0095" y="4951085"/>
            <a:ext cx="3995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Accelerate Microbiology Workflow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19129" y="6354774"/>
            <a:ext cx="959493" cy="4068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64759" y="6402463"/>
            <a:ext cx="5428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ASP: antimicrobial stewardship program</a:t>
            </a:r>
          </a:p>
          <a:p>
            <a:r>
              <a:rPr lang="en-US" sz="1200" dirty="0" smtClean="0"/>
              <a:t>https</a:t>
            </a:r>
            <a:r>
              <a:rPr lang="en-US" sz="1200" dirty="0"/>
              <a:t>://acceleratediagnostics.com/products/accelerate-pheno-system/</a:t>
            </a:r>
          </a:p>
        </p:txBody>
      </p:sp>
    </p:spTree>
    <p:extLst>
      <p:ext uri="{BB962C8B-B14F-4D97-AF65-F5344CB8AC3E}">
        <p14:creationId xmlns:p14="http://schemas.microsoft.com/office/powerpoint/2010/main" val="219499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C8E57BE5-D0DA-0249-A2AF-94B0B581C70F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B1171882-E30F-2E4B-B15E-61D0334E3F3A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EEB1BC4-7190-064A-A49D-40F67AC51E14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10968076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 smtClean="0">
                <a:solidFill>
                  <a:schemeClr val="tx1"/>
                </a:solidFill>
              </a:rPr>
              <a:t>ASP Bundle</a:t>
            </a:r>
            <a:endParaRPr lang="en-US" sz="4400" spc="0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C05FFCE2-2421-7644-9F53-19B0661320AA}"/>
              </a:ext>
            </a:extLst>
          </p:cNvPr>
          <p:cNvSpPr txBox="1">
            <a:spLocks/>
          </p:cNvSpPr>
          <p:nvPr/>
        </p:nvSpPr>
        <p:spPr>
          <a:xfrm>
            <a:off x="507231" y="1827501"/>
            <a:ext cx="10712704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</a:rPr>
              <a:t>Stable, </a:t>
            </a:r>
            <a:r>
              <a:rPr lang="en-US" sz="2800" dirty="0">
                <a:solidFill>
                  <a:schemeClr val="tx1"/>
                </a:solidFill>
              </a:rPr>
              <a:t>floor patient with low inoculum source </a:t>
            </a:r>
            <a:r>
              <a:rPr lang="en-US" sz="2800" dirty="0" smtClean="0">
                <a:solidFill>
                  <a:schemeClr val="tx1"/>
                </a:solidFill>
              </a:rPr>
              <a:t>(e.g. pyelonephritis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AE2FAC8-D2A0-494A-AB06-112D01377C64}"/>
              </a:ext>
            </a:extLst>
          </p:cNvPr>
          <p:cNvSpPr txBox="1"/>
          <p:nvPr/>
        </p:nvSpPr>
        <p:spPr>
          <a:xfrm>
            <a:off x="582181" y="2334792"/>
            <a:ext cx="10201149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Obtain early renal ultrasound/CT imaging to exclude complicated disease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(e.g.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abscess,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nephrolithiasis,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choledocholithiasis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Wingdings" panose="05000000000000000000" pitchFamily="2" charset="2"/>
              <a:buChar char="§"/>
            </a:pP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Promote early IV to PO conversion if susceptible to fluoroquinolone (FQ)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Promote early midline/PICC for home IV ceftriaxone if FQ/TMP-SMX resistant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need for repeat blood cultures in uncomplicated GNR bacteremia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 days total therapy for uncomplicated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Enterobacterales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bacteremia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Wingdings" panose="05000000000000000000" pitchFamily="2" charset="2"/>
              <a:buChar char="§"/>
            </a:pP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Aim for discharge within 48 hours (taking PO, normal mental status)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ASP check-up phone call 24 hours after discharge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 clinic follow-up visit 48 hours after discharge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9129" y="6354774"/>
            <a:ext cx="959493" cy="4068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759" y="6402463"/>
            <a:ext cx="5428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ASP: antimicrobial stewardship program</a:t>
            </a:r>
          </a:p>
          <a:p>
            <a:r>
              <a:rPr lang="en-US" sz="1200" dirty="0" smtClean="0"/>
              <a:t>TMP/SMX: trimethoprim/sulfamethoxazole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7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C8E57BE5-D0DA-0249-A2AF-94B0B581C70F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B1171882-E30F-2E4B-B15E-61D0334E3F3A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EEB1BC4-7190-064A-A49D-40F67AC51E14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10968076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 smtClean="0">
                <a:solidFill>
                  <a:schemeClr val="tx1"/>
                </a:solidFill>
              </a:rPr>
              <a:t>ASP Bundle</a:t>
            </a:r>
            <a:endParaRPr lang="en-US" sz="4400" spc="0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C05FFCE2-2421-7644-9F53-19B0661320AA}"/>
              </a:ext>
            </a:extLst>
          </p:cNvPr>
          <p:cNvSpPr txBox="1">
            <a:spLocks/>
          </p:cNvSpPr>
          <p:nvPr/>
        </p:nvSpPr>
        <p:spPr>
          <a:xfrm>
            <a:off x="507231" y="1827501"/>
            <a:ext cx="10712704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</a:rPr>
              <a:t>Critically-ill patients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AE2FAC8-D2A0-494A-AB06-112D01377C64}"/>
              </a:ext>
            </a:extLst>
          </p:cNvPr>
          <p:cNvSpPr txBox="1"/>
          <p:nvPr/>
        </p:nvSpPr>
        <p:spPr>
          <a:xfrm>
            <a:off x="582181" y="2334792"/>
            <a:ext cx="1020114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Ensure optimal agent(s) administered ASAP &amp; optimize dosing based on MIC/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CrCl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Encourage formal ID consultation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9129" y="6354774"/>
            <a:ext cx="959493" cy="4068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759" y="6212989"/>
            <a:ext cx="5428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ASP: antimicrobial stewardship program</a:t>
            </a:r>
          </a:p>
          <a:p>
            <a:r>
              <a:rPr lang="en-US" sz="1200" dirty="0" smtClean="0"/>
              <a:t>MIC: minimum inhibitory concentration</a:t>
            </a:r>
          </a:p>
          <a:p>
            <a:r>
              <a:rPr lang="en-US" sz="1200" dirty="0" err="1" smtClean="0"/>
              <a:t>CrCl</a:t>
            </a:r>
            <a:r>
              <a:rPr lang="en-US" sz="1200" dirty="0" smtClean="0"/>
              <a:t>: creatinine clearance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6388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00357FA-0393-F64F-8AF2-7D9A600877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BE60C487-3F72-8D49-8C3C-7A11187E3D89}"/>
              </a:ext>
            </a:extLst>
          </p:cNvPr>
          <p:cNvCxnSpPr>
            <a:cxnSpLocks/>
          </p:cNvCxnSpPr>
          <p:nvPr/>
        </p:nvCxnSpPr>
        <p:spPr>
          <a:xfrm>
            <a:off x="402904" y="6175103"/>
            <a:ext cx="11312871" cy="0"/>
          </a:xfrm>
          <a:prstGeom prst="line">
            <a:avLst/>
          </a:prstGeom>
          <a:ln w="38100">
            <a:solidFill>
              <a:schemeClr val="bg1">
                <a:alpha val="7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051" y="889687"/>
            <a:ext cx="9557086" cy="47008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4759" y="6583699"/>
            <a:ext cx="5428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Walsh TL, et al. </a:t>
            </a:r>
            <a:r>
              <a:rPr lang="en-US" sz="1200" i="1" dirty="0" smtClean="0">
                <a:solidFill>
                  <a:schemeClr val="bg1"/>
                </a:solidFill>
              </a:rPr>
              <a:t>Infection</a:t>
            </a:r>
            <a:r>
              <a:rPr lang="en-US" sz="1200" dirty="0" smtClean="0">
                <a:solidFill>
                  <a:schemeClr val="bg1"/>
                </a:solidFill>
              </a:rPr>
              <a:t>. 2021.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051BFD6-17F8-5C40-BC90-625B4B4D0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954" y="6404479"/>
            <a:ext cx="859478" cy="28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7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00357FA-0393-F64F-8AF2-7D9A600877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BE60C487-3F72-8D49-8C3C-7A11187E3D89}"/>
              </a:ext>
            </a:extLst>
          </p:cNvPr>
          <p:cNvCxnSpPr>
            <a:cxnSpLocks/>
          </p:cNvCxnSpPr>
          <p:nvPr/>
        </p:nvCxnSpPr>
        <p:spPr>
          <a:xfrm>
            <a:off x="402904" y="6175103"/>
            <a:ext cx="11312871" cy="0"/>
          </a:xfrm>
          <a:prstGeom prst="line">
            <a:avLst/>
          </a:prstGeom>
          <a:ln w="38100">
            <a:solidFill>
              <a:schemeClr val="bg1">
                <a:alpha val="7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4759" y="6583699"/>
            <a:ext cx="5428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Walsh TL, et al. </a:t>
            </a:r>
            <a:r>
              <a:rPr lang="en-US" sz="1200" i="1" dirty="0" smtClean="0">
                <a:solidFill>
                  <a:schemeClr val="bg1"/>
                </a:solidFill>
              </a:rPr>
              <a:t>Infection</a:t>
            </a:r>
            <a:r>
              <a:rPr lang="en-US" sz="1200" dirty="0" smtClean="0">
                <a:solidFill>
                  <a:schemeClr val="bg1"/>
                </a:solidFill>
              </a:rPr>
              <a:t>. 2021.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051BFD6-17F8-5C40-BC90-625B4B4D0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954" y="6404479"/>
            <a:ext cx="859478" cy="280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14" y="1144840"/>
            <a:ext cx="109156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163E60"/>
      </a:dk1>
      <a:lt1>
        <a:srgbClr val="FFFFFF"/>
      </a:lt1>
      <a:dk2>
        <a:srgbClr val="183F5F"/>
      </a:dk2>
      <a:lt2>
        <a:srgbClr val="FFFFFF"/>
      </a:lt2>
      <a:accent1>
        <a:srgbClr val="1690CE"/>
      </a:accent1>
      <a:accent2>
        <a:srgbClr val="1BA7E0"/>
      </a:accent2>
      <a:accent3>
        <a:srgbClr val="11724E"/>
      </a:accent3>
      <a:accent4>
        <a:srgbClr val="A0D5BD"/>
      </a:accent4>
      <a:accent5>
        <a:srgbClr val="F59C85"/>
      </a:accent5>
      <a:accent6>
        <a:srgbClr val="F9C2B6"/>
      </a:accent6>
      <a:hlink>
        <a:srgbClr val="0090FF"/>
      </a:hlink>
      <a:folHlink>
        <a:srgbClr val="0091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23533</TotalTime>
  <Words>647</Words>
  <Application>Microsoft Office PowerPoint</Application>
  <PresentationFormat>Widescreen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Helvetica Neue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Dustin Carr</cp:lastModifiedBy>
  <cp:revision>103</cp:revision>
  <cp:lastPrinted>2019-04-30T02:32:02Z</cp:lastPrinted>
  <dcterms:created xsi:type="dcterms:W3CDTF">2019-04-26T00:43:24Z</dcterms:created>
  <dcterms:modified xsi:type="dcterms:W3CDTF">2022-08-18T17:15:28Z</dcterms:modified>
</cp:coreProperties>
</file>