
<file path=[Content_Types].xml><?xml version="1.0" encoding="utf-8"?>
<Types xmlns="http://schemas.openxmlformats.org/package/2006/content-types">
  <Default Extension="png" ContentType="image/png"/>
  <Default Extension="svg" ContentType="image/svg+xml"/>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10" d="100"/>
          <a:sy n="110" d="100"/>
        </p:scale>
        <p:origin x="-600" y="-22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881945F-FC7C-400A-A456-756612921EF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0D68066F-0793-4535-9731-61006FA6D5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B6E8477B-A4A1-4F16-A7F4-33E4ED50A0D3}"/>
              </a:ext>
            </a:extLst>
          </p:cNvPr>
          <p:cNvSpPr>
            <a:spLocks noGrp="1"/>
          </p:cNvSpPr>
          <p:nvPr>
            <p:ph type="dt" sz="half" idx="10"/>
          </p:nvPr>
        </p:nvSpPr>
        <p:spPr/>
        <p:txBody>
          <a:bodyPr/>
          <a:lstStyle/>
          <a:p>
            <a:fld id="{5E408B61-97C2-427D-97AE-5504DA30F5AB}" type="datetimeFigureOut">
              <a:rPr lang="en-US" smtClean="0"/>
              <a:t>07/10/2020</a:t>
            </a:fld>
            <a:endParaRPr lang="en-US"/>
          </a:p>
        </p:txBody>
      </p:sp>
      <p:sp>
        <p:nvSpPr>
          <p:cNvPr id="5" name="Footer Placeholder 4">
            <a:extLst>
              <a:ext uri="{FF2B5EF4-FFF2-40B4-BE49-F238E27FC236}">
                <a16:creationId xmlns:a16="http://schemas.microsoft.com/office/drawing/2014/main" xmlns="" id="{CB8C5B01-F3D0-4104-B040-75543F84E5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8723C67-C446-402B-98A7-E68E0F1FBF24}"/>
              </a:ext>
            </a:extLst>
          </p:cNvPr>
          <p:cNvSpPr>
            <a:spLocks noGrp="1"/>
          </p:cNvSpPr>
          <p:nvPr>
            <p:ph type="sldNum" sz="quarter" idx="12"/>
          </p:nvPr>
        </p:nvSpPr>
        <p:spPr/>
        <p:txBody>
          <a:bodyPr/>
          <a:lstStyle/>
          <a:p>
            <a:fld id="{AE082E48-B2A9-48A9-91E3-6D06F10C5E72}" type="slidenum">
              <a:rPr lang="en-US" smtClean="0"/>
              <a:t>‹#›</a:t>
            </a:fld>
            <a:endParaRPr lang="en-US"/>
          </a:p>
        </p:txBody>
      </p:sp>
    </p:spTree>
    <p:extLst>
      <p:ext uri="{BB962C8B-B14F-4D97-AF65-F5344CB8AC3E}">
        <p14:creationId xmlns:p14="http://schemas.microsoft.com/office/powerpoint/2010/main" val="3275011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1B6298-1B6F-4634-B455-49512E88C75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70B36DE9-7588-49B9-86A4-F1490F92926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11BD23A-782B-4BF6-A1D8-373572D1603E}"/>
              </a:ext>
            </a:extLst>
          </p:cNvPr>
          <p:cNvSpPr>
            <a:spLocks noGrp="1"/>
          </p:cNvSpPr>
          <p:nvPr>
            <p:ph type="dt" sz="half" idx="10"/>
          </p:nvPr>
        </p:nvSpPr>
        <p:spPr/>
        <p:txBody>
          <a:bodyPr/>
          <a:lstStyle/>
          <a:p>
            <a:fld id="{5E408B61-97C2-427D-97AE-5504DA30F5AB}" type="datetimeFigureOut">
              <a:rPr lang="en-US" smtClean="0"/>
              <a:t>07/10/2020</a:t>
            </a:fld>
            <a:endParaRPr lang="en-US"/>
          </a:p>
        </p:txBody>
      </p:sp>
      <p:sp>
        <p:nvSpPr>
          <p:cNvPr id="5" name="Footer Placeholder 4">
            <a:extLst>
              <a:ext uri="{FF2B5EF4-FFF2-40B4-BE49-F238E27FC236}">
                <a16:creationId xmlns:a16="http://schemas.microsoft.com/office/drawing/2014/main" xmlns="" id="{8693D1C6-0571-482A-A6C4-84DC9F9BB9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88A2329-C748-4B43-9980-DD70C83719F1}"/>
              </a:ext>
            </a:extLst>
          </p:cNvPr>
          <p:cNvSpPr>
            <a:spLocks noGrp="1"/>
          </p:cNvSpPr>
          <p:nvPr>
            <p:ph type="sldNum" sz="quarter" idx="12"/>
          </p:nvPr>
        </p:nvSpPr>
        <p:spPr/>
        <p:txBody>
          <a:bodyPr/>
          <a:lstStyle/>
          <a:p>
            <a:fld id="{AE082E48-B2A9-48A9-91E3-6D06F10C5E72}" type="slidenum">
              <a:rPr lang="en-US" smtClean="0"/>
              <a:t>‹#›</a:t>
            </a:fld>
            <a:endParaRPr lang="en-US"/>
          </a:p>
        </p:txBody>
      </p:sp>
    </p:spTree>
    <p:extLst>
      <p:ext uri="{BB962C8B-B14F-4D97-AF65-F5344CB8AC3E}">
        <p14:creationId xmlns:p14="http://schemas.microsoft.com/office/powerpoint/2010/main" val="201148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D237C034-3EA0-4575-ACE4-1F2698B01E5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6711FB5C-FC08-43B5-84D6-C51968D36A4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19876A7-DA14-4D34-84CC-9707354F237F}"/>
              </a:ext>
            </a:extLst>
          </p:cNvPr>
          <p:cNvSpPr>
            <a:spLocks noGrp="1"/>
          </p:cNvSpPr>
          <p:nvPr>
            <p:ph type="dt" sz="half" idx="10"/>
          </p:nvPr>
        </p:nvSpPr>
        <p:spPr/>
        <p:txBody>
          <a:bodyPr/>
          <a:lstStyle/>
          <a:p>
            <a:fld id="{5E408B61-97C2-427D-97AE-5504DA30F5AB}" type="datetimeFigureOut">
              <a:rPr lang="en-US" smtClean="0"/>
              <a:t>07/10/2020</a:t>
            </a:fld>
            <a:endParaRPr lang="en-US"/>
          </a:p>
        </p:txBody>
      </p:sp>
      <p:sp>
        <p:nvSpPr>
          <p:cNvPr id="5" name="Footer Placeholder 4">
            <a:extLst>
              <a:ext uri="{FF2B5EF4-FFF2-40B4-BE49-F238E27FC236}">
                <a16:creationId xmlns:a16="http://schemas.microsoft.com/office/drawing/2014/main" xmlns="" id="{47B5D12D-3535-457C-B8BA-2A0503E646B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DD7C793-8840-4689-81EC-B9512C314077}"/>
              </a:ext>
            </a:extLst>
          </p:cNvPr>
          <p:cNvSpPr>
            <a:spLocks noGrp="1"/>
          </p:cNvSpPr>
          <p:nvPr>
            <p:ph type="sldNum" sz="quarter" idx="12"/>
          </p:nvPr>
        </p:nvSpPr>
        <p:spPr/>
        <p:txBody>
          <a:bodyPr/>
          <a:lstStyle/>
          <a:p>
            <a:fld id="{AE082E48-B2A9-48A9-91E3-6D06F10C5E72}" type="slidenum">
              <a:rPr lang="en-US" smtClean="0"/>
              <a:t>‹#›</a:t>
            </a:fld>
            <a:endParaRPr lang="en-US"/>
          </a:p>
        </p:txBody>
      </p:sp>
    </p:spTree>
    <p:extLst>
      <p:ext uri="{BB962C8B-B14F-4D97-AF65-F5344CB8AC3E}">
        <p14:creationId xmlns:p14="http://schemas.microsoft.com/office/powerpoint/2010/main" val="1206413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CB9B5F-4282-4FCD-98DE-79929C6EE1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7D28020-09B1-4EF6-BB05-5729F19CEA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587F218-DFF5-41CE-85FE-53248EB692BE}"/>
              </a:ext>
            </a:extLst>
          </p:cNvPr>
          <p:cNvSpPr>
            <a:spLocks noGrp="1"/>
          </p:cNvSpPr>
          <p:nvPr>
            <p:ph type="dt" sz="half" idx="10"/>
          </p:nvPr>
        </p:nvSpPr>
        <p:spPr/>
        <p:txBody>
          <a:bodyPr/>
          <a:lstStyle/>
          <a:p>
            <a:fld id="{5E408B61-97C2-427D-97AE-5504DA30F5AB}" type="datetimeFigureOut">
              <a:rPr lang="en-US" smtClean="0"/>
              <a:t>07/10/2020</a:t>
            </a:fld>
            <a:endParaRPr lang="en-US"/>
          </a:p>
        </p:txBody>
      </p:sp>
      <p:sp>
        <p:nvSpPr>
          <p:cNvPr id="5" name="Footer Placeholder 4">
            <a:extLst>
              <a:ext uri="{FF2B5EF4-FFF2-40B4-BE49-F238E27FC236}">
                <a16:creationId xmlns:a16="http://schemas.microsoft.com/office/drawing/2014/main" xmlns="" id="{8F1258A7-BFDF-4F6D-83E6-89ADBA6B53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4EB8148-266B-4782-A179-E0B80533F733}"/>
              </a:ext>
            </a:extLst>
          </p:cNvPr>
          <p:cNvSpPr>
            <a:spLocks noGrp="1"/>
          </p:cNvSpPr>
          <p:nvPr>
            <p:ph type="sldNum" sz="quarter" idx="12"/>
          </p:nvPr>
        </p:nvSpPr>
        <p:spPr/>
        <p:txBody>
          <a:bodyPr/>
          <a:lstStyle/>
          <a:p>
            <a:fld id="{AE082E48-B2A9-48A9-91E3-6D06F10C5E72}" type="slidenum">
              <a:rPr lang="en-US" smtClean="0"/>
              <a:t>‹#›</a:t>
            </a:fld>
            <a:endParaRPr lang="en-US"/>
          </a:p>
        </p:txBody>
      </p:sp>
    </p:spTree>
    <p:extLst>
      <p:ext uri="{BB962C8B-B14F-4D97-AF65-F5344CB8AC3E}">
        <p14:creationId xmlns:p14="http://schemas.microsoft.com/office/powerpoint/2010/main" val="3950745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00FB58D-F98C-442A-9A86-4AE0CE1FC8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06258F5A-9BF3-4F49-A0EE-1B93EB0F49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7D21972B-6106-44C0-A14D-43083B11594B}"/>
              </a:ext>
            </a:extLst>
          </p:cNvPr>
          <p:cNvSpPr>
            <a:spLocks noGrp="1"/>
          </p:cNvSpPr>
          <p:nvPr>
            <p:ph type="dt" sz="half" idx="10"/>
          </p:nvPr>
        </p:nvSpPr>
        <p:spPr/>
        <p:txBody>
          <a:bodyPr/>
          <a:lstStyle/>
          <a:p>
            <a:fld id="{5E408B61-97C2-427D-97AE-5504DA30F5AB}" type="datetimeFigureOut">
              <a:rPr lang="en-US" smtClean="0"/>
              <a:t>07/10/2020</a:t>
            </a:fld>
            <a:endParaRPr lang="en-US"/>
          </a:p>
        </p:txBody>
      </p:sp>
      <p:sp>
        <p:nvSpPr>
          <p:cNvPr id="5" name="Footer Placeholder 4">
            <a:extLst>
              <a:ext uri="{FF2B5EF4-FFF2-40B4-BE49-F238E27FC236}">
                <a16:creationId xmlns:a16="http://schemas.microsoft.com/office/drawing/2014/main" xmlns="" id="{2C5DC9DE-7E3C-4493-A2F2-5F59B57B7C9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8DDCF9D-9406-4F1A-A132-67E94B66EB1F}"/>
              </a:ext>
            </a:extLst>
          </p:cNvPr>
          <p:cNvSpPr>
            <a:spLocks noGrp="1"/>
          </p:cNvSpPr>
          <p:nvPr>
            <p:ph type="sldNum" sz="quarter" idx="12"/>
          </p:nvPr>
        </p:nvSpPr>
        <p:spPr/>
        <p:txBody>
          <a:bodyPr/>
          <a:lstStyle/>
          <a:p>
            <a:fld id="{AE082E48-B2A9-48A9-91E3-6D06F10C5E72}" type="slidenum">
              <a:rPr lang="en-US" smtClean="0"/>
              <a:t>‹#›</a:t>
            </a:fld>
            <a:endParaRPr lang="en-US"/>
          </a:p>
        </p:txBody>
      </p:sp>
    </p:spTree>
    <p:extLst>
      <p:ext uri="{BB962C8B-B14F-4D97-AF65-F5344CB8AC3E}">
        <p14:creationId xmlns:p14="http://schemas.microsoft.com/office/powerpoint/2010/main" val="2992323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DE0903-2DE9-434C-8EF7-35DE92AD438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33D5FB8A-25C0-462C-8212-699BECD0D5E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40B8A943-7F04-4407-8520-A08C077A59A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36EE9AF1-20F9-4EDD-A553-2BB3D90F7E1E}"/>
              </a:ext>
            </a:extLst>
          </p:cNvPr>
          <p:cNvSpPr>
            <a:spLocks noGrp="1"/>
          </p:cNvSpPr>
          <p:nvPr>
            <p:ph type="dt" sz="half" idx="10"/>
          </p:nvPr>
        </p:nvSpPr>
        <p:spPr/>
        <p:txBody>
          <a:bodyPr/>
          <a:lstStyle/>
          <a:p>
            <a:fld id="{5E408B61-97C2-427D-97AE-5504DA30F5AB}" type="datetimeFigureOut">
              <a:rPr lang="en-US" smtClean="0"/>
              <a:t>07/10/2020</a:t>
            </a:fld>
            <a:endParaRPr lang="en-US"/>
          </a:p>
        </p:txBody>
      </p:sp>
      <p:sp>
        <p:nvSpPr>
          <p:cNvPr id="6" name="Footer Placeholder 5">
            <a:extLst>
              <a:ext uri="{FF2B5EF4-FFF2-40B4-BE49-F238E27FC236}">
                <a16:creationId xmlns:a16="http://schemas.microsoft.com/office/drawing/2014/main" xmlns="" id="{A7AA4B9F-4D55-4D9E-AD3F-4186D24882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9CF679D-BB71-4E14-AF25-5AC57A7BD33A}"/>
              </a:ext>
            </a:extLst>
          </p:cNvPr>
          <p:cNvSpPr>
            <a:spLocks noGrp="1"/>
          </p:cNvSpPr>
          <p:nvPr>
            <p:ph type="sldNum" sz="quarter" idx="12"/>
          </p:nvPr>
        </p:nvSpPr>
        <p:spPr/>
        <p:txBody>
          <a:bodyPr/>
          <a:lstStyle/>
          <a:p>
            <a:fld id="{AE082E48-B2A9-48A9-91E3-6D06F10C5E72}" type="slidenum">
              <a:rPr lang="en-US" smtClean="0"/>
              <a:t>‹#›</a:t>
            </a:fld>
            <a:endParaRPr lang="en-US"/>
          </a:p>
        </p:txBody>
      </p:sp>
    </p:spTree>
    <p:extLst>
      <p:ext uri="{BB962C8B-B14F-4D97-AF65-F5344CB8AC3E}">
        <p14:creationId xmlns:p14="http://schemas.microsoft.com/office/powerpoint/2010/main" val="674798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95BD57A-E5E7-4C77-A6CA-E200875AFA3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AE5F1580-1234-492E-8955-911E8E03B2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0C4C983C-B9CF-4290-A913-208AE675A97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D81E56BF-35D4-42AE-B8CD-12E7B78DC3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19B4CE14-A12C-440D-9EA1-5C615B0521E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F42DA34D-DC7E-4C88-B3B8-07099E18EED4}"/>
              </a:ext>
            </a:extLst>
          </p:cNvPr>
          <p:cNvSpPr>
            <a:spLocks noGrp="1"/>
          </p:cNvSpPr>
          <p:nvPr>
            <p:ph type="dt" sz="half" idx="10"/>
          </p:nvPr>
        </p:nvSpPr>
        <p:spPr/>
        <p:txBody>
          <a:bodyPr/>
          <a:lstStyle/>
          <a:p>
            <a:fld id="{5E408B61-97C2-427D-97AE-5504DA30F5AB}" type="datetimeFigureOut">
              <a:rPr lang="en-US" smtClean="0"/>
              <a:t>07/10/2020</a:t>
            </a:fld>
            <a:endParaRPr lang="en-US"/>
          </a:p>
        </p:txBody>
      </p:sp>
      <p:sp>
        <p:nvSpPr>
          <p:cNvPr id="8" name="Footer Placeholder 7">
            <a:extLst>
              <a:ext uri="{FF2B5EF4-FFF2-40B4-BE49-F238E27FC236}">
                <a16:creationId xmlns:a16="http://schemas.microsoft.com/office/drawing/2014/main" xmlns="" id="{60F1C4AC-8A6B-4007-A4EC-05673DADBE1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7282E099-66CF-4E6A-9B36-E83C5FEF98B7}"/>
              </a:ext>
            </a:extLst>
          </p:cNvPr>
          <p:cNvSpPr>
            <a:spLocks noGrp="1"/>
          </p:cNvSpPr>
          <p:nvPr>
            <p:ph type="sldNum" sz="quarter" idx="12"/>
          </p:nvPr>
        </p:nvSpPr>
        <p:spPr/>
        <p:txBody>
          <a:bodyPr/>
          <a:lstStyle/>
          <a:p>
            <a:fld id="{AE082E48-B2A9-48A9-91E3-6D06F10C5E72}" type="slidenum">
              <a:rPr lang="en-US" smtClean="0"/>
              <a:t>‹#›</a:t>
            </a:fld>
            <a:endParaRPr lang="en-US"/>
          </a:p>
        </p:txBody>
      </p:sp>
    </p:spTree>
    <p:extLst>
      <p:ext uri="{BB962C8B-B14F-4D97-AF65-F5344CB8AC3E}">
        <p14:creationId xmlns:p14="http://schemas.microsoft.com/office/powerpoint/2010/main" val="852359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952725-0B71-4767-89DB-6B73060D887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053ADA02-2DD8-4225-A3D6-9AD226A85300}"/>
              </a:ext>
            </a:extLst>
          </p:cNvPr>
          <p:cNvSpPr>
            <a:spLocks noGrp="1"/>
          </p:cNvSpPr>
          <p:nvPr>
            <p:ph type="dt" sz="half" idx="10"/>
          </p:nvPr>
        </p:nvSpPr>
        <p:spPr/>
        <p:txBody>
          <a:bodyPr/>
          <a:lstStyle/>
          <a:p>
            <a:fld id="{5E408B61-97C2-427D-97AE-5504DA30F5AB}" type="datetimeFigureOut">
              <a:rPr lang="en-US" smtClean="0"/>
              <a:t>07/10/2020</a:t>
            </a:fld>
            <a:endParaRPr lang="en-US"/>
          </a:p>
        </p:txBody>
      </p:sp>
      <p:sp>
        <p:nvSpPr>
          <p:cNvPr id="4" name="Footer Placeholder 3">
            <a:extLst>
              <a:ext uri="{FF2B5EF4-FFF2-40B4-BE49-F238E27FC236}">
                <a16:creationId xmlns:a16="http://schemas.microsoft.com/office/drawing/2014/main" xmlns="" id="{5549C8C2-FD28-497E-B2B8-A644BC43761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FC306B24-F230-45A0-9978-5C6A5DE06614}"/>
              </a:ext>
            </a:extLst>
          </p:cNvPr>
          <p:cNvSpPr>
            <a:spLocks noGrp="1"/>
          </p:cNvSpPr>
          <p:nvPr>
            <p:ph type="sldNum" sz="quarter" idx="12"/>
          </p:nvPr>
        </p:nvSpPr>
        <p:spPr/>
        <p:txBody>
          <a:bodyPr/>
          <a:lstStyle/>
          <a:p>
            <a:fld id="{AE082E48-B2A9-48A9-91E3-6D06F10C5E72}" type="slidenum">
              <a:rPr lang="en-US" smtClean="0"/>
              <a:t>‹#›</a:t>
            </a:fld>
            <a:endParaRPr lang="en-US"/>
          </a:p>
        </p:txBody>
      </p:sp>
    </p:spTree>
    <p:extLst>
      <p:ext uri="{BB962C8B-B14F-4D97-AF65-F5344CB8AC3E}">
        <p14:creationId xmlns:p14="http://schemas.microsoft.com/office/powerpoint/2010/main" val="4178007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267C9136-5014-42D6-8C1A-A977A2631618}"/>
              </a:ext>
            </a:extLst>
          </p:cNvPr>
          <p:cNvSpPr>
            <a:spLocks noGrp="1"/>
          </p:cNvSpPr>
          <p:nvPr>
            <p:ph type="dt" sz="half" idx="10"/>
          </p:nvPr>
        </p:nvSpPr>
        <p:spPr/>
        <p:txBody>
          <a:bodyPr/>
          <a:lstStyle/>
          <a:p>
            <a:fld id="{5E408B61-97C2-427D-97AE-5504DA30F5AB}" type="datetimeFigureOut">
              <a:rPr lang="en-US" smtClean="0"/>
              <a:t>07/10/2020</a:t>
            </a:fld>
            <a:endParaRPr lang="en-US"/>
          </a:p>
        </p:txBody>
      </p:sp>
      <p:sp>
        <p:nvSpPr>
          <p:cNvPr id="3" name="Footer Placeholder 2">
            <a:extLst>
              <a:ext uri="{FF2B5EF4-FFF2-40B4-BE49-F238E27FC236}">
                <a16:creationId xmlns:a16="http://schemas.microsoft.com/office/drawing/2014/main" xmlns="" id="{9E440593-9941-4F15-BB96-418E4896F85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8F210DE3-9FB9-4742-BB22-887E94BB5196}"/>
              </a:ext>
            </a:extLst>
          </p:cNvPr>
          <p:cNvSpPr>
            <a:spLocks noGrp="1"/>
          </p:cNvSpPr>
          <p:nvPr>
            <p:ph type="sldNum" sz="quarter" idx="12"/>
          </p:nvPr>
        </p:nvSpPr>
        <p:spPr/>
        <p:txBody>
          <a:bodyPr/>
          <a:lstStyle/>
          <a:p>
            <a:fld id="{AE082E48-B2A9-48A9-91E3-6D06F10C5E72}" type="slidenum">
              <a:rPr lang="en-US" smtClean="0"/>
              <a:t>‹#›</a:t>
            </a:fld>
            <a:endParaRPr lang="en-US"/>
          </a:p>
        </p:txBody>
      </p:sp>
    </p:spTree>
    <p:extLst>
      <p:ext uri="{BB962C8B-B14F-4D97-AF65-F5344CB8AC3E}">
        <p14:creationId xmlns:p14="http://schemas.microsoft.com/office/powerpoint/2010/main" val="1412229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B0D3EA-3475-47F5-B270-C013C347D0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56DA3A3A-9DA6-4ACA-98C4-BFADD08748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B885047A-57EE-4C73-9BEE-CDF51A4E94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6F093ABB-F38B-49F5-90A0-17B8419B2CF4}"/>
              </a:ext>
            </a:extLst>
          </p:cNvPr>
          <p:cNvSpPr>
            <a:spLocks noGrp="1"/>
          </p:cNvSpPr>
          <p:nvPr>
            <p:ph type="dt" sz="half" idx="10"/>
          </p:nvPr>
        </p:nvSpPr>
        <p:spPr/>
        <p:txBody>
          <a:bodyPr/>
          <a:lstStyle/>
          <a:p>
            <a:fld id="{5E408B61-97C2-427D-97AE-5504DA30F5AB}" type="datetimeFigureOut">
              <a:rPr lang="en-US" smtClean="0"/>
              <a:t>07/10/2020</a:t>
            </a:fld>
            <a:endParaRPr lang="en-US"/>
          </a:p>
        </p:txBody>
      </p:sp>
      <p:sp>
        <p:nvSpPr>
          <p:cNvPr id="6" name="Footer Placeholder 5">
            <a:extLst>
              <a:ext uri="{FF2B5EF4-FFF2-40B4-BE49-F238E27FC236}">
                <a16:creationId xmlns:a16="http://schemas.microsoft.com/office/drawing/2014/main" xmlns="" id="{37F40C0D-2B88-4656-BE4D-F209222A34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0EC4912-33CE-4BBC-B126-FB98471F7896}"/>
              </a:ext>
            </a:extLst>
          </p:cNvPr>
          <p:cNvSpPr>
            <a:spLocks noGrp="1"/>
          </p:cNvSpPr>
          <p:nvPr>
            <p:ph type="sldNum" sz="quarter" idx="12"/>
          </p:nvPr>
        </p:nvSpPr>
        <p:spPr/>
        <p:txBody>
          <a:bodyPr/>
          <a:lstStyle/>
          <a:p>
            <a:fld id="{AE082E48-B2A9-48A9-91E3-6D06F10C5E72}" type="slidenum">
              <a:rPr lang="en-US" smtClean="0"/>
              <a:t>‹#›</a:t>
            </a:fld>
            <a:endParaRPr lang="en-US"/>
          </a:p>
        </p:txBody>
      </p:sp>
    </p:spTree>
    <p:extLst>
      <p:ext uri="{BB962C8B-B14F-4D97-AF65-F5344CB8AC3E}">
        <p14:creationId xmlns:p14="http://schemas.microsoft.com/office/powerpoint/2010/main" val="767702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6E52D2-3BF0-4534-8639-4804FDE5F3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BD62D73A-D5E8-43F7-A066-41982B29EA2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C4EE6E5F-0C44-4629-B004-E46A693EB6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CD2CA3A2-A7FA-4CA1-9234-228B07AF542B}"/>
              </a:ext>
            </a:extLst>
          </p:cNvPr>
          <p:cNvSpPr>
            <a:spLocks noGrp="1"/>
          </p:cNvSpPr>
          <p:nvPr>
            <p:ph type="dt" sz="half" idx="10"/>
          </p:nvPr>
        </p:nvSpPr>
        <p:spPr/>
        <p:txBody>
          <a:bodyPr/>
          <a:lstStyle/>
          <a:p>
            <a:fld id="{5E408B61-97C2-427D-97AE-5504DA30F5AB}" type="datetimeFigureOut">
              <a:rPr lang="en-US" smtClean="0"/>
              <a:t>07/10/2020</a:t>
            </a:fld>
            <a:endParaRPr lang="en-US"/>
          </a:p>
        </p:txBody>
      </p:sp>
      <p:sp>
        <p:nvSpPr>
          <p:cNvPr id="6" name="Footer Placeholder 5">
            <a:extLst>
              <a:ext uri="{FF2B5EF4-FFF2-40B4-BE49-F238E27FC236}">
                <a16:creationId xmlns:a16="http://schemas.microsoft.com/office/drawing/2014/main" xmlns="" id="{082DC438-3D93-4ACC-98B4-41D08E2103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987A31CC-778A-4E12-BBF4-AF50EB66E96E}"/>
              </a:ext>
            </a:extLst>
          </p:cNvPr>
          <p:cNvSpPr>
            <a:spLocks noGrp="1"/>
          </p:cNvSpPr>
          <p:nvPr>
            <p:ph type="sldNum" sz="quarter" idx="12"/>
          </p:nvPr>
        </p:nvSpPr>
        <p:spPr/>
        <p:txBody>
          <a:bodyPr/>
          <a:lstStyle/>
          <a:p>
            <a:fld id="{AE082E48-B2A9-48A9-91E3-6D06F10C5E72}" type="slidenum">
              <a:rPr lang="en-US" smtClean="0"/>
              <a:t>‹#›</a:t>
            </a:fld>
            <a:endParaRPr lang="en-US"/>
          </a:p>
        </p:txBody>
      </p:sp>
    </p:spTree>
    <p:extLst>
      <p:ext uri="{BB962C8B-B14F-4D97-AF65-F5344CB8AC3E}">
        <p14:creationId xmlns:p14="http://schemas.microsoft.com/office/powerpoint/2010/main" val="2070608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4A9905C-8634-40D5-B813-C53D5E4C3F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17F11DDC-77D2-46C7-B4EA-7F491937EB6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61E522B-6FF6-42A7-9C8C-B34422DCF9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408B61-97C2-427D-97AE-5504DA30F5AB}" type="datetimeFigureOut">
              <a:rPr lang="en-US" smtClean="0"/>
              <a:t>07/10/2020</a:t>
            </a:fld>
            <a:endParaRPr lang="en-US"/>
          </a:p>
        </p:txBody>
      </p:sp>
      <p:sp>
        <p:nvSpPr>
          <p:cNvPr id="5" name="Footer Placeholder 4">
            <a:extLst>
              <a:ext uri="{FF2B5EF4-FFF2-40B4-BE49-F238E27FC236}">
                <a16:creationId xmlns:a16="http://schemas.microsoft.com/office/drawing/2014/main" xmlns="" id="{F815DEEE-AC5F-4473-85DE-B855A52777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BBE9FF09-FD53-4883-A01F-0C7C37BC62A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082E48-B2A9-48A9-91E3-6D06F10C5E72}" type="slidenum">
              <a:rPr lang="en-US" smtClean="0"/>
              <a:t>‹#›</a:t>
            </a:fld>
            <a:endParaRPr lang="en-US"/>
          </a:p>
        </p:txBody>
      </p:sp>
    </p:spTree>
    <p:extLst>
      <p:ext uri="{BB962C8B-B14F-4D97-AF65-F5344CB8AC3E}">
        <p14:creationId xmlns:p14="http://schemas.microsoft.com/office/powerpoint/2010/main" val="4054160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emf"/><Relationship Id="rId13" Type="http://schemas.openxmlformats.org/officeDocument/2006/relationships/image" Target="../media/image8.png"/><Relationship Id="rId18" Type="http://schemas.openxmlformats.org/officeDocument/2006/relationships/image" Target="../media/image11.png"/><Relationship Id="rId3" Type="http://schemas.openxmlformats.org/officeDocument/2006/relationships/image" Target="../media/image2.svg"/><Relationship Id="rId7" Type="http://schemas.openxmlformats.org/officeDocument/2006/relationships/image" Target="../media/image3.emf"/><Relationship Id="rId12" Type="http://schemas.openxmlformats.org/officeDocument/2006/relationships/image" Target="../media/image9.svg"/><Relationship Id="rId17" Type="http://schemas.openxmlformats.org/officeDocument/2006/relationships/image" Target="../media/image13.svg"/><Relationship Id="rId2" Type="http://schemas.openxmlformats.org/officeDocument/2006/relationships/image" Target="../media/image1.png"/><Relationship Id="rId16" Type="http://schemas.openxmlformats.org/officeDocument/2006/relationships/image" Target="../media/image10.png"/><Relationship Id="rId1" Type="http://schemas.openxmlformats.org/officeDocument/2006/relationships/slideLayout" Target="../slideLayouts/slideLayout1.xml"/><Relationship Id="rId6" Type="http://schemas.openxmlformats.org/officeDocument/2006/relationships/hyperlink" Target="mailto:jsmith@ahn.org" TargetMode="External"/><Relationship Id="rId11" Type="http://schemas.openxmlformats.org/officeDocument/2006/relationships/image" Target="../media/image7.png"/><Relationship Id="rId5" Type="http://schemas.openxmlformats.org/officeDocument/2006/relationships/hyperlink" Target="mailto:username@ahn.org" TargetMode="External"/><Relationship Id="rId15" Type="http://schemas.openxmlformats.org/officeDocument/2006/relationships/image" Target="../media/image11.svg"/><Relationship Id="rId10" Type="http://schemas.openxmlformats.org/officeDocument/2006/relationships/image" Target="../media/image6.emf"/><Relationship Id="rId4" Type="http://schemas.openxmlformats.org/officeDocument/2006/relationships/image" Target="../media/image2.emf"/><Relationship Id="rId9" Type="http://schemas.openxmlformats.org/officeDocument/2006/relationships/image" Target="../media/image5.jpg"/><Relationship Id="rId14" Type="http://schemas.openxmlformats.org/officeDocument/2006/relationships/image" Target="../media/image9.png"/></Relationships>
</file>

<file path=ppt/slides/_rels/slide2.xml.rels><?xml version="1.0" encoding="UTF-8" standalone="yes"?>
<Relationships xmlns="http://schemas.openxmlformats.org/package/2006/relationships"><Relationship Id="rId8" Type="http://schemas.openxmlformats.org/officeDocument/2006/relationships/image" Target="../media/image14.png"/><Relationship Id="rId13" Type="http://schemas.openxmlformats.org/officeDocument/2006/relationships/image" Target="../media/image18.emf"/><Relationship Id="rId18" Type="http://schemas.openxmlformats.org/officeDocument/2006/relationships/image" Target="../media/image23.emf"/><Relationship Id="rId3" Type="http://schemas.openxmlformats.org/officeDocument/2006/relationships/image" Target="../media/image1.png"/><Relationship Id="rId7" Type="http://schemas.openxmlformats.org/officeDocument/2006/relationships/image" Target="../media/image13.emf"/><Relationship Id="rId12" Type="http://schemas.openxmlformats.org/officeDocument/2006/relationships/image" Target="../media/image17.emf"/><Relationship Id="rId17" Type="http://schemas.openxmlformats.org/officeDocument/2006/relationships/image" Target="../media/image22.emf"/><Relationship Id="rId2" Type="http://schemas.openxmlformats.org/officeDocument/2006/relationships/image" Target="../media/image12.emf"/><Relationship Id="rId16" Type="http://schemas.openxmlformats.org/officeDocument/2006/relationships/image" Target="../media/image21.emf"/><Relationship Id="rId1" Type="http://schemas.openxmlformats.org/officeDocument/2006/relationships/slideLayout" Target="../slideLayouts/slideLayout2.xml"/><Relationship Id="rId6" Type="http://schemas.openxmlformats.org/officeDocument/2006/relationships/image" Target="../media/image9.svg"/><Relationship Id="rId11" Type="http://schemas.openxmlformats.org/officeDocument/2006/relationships/image" Target="../media/image16.emf"/><Relationship Id="rId5" Type="http://schemas.openxmlformats.org/officeDocument/2006/relationships/image" Target="../media/image8.png"/><Relationship Id="rId15" Type="http://schemas.openxmlformats.org/officeDocument/2006/relationships/image" Target="../media/image20.emf"/><Relationship Id="rId10" Type="http://schemas.openxmlformats.org/officeDocument/2006/relationships/image" Target="../media/image15.png"/><Relationship Id="rId4" Type="http://schemas.openxmlformats.org/officeDocument/2006/relationships/image" Target="../media/image2.svg"/><Relationship Id="rId9" Type="http://schemas.openxmlformats.org/officeDocument/2006/relationships/image" Target="../media/image13.svg"/><Relationship Id="rId14" Type="http://schemas.openxmlformats.org/officeDocument/2006/relationships/image" Target="../media/image1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Graphic 6" descr="Smart Phone">
            <a:extLst>
              <a:ext uri="{FF2B5EF4-FFF2-40B4-BE49-F238E27FC236}">
                <a16:creationId xmlns:a16="http://schemas.microsoft.com/office/drawing/2014/main" xmlns="" id="{F881F655-D68D-431A-B896-7BC95149191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434503" y="2108305"/>
            <a:ext cx="328178" cy="328178"/>
          </a:xfrm>
          <a:prstGeom prst="rect">
            <a:avLst/>
          </a:prstGeom>
        </p:spPr>
      </p:pic>
      <p:sp>
        <p:nvSpPr>
          <p:cNvPr id="11" name="TextBox 10">
            <a:extLst>
              <a:ext uri="{FF2B5EF4-FFF2-40B4-BE49-F238E27FC236}">
                <a16:creationId xmlns:a16="http://schemas.microsoft.com/office/drawing/2014/main" xmlns="" id="{D94FB1A3-2937-4383-977F-EF80AB2602C8}"/>
              </a:ext>
            </a:extLst>
          </p:cNvPr>
          <p:cNvSpPr txBox="1"/>
          <p:nvPr/>
        </p:nvSpPr>
        <p:spPr>
          <a:xfrm>
            <a:off x="790655" y="2882476"/>
            <a:ext cx="5122678" cy="430887"/>
          </a:xfrm>
          <a:prstGeom prst="rect">
            <a:avLst/>
          </a:prstGeom>
          <a:noFill/>
        </p:spPr>
        <p:txBody>
          <a:bodyPr wrap="square" rtlCol="0">
            <a:spAutoFit/>
          </a:bodyPr>
          <a:lstStyle/>
          <a:p>
            <a:r>
              <a:rPr lang="en-US" sz="1100" b="1" dirty="0"/>
              <a:t>On your work computer, VDI or Citrix session, open Google Chrome and go to this website - </a:t>
            </a:r>
            <a:r>
              <a:rPr lang="en-US" sz="1100" b="1" dirty="0">
                <a:solidFill>
                  <a:srgbClr val="0070C0"/>
                </a:solidFill>
              </a:rPr>
              <a:t>https://aka.ms/mfasetup </a:t>
            </a:r>
            <a:endParaRPr lang="en-US" sz="1100" dirty="0">
              <a:solidFill>
                <a:srgbClr val="0070C0"/>
              </a:solidFill>
            </a:endParaRPr>
          </a:p>
        </p:txBody>
      </p:sp>
      <p:sp>
        <p:nvSpPr>
          <p:cNvPr id="13" name="TextBox 12">
            <a:extLst>
              <a:ext uri="{FF2B5EF4-FFF2-40B4-BE49-F238E27FC236}">
                <a16:creationId xmlns:a16="http://schemas.microsoft.com/office/drawing/2014/main" xmlns="" id="{FE66BB75-9C4E-4187-B146-803D82BD4E39}"/>
              </a:ext>
            </a:extLst>
          </p:cNvPr>
          <p:cNvSpPr txBox="1"/>
          <p:nvPr/>
        </p:nvSpPr>
        <p:spPr>
          <a:xfrm>
            <a:off x="814086" y="3251216"/>
            <a:ext cx="4956707" cy="400110"/>
          </a:xfrm>
          <a:prstGeom prst="rect">
            <a:avLst/>
          </a:prstGeom>
          <a:noFill/>
        </p:spPr>
        <p:txBody>
          <a:bodyPr wrap="square" rtlCol="0">
            <a:spAutoFit/>
          </a:bodyPr>
          <a:lstStyle/>
          <a:p>
            <a:r>
              <a:rPr lang="en-US" sz="1000" i="1" dirty="0"/>
              <a:t>You can use your computer mouse to copy the website address and paste it into the address bar in Google Chrome </a:t>
            </a:r>
          </a:p>
        </p:txBody>
      </p:sp>
      <p:sp>
        <p:nvSpPr>
          <p:cNvPr id="16" name="TextBox 15">
            <a:extLst>
              <a:ext uri="{FF2B5EF4-FFF2-40B4-BE49-F238E27FC236}">
                <a16:creationId xmlns:a16="http://schemas.microsoft.com/office/drawing/2014/main" xmlns="" id="{981BE444-8B21-4B67-B82D-E1C056547FB6}"/>
              </a:ext>
            </a:extLst>
          </p:cNvPr>
          <p:cNvSpPr txBox="1"/>
          <p:nvPr/>
        </p:nvSpPr>
        <p:spPr>
          <a:xfrm>
            <a:off x="1581473" y="46403"/>
            <a:ext cx="8872514" cy="369332"/>
          </a:xfrm>
          <a:prstGeom prst="rect">
            <a:avLst/>
          </a:prstGeom>
          <a:noFill/>
        </p:spPr>
        <p:txBody>
          <a:bodyPr wrap="square" rtlCol="0">
            <a:spAutoFit/>
          </a:bodyPr>
          <a:lstStyle/>
          <a:p>
            <a:pPr algn="ctr"/>
            <a:r>
              <a:rPr lang="en-US" b="1" u="sng" dirty="0"/>
              <a:t>Quick Start Guide for the new Microsoft Authenticator (Multi-Factor Authentication/MFA)</a:t>
            </a:r>
          </a:p>
        </p:txBody>
      </p:sp>
      <p:pic>
        <p:nvPicPr>
          <p:cNvPr id="17" name="Picture 16">
            <a:extLst>
              <a:ext uri="{FF2B5EF4-FFF2-40B4-BE49-F238E27FC236}">
                <a16:creationId xmlns:a16="http://schemas.microsoft.com/office/drawing/2014/main" xmlns="" id="{01F3CC55-C54F-4115-851C-FE76C6AF2B53}"/>
              </a:ext>
            </a:extLst>
          </p:cNvPr>
          <p:cNvPicPr>
            <a:picLocks noChangeAspect="1"/>
          </p:cNvPicPr>
          <p:nvPr/>
        </p:nvPicPr>
        <p:blipFill rotWithShape="1">
          <a:blip r:embed="rId4"/>
          <a:srcRect l="11759" t="13926" r="12276" b="13614"/>
          <a:stretch/>
        </p:blipFill>
        <p:spPr>
          <a:xfrm>
            <a:off x="479864" y="3841718"/>
            <a:ext cx="1510145" cy="119681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8" name="Flowchart: Connector 17">
            <a:extLst>
              <a:ext uri="{FF2B5EF4-FFF2-40B4-BE49-F238E27FC236}">
                <a16:creationId xmlns:a16="http://schemas.microsoft.com/office/drawing/2014/main" xmlns="" id="{56287F53-EA6F-4FBA-95BF-262F3A8E744C}"/>
              </a:ext>
            </a:extLst>
          </p:cNvPr>
          <p:cNvSpPr/>
          <p:nvPr/>
        </p:nvSpPr>
        <p:spPr>
          <a:xfrm>
            <a:off x="118413" y="3143714"/>
            <a:ext cx="218209" cy="220626"/>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2</a:t>
            </a:r>
          </a:p>
        </p:txBody>
      </p:sp>
      <p:sp>
        <p:nvSpPr>
          <p:cNvPr id="19" name="Flowchart: Connector 18">
            <a:extLst>
              <a:ext uri="{FF2B5EF4-FFF2-40B4-BE49-F238E27FC236}">
                <a16:creationId xmlns:a16="http://schemas.microsoft.com/office/drawing/2014/main" xmlns="" id="{9A6B524A-FC27-48E4-BD70-36FFE6C2A823}"/>
              </a:ext>
            </a:extLst>
          </p:cNvPr>
          <p:cNvSpPr/>
          <p:nvPr/>
        </p:nvSpPr>
        <p:spPr>
          <a:xfrm>
            <a:off x="143524" y="4254135"/>
            <a:ext cx="218209" cy="220626"/>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3</a:t>
            </a:r>
          </a:p>
        </p:txBody>
      </p:sp>
      <p:sp>
        <p:nvSpPr>
          <p:cNvPr id="22" name="TextBox 21">
            <a:extLst>
              <a:ext uri="{FF2B5EF4-FFF2-40B4-BE49-F238E27FC236}">
                <a16:creationId xmlns:a16="http://schemas.microsoft.com/office/drawing/2014/main" xmlns="" id="{6C446D46-F6B9-4175-9A10-3D9B46AADEA0}"/>
              </a:ext>
            </a:extLst>
          </p:cNvPr>
          <p:cNvSpPr txBox="1"/>
          <p:nvPr/>
        </p:nvSpPr>
        <p:spPr>
          <a:xfrm>
            <a:off x="2438373" y="4087542"/>
            <a:ext cx="3211652" cy="553998"/>
          </a:xfrm>
          <a:prstGeom prst="rect">
            <a:avLst/>
          </a:prstGeom>
          <a:noFill/>
        </p:spPr>
        <p:txBody>
          <a:bodyPr wrap="square" rtlCol="0">
            <a:spAutoFit/>
          </a:bodyPr>
          <a:lstStyle/>
          <a:p>
            <a:r>
              <a:rPr lang="en-US" sz="1000" dirty="0"/>
              <a:t>Sign in using your </a:t>
            </a:r>
            <a:r>
              <a:rPr lang="en-US" sz="1000" strike="sngStrike" dirty="0"/>
              <a:t>work email address (e.g. jon.smith@ahn.org)</a:t>
            </a:r>
            <a:r>
              <a:rPr lang="en-US" sz="1000" dirty="0"/>
              <a:t> </a:t>
            </a:r>
            <a:r>
              <a:rPr lang="en-US" sz="1000" dirty="0" smtClean="0"/>
              <a:t> </a:t>
            </a:r>
            <a:r>
              <a:rPr lang="en-US" sz="1000" dirty="0" smtClean="0">
                <a:hlinkClick r:id="rId5"/>
              </a:rPr>
              <a:t>username@ahn.org</a:t>
            </a:r>
            <a:r>
              <a:rPr lang="en-US" sz="1000" dirty="0" smtClean="0"/>
              <a:t> (e.g. </a:t>
            </a:r>
            <a:r>
              <a:rPr lang="en-US" sz="1000" dirty="0" smtClean="0">
                <a:hlinkClick r:id="rId6"/>
              </a:rPr>
              <a:t>jsmith@ahn.org</a:t>
            </a:r>
            <a:r>
              <a:rPr lang="en-US" sz="1000" dirty="0" smtClean="0"/>
              <a:t> &amp; </a:t>
            </a:r>
            <a:r>
              <a:rPr lang="en-US" sz="1000" dirty="0"/>
              <a:t>your network password</a:t>
            </a:r>
          </a:p>
        </p:txBody>
      </p:sp>
      <p:cxnSp>
        <p:nvCxnSpPr>
          <p:cNvPr id="24" name="Straight Connector 23">
            <a:extLst>
              <a:ext uri="{FF2B5EF4-FFF2-40B4-BE49-F238E27FC236}">
                <a16:creationId xmlns:a16="http://schemas.microsoft.com/office/drawing/2014/main" xmlns="" id="{9ABCEF4F-6D37-4EFB-B77D-0E9325A5277F}"/>
              </a:ext>
            </a:extLst>
          </p:cNvPr>
          <p:cNvCxnSpPr>
            <a:cxnSpLocks/>
          </p:cNvCxnSpPr>
          <p:nvPr/>
        </p:nvCxnSpPr>
        <p:spPr>
          <a:xfrm>
            <a:off x="399619" y="3667321"/>
            <a:ext cx="5142574" cy="31123"/>
          </a:xfrm>
          <a:prstGeom prst="line">
            <a:avLst/>
          </a:prstGeom>
        </p:spPr>
        <p:style>
          <a:lnRef idx="2">
            <a:schemeClr val="accent5"/>
          </a:lnRef>
          <a:fillRef idx="0">
            <a:schemeClr val="accent5"/>
          </a:fillRef>
          <a:effectRef idx="1">
            <a:schemeClr val="accent5"/>
          </a:effectRef>
          <a:fontRef idx="minor">
            <a:schemeClr val="tx1"/>
          </a:fontRef>
        </p:style>
      </p:cxnSp>
      <p:sp>
        <p:nvSpPr>
          <p:cNvPr id="28" name="Flowchart: Connector 27">
            <a:extLst>
              <a:ext uri="{FF2B5EF4-FFF2-40B4-BE49-F238E27FC236}">
                <a16:creationId xmlns:a16="http://schemas.microsoft.com/office/drawing/2014/main" xmlns="" id="{4E867A39-026C-4C16-9631-B069D8F4CD62}"/>
              </a:ext>
            </a:extLst>
          </p:cNvPr>
          <p:cNvSpPr/>
          <p:nvPr/>
        </p:nvSpPr>
        <p:spPr>
          <a:xfrm>
            <a:off x="180762" y="5848883"/>
            <a:ext cx="218209" cy="220626"/>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4</a:t>
            </a:r>
          </a:p>
        </p:txBody>
      </p:sp>
      <p:cxnSp>
        <p:nvCxnSpPr>
          <p:cNvPr id="29" name="Straight Connector 28">
            <a:extLst>
              <a:ext uri="{FF2B5EF4-FFF2-40B4-BE49-F238E27FC236}">
                <a16:creationId xmlns:a16="http://schemas.microsoft.com/office/drawing/2014/main" xmlns="" id="{FF08EE6D-6E15-4932-B102-3C0F874D1000}"/>
              </a:ext>
            </a:extLst>
          </p:cNvPr>
          <p:cNvCxnSpPr>
            <a:cxnSpLocks/>
          </p:cNvCxnSpPr>
          <p:nvPr/>
        </p:nvCxnSpPr>
        <p:spPr>
          <a:xfrm flipV="1">
            <a:off x="377432" y="5210115"/>
            <a:ext cx="5140957" cy="1"/>
          </a:xfrm>
          <a:prstGeom prst="line">
            <a:avLst/>
          </a:prstGeom>
        </p:spPr>
        <p:style>
          <a:lnRef idx="2">
            <a:schemeClr val="accent5"/>
          </a:lnRef>
          <a:fillRef idx="0">
            <a:schemeClr val="accent5"/>
          </a:fillRef>
          <a:effectRef idx="1">
            <a:schemeClr val="accent5"/>
          </a:effectRef>
          <a:fontRef idx="minor">
            <a:schemeClr val="tx1"/>
          </a:fontRef>
        </p:style>
      </p:cxnSp>
      <p:pic>
        <p:nvPicPr>
          <p:cNvPr id="30" name="Picture 29">
            <a:extLst>
              <a:ext uri="{FF2B5EF4-FFF2-40B4-BE49-F238E27FC236}">
                <a16:creationId xmlns:a16="http://schemas.microsoft.com/office/drawing/2014/main" xmlns="" id="{D83ACE49-0367-4974-BCE3-81D09A6C3A6A}"/>
              </a:ext>
            </a:extLst>
          </p:cNvPr>
          <p:cNvPicPr>
            <a:picLocks noChangeAspect="1"/>
          </p:cNvPicPr>
          <p:nvPr/>
        </p:nvPicPr>
        <p:blipFill>
          <a:blip r:embed="rId7"/>
          <a:stretch>
            <a:fillRect/>
          </a:stretch>
        </p:blipFill>
        <p:spPr>
          <a:xfrm>
            <a:off x="507887" y="5371039"/>
            <a:ext cx="1454098" cy="119842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1" name="Flowchart: Connector 30">
            <a:extLst>
              <a:ext uri="{FF2B5EF4-FFF2-40B4-BE49-F238E27FC236}">
                <a16:creationId xmlns:a16="http://schemas.microsoft.com/office/drawing/2014/main" xmlns="" id="{95916791-AC6E-44A5-8F30-3EB84E72D071}"/>
              </a:ext>
            </a:extLst>
          </p:cNvPr>
          <p:cNvSpPr/>
          <p:nvPr/>
        </p:nvSpPr>
        <p:spPr>
          <a:xfrm>
            <a:off x="6154377" y="1143925"/>
            <a:ext cx="218209" cy="220626"/>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5</a:t>
            </a:r>
          </a:p>
        </p:txBody>
      </p:sp>
      <p:pic>
        <p:nvPicPr>
          <p:cNvPr id="32" name="Picture 31">
            <a:extLst>
              <a:ext uri="{FF2B5EF4-FFF2-40B4-BE49-F238E27FC236}">
                <a16:creationId xmlns:a16="http://schemas.microsoft.com/office/drawing/2014/main" xmlns="" id="{9E86BC98-4323-4289-AEDA-9CF069323091}"/>
              </a:ext>
            </a:extLst>
          </p:cNvPr>
          <p:cNvPicPr>
            <a:picLocks noChangeAspect="1"/>
          </p:cNvPicPr>
          <p:nvPr/>
        </p:nvPicPr>
        <p:blipFill>
          <a:blip r:embed="rId8"/>
          <a:stretch>
            <a:fillRect/>
          </a:stretch>
        </p:blipFill>
        <p:spPr>
          <a:xfrm>
            <a:off x="6526249" y="486046"/>
            <a:ext cx="2432894" cy="144948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cxnSp>
        <p:nvCxnSpPr>
          <p:cNvPr id="33" name="Straight Connector 32">
            <a:extLst>
              <a:ext uri="{FF2B5EF4-FFF2-40B4-BE49-F238E27FC236}">
                <a16:creationId xmlns:a16="http://schemas.microsoft.com/office/drawing/2014/main" xmlns="" id="{69AA1C39-DF03-4BAA-94DB-57EC377D29AD}"/>
              </a:ext>
            </a:extLst>
          </p:cNvPr>
          <p:cNvCxnSpPr>
            <a:cxnSpLocks/>
          </p:cNvCxnSpPr>
          <p:nvPr/>
        </p:nvCxnSpPr>
        <p:spPr>
          <a:xfrm flipV="1">
            <a:off x="6555171" y="2079298"/>
            <a:ext cx="5341554" cy="11455"/>
          </a:xfrm>
          <a:prstGeom prst="line">
            <a:avLst/>
          </a:prstGeom>
        </p:spPr>
        <p:style>
          <a:lnRef idx="2">
            <a:schemeClr val="accent5"/>
          </a:lnRef>
          <a:fillRef idx="0">
            <a:schemeClr val="accent5"/>
          </a:fillRef>
          <a:effectRef idx="1">
            <a:schemeClr val="accent5"/>
          </a:effectRef>
          <a:fontRef idx="minor">
            <a:schemeClr val="tx1"/>
          </a:fontRef>
        </p:style>
      </p:cxnSp>
      <p:sp>
        <p:nvSpPr>
          <p:cNvPr id="39" name="TextBox 38">
            <a:extLst>
              <a:ext uri="{FF2B5EF4-FFF2-40B4-BE49-F238E27FC236}">
                <a16:creationId xmlns:a16="http://schemas.microsoft.com/office/drawing/2014/main" xmlns="" id="{A5445232-A8C5-44D0-A479-46290AE2E1B3}"/>
              </a:ext>
            </a:extLst>
          </p:cNvPr>
          <p:cNvSpPr txBox="1"/>
          <p:nvPr/>
        </p:nvSpPr>
        <p:spPr>
          <a:xfrm>
            <a:off x="2413084" y="5847139"/>
            <a:ext cx="837256" cy="246221"/>
          </a:xfrm>
          <a:prstGeom prst="rect">
            <a:avLst/>
          </a:prstGeom>
          <a:noFill/>
        </p:spPr>
        <p:txBody>
          <a:bodyPr wrap="square" rtlCol="0">
            <a:spAutoFit/>
          </a:bodyPr>
          <a:lstStyle/>
          <a:p>
            <a:r>
              <a:rPr lang="en-US" sz="1000" dirty="0"/>
              <a:t>Click “Next”</a:t>
            </a:r>
          </a:p>
        </p:txBody>
      </p:sp>
      <p:sp>
        <p:nvSpPr>
          <p:cNvPr id="42" name="TextBox 41">
            <a:extLst>
              <a:ext uri="{FF2B5EF4-FFF2-40B4-BE49-F238E27FC236}">
                <a16:creationId xmlns:a16="http://schemas.microsoft.com/office/drawing/2014/main" xmlns="" id="{F4F035C6-4F4E-452B-A1BB-B1D1FACEE215}"/>
              </a:ext>
            </a:extLst>
          </p:cNvPr>
          <p:cNvSpPr txBox="1"/>
          <p:nvPr/>
        </p:nvSpPr>
        <p:spPr>
          <a:xfrm>
            <a:off x="782633" y="2075718"/>
            <a:ext cx="4153287" cy="400110"/>
          </a:xfrm>
          <a:prstGeom prst="rect">
            <a:avLst/>
          </a:prstGeom>
          <a:noFill/>
        </p:spPr>
        <p:txBody>
          <a:bodyPr wrap="square" rtlCol="0">
            <a:spAutoFit/>
          </a:bodyPr>
          <a:lstStyle/>
          <a:p>
            <a:r>
              <a:rPr lang="en-US" sz="1000" dirty="0"/>
              <a:t>Download and install the MICROSOFT AUTHENTICATOR app on your smartphone from the APPLE STORE or the GOOGLE PLAY STORE</a:t>
            </a:r>
          </a:p>
        </p:txBody>
      </p:sp>
      <p:cxnSp>
        <p:nvCxnSpPr>
          <p:cNvPr id="44" name="Straight Connector 43">
            <a:extLst>
              <a:ext uri="{FF2B5EF4-FFF2-40B4-BE49-F238E27FC236}">
                <a16:creationId xmlns:a16="http://schemas.microsoft.com/office/drawing/2014/main" xmlns="" id="{88E10FBB-4B1A-4F55-BC2E-F694BAF5AE7A}"/>
              </a:ext>
            </a:extLst>
          </p:cNvPr>
          <p:cNvCxnSpPr>
            <a:cxnSpLocks/>
          </p:cNvCxnSpPr>
          <p:nvPr/>
        </p:nvCxnSpPr>
        <p:spPr>
          <a:xfrm>
            <a:off x="6017730" y="1037725"/>
            <a:ext cx="38100" cy="5348071"/>
          </a:xfrm>
          <a:prstGeom prst="line">
            <a:avLst/>
          </a:prstGeom>
          <a:ln w="57150"/>
        </p:spPr>
        <p:style>
          <a:lnRef idx="3">
            <a:schemeClr val="dk1"/>
          </a:lnRef>
          <a:fillRef idx="0">
            <a:schemeClr val="dk1"/>
          </a:fillRef>
          <a:effectRef idx="2">
            <a:schemeClr val="dk1"/>
          </a:effectRef>
          <a:fontRef idx="minor">
            <a:schemeClr val="tx1"/>
          </a:fontRef>
        </p:style>
      </p:cxnSp>
      <p:sp>
        <p:nvSpPr>
          <p:cNvPr id="45" name="Flowchart: Connector 44">
            <a:extLst>
              <a:ext uri="{FF2B5EF4-FFF2-40B4-BE49-F238E27FC236}">
                <a16:creationId xmlns:a16="http://schemas.microsoft.com/office/drawing/2014/main" xmlns="" id="{81F31B4B-E4D9-4AA4-94AF-9CF63108CFCA}"/>
              </a:ext>
            </a:extLst>
          </p:cNvPr>
          <p:cNvSpPr/>
          <p:nvPr/>
        </p:nvSpPr>
        <p:spPr>
          <a:xfrm>
            <a:off x="6174271" y="2367303"/>
            <a:ext cx="218209" cy="220626"/>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6</a:t>
            </a:r>
          </a:p>
        </p:txBody>
      </p:sp>
      <p:pic>
        <p:nvPicPr>
          <p:cNvPr id="54" name="Graphic 53" descr="Smart Phone">
            <a:extLst>
              <a:ext uri="{FF2B5EF4-FFF2-40B4-BE49-F238E27FC236}">
                <a16:creationId xmlns:a16="http://schemas.microsoft.com/office/drawing/2014/main" xmlns="" id="{18BCF347-090E-4174-8A9F-75172948FB9B}"/>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657856" y="2300505"/>
            <a:ext cx="328178" cy="328178"/>
          </a:xfrm>
          <a:prstGeom prst="rect">
            <a:avLst/>
          </a:prstGeom>
        </p:spPr>
      </p:pic>
      <p:pic>
        <p:nvPicPr>
          <p:cNvPr id="56" name="Picture 55" descr="A picture containing drawing&#10;&#10;Description automatically generated">
            <a:extLst>
              <a:ext uri="{FF2B5EF4-FFF2-40B4-BE49-F238E27FC236}">
                <a16:creationId xmlns:a16="http://schemas.microsoft.com/office/drawing/2014/main" xmlns="" id="{0903F20D-0585-485E-90E5-3EC33B85A5B7}"/>
              </a:ext>
            </a:extLst>
          </p:cNvPr>
          <p:cNvPicPr>
            <a:picLocks noChangeAspect="1"/>
          </p:cNvPicPr>
          <p:nvPr/>
        </p:nvPicPr>
        <p:blipFill rotWithShape="1">
          <a:blip r:embed="rId9">
            <a:extLst>
              <a:ext uri="{28A0092B-C50C-407E-A947-70E740481C1C}">
                <a14:useLocalDpi xmlns:a14="http://schemas.microsoft.com/office/drawing/2010/main" val="0"/>
              </a:ext>
            </a:extLst>
          </a:blip>
          <a:srcRect t="18524" r="57483" b="23333"/>
          <a:stretch/>
        </p:blipFill>
        <p:spPr>
          <a:xfrm>
            <a:off x="4518356" y="2068433"/>
            <a:ext cx="560934" cy="500271"/>
          </a:xfrm>
          <a:prstGeom prst="rect">
            <a:avLst/>
          </a:prstGeom>
        </p:spPr>
      </p:pic>
      <p:pic>
        <p:nvPicPr>
          <p:cNvPr id="57" name="Picture 56" descr="A picture containing drawing&#10;&#10;Description automatically generated">
            <a:extLst>
              <a:ext uri="{FF2B5EF4-FFF2-40B4-BE49-F238E27FC236}">
                <a16:creationId xmlns:a16="http://schemas.microsoft.com/office/drawing/2014/main" xmlns="" id="{E60FC9C6-4028-456E-842B-19AD1E6C05C8}"/>
              </a:ext>
            </a:extLst>
          </p:cNvPr>
          <p:cNvPicPr>
            <a:picLocks noChangeAspect="1"/>
          </p:cNvPicPr>
          <p:nvPr/>
        </p:nvPicPr>
        <p:blipFill rotWithShape="1">
          <a:blip r:embed="rId9">
            <a:extLst>
              <a:ext uri="{28A0092B-C50C-407E-A947-70E740481C1C}">
                <a14:useLocalDpi xmlns:a14="http://schemas.microsoft.com/office/drawing/2010/main" val="0"/>
              </a:ext>
            </a:extLst>
          </a:blip>
          <a:srcRect t="18524" r="57483" b="23333"/>
          <a:stretch/>
        </p:blipFill>
        <p:spPr>
          <a:xfrm>
            <a:off x="6526360" y="2218854"/>
            <a:ext cx="1053867" cy="939895"/>
          </a:xfrm>
          <a:prstGeom prst="rect">
            <a:avLst/>
          </a:prstGeom>
        </p:spPr>
      </p:pic>
      <p:sp>
        <p:nvSpPr>
          <p:cNvPr id="58" name="TextBox 57">
            <a:extLst>
              <a:ext uri="{FF2B5EF4-FFF2-40B4-BE49-F238E27FC236}">
                <a16:creationId xmlns:a16="http://schemas.microsoft.com/office/drawing/2014/main" xmlns="" id="{6A019C5D-D765-44E2-95B0-74EFB07084E4}"/>
              </a:ext>
            </a:extLst>
          </p:cNvPr>
          <p:cNvSpPr txBox="1"/>
          <p:nvPr/>
        </p:nvSpPr>
        <p:spPr>
          <a:xfrm>
            <a:off x="7936979" y="2347437"/>
            <a:ext cx="3472387" cy="246221"/>
          </a:xfrm>
          <a:prstGeom prst="rect">
            <a:avLst/>
          </a:prstGeom>
          <a:noFill/>
        </p:spPr>
        <p:txBody>
          <a:bodyPr wrap="square" rtlCol="0">
            <a:spAutoFit/>
          </a:bodyPr>
          <a:lstStyle/>
          <a:p>
            <a:r>
              <a:rPr lang="en-US" sz="1000" dirty="0"/>
              <a:t>From your smartphone, open the Microsoft Authenticator app.</a:t>
            </a:r>
          </a:p>
        </p:txBody>
      </p:sp>
      <p:sp>
        <p:nvSpPr>
          <p:cNvPr id="59" name="TextBox 58">
            <a:extLst>
              <a:ext uri="{FF2B5EF4-FFF2-40B4-BE49-F238E27FC236}">
                <a16:creationId xmlns:a16="http://schemas.microsoft.com/office/drawing/2014/main" xmlns="" id="{C238CAC4-EC86-4889-A047-C905A5A5B09C}"/>
              </a:ext>
            </a:extLst>
          </p:cNvPr>
          <p:cNvSpPr txBox="1"/>
          <p:nvPr/>
        </p:nvSpPr>
        <p:spPr>
          <a:xfrm>
            <a:off x="7946624" y="2602074"/>
            <a:ext cx="3934068" cy="707886"/>
          </a:xfrm>
          <a:prstGeom prst="rect">
            <a:avLst/>
          </a:prstGeom>
          <a:noFill/>
        </p:spPr>
        <p:txBody>
          <a:bodyPr wrap="square" rtlCol="0">
            <a:spAutoFit/>
          </a:bodyPr>
          <a:lstStyle/>
          <a:p>
            <a:pPr marL="171450" indent="-171450">
              <a:buFont typeface="Arial" panose="020B0604020202020204" pitchFamily="34" charset="0"/>
              <a:buChar char="•"/>
            </a:pPr>
            <a:r>
              <a:rPr lang="en-US" sz="1000" dirty="0"/>
              <a:t>Tap “Allow” in the pop-up message so Authenticator can send you notifications</a:t>
            </a:r>
          </a:p>
          <a:p>
            <a:pPr marL="171450" indent="-171450">
              <a:buFont typeface="Arial" panose="020B0604020202020204" pitchFamily="34" charset="0"/>
              <a:buChar char="•"/>
            </a:pPr>
            <a:r>
              <a:rPr lang="en-US" sz="1000" dirty="0"/>
              <a:t>Tap “OK” on the Data Privacy pop-up message</a:t>
            </a:r>
          </a:p>
          <a:p>
            <a:pPr marL="171450" indent="-171450">
              <a:buFont typeface="Arial" panose="020B0604020202020204" pitchFamily="34" charset="0"/>
              <a:buChar char="•"/>
            </a:pPr>
            <a:r>
              <a:rPr lang="en-US" sz="1000" dirty="0"/>
              <a:t>Click on “Add Account” in the app</a:t>
            </a:r>
          </a:p>
        </p:txBody>
      </p:sp>
      <p:sp>
        <p:nvSpPr>
          <p:cNvPr id="60" name="Flowchart: Connector 59">
            <a:extLst>
              <a:ext uri="{FF2B5EF4-FFF2-40B4-BE49-F238E27FC236}">
                <a16:creationId xmlns:a16="http://schemas.microsoft.com/office/drawing/2014/main" xmlns="" id="{50C47AF4-D500-4E2F-AFD5-A9EABFB81535}"/>
              </a:ext>
            </a:extLst>
          </p:cNvPr>
          <p:cNvSpPr/>
          <p:nvPr/>
        </p:nvSpPr>
        <p:spPr>
          <a:xfrm>
            <a:off x="6195074" y="3870857"/>
            <a:ext cx="218209" cy="220626"/>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7</a:t>
            </a:r>
          </a:p>
        </p:txBody>
      </p:sp>
      <p:pic>
        <p:nvPicPr>
          <p:cNvPr id="61" name="Graphic 60" descr="Smart Phone">
            <a:extLst>
              <a:ext uri="{FF2B5EF4-FFF2-40B4-BE49-F238E27FC236}">
                <a16:creationId xmlns:a16="http://schemas.microsoft.com/office/drawing/2014/main" xmlns="" id="{C8ED38CB-FAE9-473F-9FEC-0736B88F98C9}"/>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9783076" y="3575915"/>
            <a:ext cx="328178" cy="328178"/>
          </a:xfrm>
          <a:prstGeom prst="rect">
            <a:avLst/>
          </a:prstGeom>
        </p:spPr>
      </p:pic>
      <p:pic>
        <p:nvPicPr>
          <p:cNvPr id="62" name="Picture 61" descr="A picture containing drawing&#10;&#10;Description automatically generated">
            <a:extLst>
              <a:ext uri="{FF2B5EF4-FFF2-40B4-BE49-F238E27FC236}">
                <a16:creationId xmlns:a16="http://schemas.microsoft.com/office/drawing/2014/main" xmlns="" id="{E3B6BAAC-F990-49EA-8E0E-3F7AF091E6DB}"/>
              </a:ext>
            </a:extLst>
          </p:cNvPr>
          <p:cNvPicPr>
            <a:picLocks noChangeAspect="1"/>
          </p:cNvPicPr>
          <p:nvPr/>
        </p:nvPicPr>
        <p:blipFill rotWithShape="1">
          <a:blip r:embed="rId9">
            <a:extLst>
              <a:ext uri="{28A0092B-C50C-407E-A947-70E740481C1C}">
                <a14:useLocalDpi xmlns:a14="http://schemas.microsoft.com/office/drawing/2010/main" val="0"/>
              </a:ext>
            </a:extLst>
          </a:blip>
          <a:srcRect t="18524" r="57483" b="23333"/>
          <a:stretch/>
        </p:blipFill>
        <p:spPr>
          <a:xfrm>
            <a:off x="6555171" y="3464362"/>
            <a:ext cx="1053867" cy="939895"/>
          </a:xfrm>
          <a:prstGeom prst="rect">
            <a:avLst/>
          </a:prstGeom>
        </p:spPr>
      </p:pic>
      <p:pic>
        <p:nvPicPr>
          <p:cNvPr id="64" name="Picture 63">
            <a:extLst>
              <a:ext uri="{FF2B5EF4-FFF2-40B4-BE49-F238E27FC236}">
                <a16:creationId xmlns:a16="http://schemas.microsoft.com/office/drawing/2014/main" xmlns="" id="{49B790F1-6AFA-4474-8ABA-DB1972206515}"/>
              </a:ext>
            </a:extLst>
          </p:cNvPr>
          <p:cNvPicPr>
            <a:picLocks noChangeAspect="1"/>
          </p:cNvPicPr>
          <p:nvPr/>
        </p:nvPicPr>
        <p:blipFill>
          <a:blip r:embed="rId10"/>
          <a:stretch>
            <a:fillRect/>
          </a:stretch>
        </p:blipFill>
        <p:spPr>
          <a:xfrm>
            <a:off x="8079804" y="3396784"/>
            <a:ext cx="1626150" cy="1056000"/>
          </a:xfrm>
          <a:prstGeom prst="rect">
            <a:avLst/>
          </a:prstGeom>
        </p:spPr>
      </p:pic>
      <p:cxnSp>
        <p:nvCxnSpPr>
          <p:cNvPr id="66" name="Straight Arrow Connector 65">
            <a:extLst>
              <a:ext uri="{FF2B5EF4-FFF2-40B4-BE49-F238E27FC236}">
                <a16:creationId xmlns:a16="http://schemas.microsoft.com/office/drawing/2014/main" xmlns="" id="{73C6D177-BFF5-4154-94C5-3758D46D45BC}"/>
              </a:ext>
            </a:extLst>
          </p:cNvPr>
          <p:cNvCxnSpPr/>
          <p:nvPr/>
        </p:nvCxnSpPr>
        <p:spPr>
          <a:xfrm>
            <a:off x="7657856" y="4109035"/>
            <a:ext cx="337703" cy="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67" name="TextBox 66">
            <a:extLst>
              <a:ext uri="{FF2B5EF4-FFF2-40B4-BE49-F238E27FC236}">
                <a16:creationId xmlns:a16="http://schemas.microsoft.com/office/drawing/2014/main" xmlns="" id="{B604D57E-6177-41C2-8BC6-1A90C33EB027}"/>
              </a:ext>
            </a:extLst>
          </p:cNvPr>
          <p:cNvSpPr txBox="1"/>
          <p:nvPr/>
        </p:nvSpPr>
        <p:spPr>
          <a:xfrm>
            <a:off x="10000378" y="3624636"/>
            <a:ext cx="2080425" cy="246221"/>
          </a:xfrm>
          <a:prstGeom prst="rect">
            <a:avLst/>
          </a:prstGeom>
          <a:noFill/>
        </p:spPr>
        <p:txBody>
          <a:bodyPr wrap="square" rtlCol="0">
            <a:spAutoFit/>
          </a:bodyPr>
          <a:lstStyle/>
          <a:p>
            <a:r>
              <a:rPr lang="en-US" sz="1000" dirty="0"/>
              <a:t>Click on “Work or School account”</a:t>
            </a:r>
          </a:p>
        </p:txBody>
      </p:sp>
      <p:sp>
        <p:nvSpPr>
          <p:cNvPr id="68" name="TextBox 67">
            <a:extLst>
              <a:ext uri="{FF2B5EF4-FFF2-40B4-BE49-F238E27FC236}">
                <a16:creationId xmlns:a16="http://schemas.microsoft.com/office/drawing/2014/main" xmlns="" id="{B051D542-CF1F-493D-83B2-B7E1B5C4B509}"/>
              </a:ext>
            </a:extLst>
          </p:cNvPr>
          <p:cNvSpPr txBox="1"/>
          <p:nvPr/>
        </p:nvSpPr>
        <p:spPr>
          <a:xfrm>
            <a:off x="6846134" y="4492917"/>
            <a:ext cx="4862048" cy="553998"/>
          </a:xfrm>
          <a:prstGeom prst="rect">
            <a:avLst/>
          </a:prstGeom>
          <a:noFill/>
        </p:spPr>
        <p:txBody>
          <a:bodyPr wrap="square" rtlCol="0">
            <a:spAutoFit/>
          </a:bodyPr>
          <a:lstStyle/>
          <a:p>
            <a:pPr marL="171450" indent="-171450">
              <a:buFont typeface="Arial" panose="020B0604020202020204" pitchFamily="34" charset="0"/>
              <a:buChar char="•"/>
            </a:pPr>
            <a:r>
              <a:rPr lang="en-US" sz="1000" dirty="0"/>
              <a:t>Tap “Allow” in the pop-up message so Authenticator can take pictures and record video</a:t>
            </a:r>
            <a:r>
              <a:rPr lang="en-US" sz="1000" i="1" dirty="0"/>
              <a:t>.  You will need this to scan a QR code to complete registration. </a:t>
            </a:r>
            <a:r>
              <a:rPr lang="en-US" sz="1000" dirty="0"/>
              <a:t> </a:t>
            </a:r>
            <a:r>
              <a:rPr lang="en-US" sz="1000" b="1" i="1" dirty="0">
                <a:solidFill>
                  <a:srgbClr val="C00000"/>
                </a:solidFill>
              </a:rPr>
              <a:t>This will NOT allow Highmark or AHN access to your photos or videos.</a:t>
            </a:r>
          </a:p>
        </p:txBody>
      </p:sp>
      <p:sp>
        <p:nvSpPr>
          <p:cNvPr id="69" name="Flowchart: Connector 68">
            <a:extLst>
              <a:ext uri="{FF2B5EF4-FFF2-40B4-BE49-F238E27FC236}">
                <a16:creationId xmlns:a16="http://schemas.microsoft.com/office/drawing/2014/main" xmlns="" id="{DC606ED7-AF8C-4A22-9C97-E9B777AAFE1F}"/>
              </a:ext>
            </a:extLst>
          </p:cNvPr>
          <p:cNvSpPr/>
          <p:nvPr/>
        </p:nvSpPr>
        <p:spPr>
          <a:xfrm>
            <a:off x="6170660" y="5615630"/>
            <a:ext cx="218209" cy="220626"/>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8</a:t>
            </a:r>
          </a:p>
        </p:txBody>
      </p:sp>
      <p:sp>
        <p:nvSpPr>
          <p:cNvPr id="71" name="TextBox 70">
            <a:extLst>
              <a:ext uri="{FF2B5EF4-FFF2-40B4-BE49-F238E27FC236}">
                <a16:creationId xmlns:a16="http://schemas.microsoft.com/office/drawing/2014/main" xmlns="" id="{59DAC9EB-50BD-45D1-915B-AA08850F5D9A}"/>
              </a:ext>
            </a:extLst>
          </p:cNvPr>
          <p:cNvSpPr txBox="1"/>
          <p:nvPr/>
        </p:nvSpPr>
        <p:spPr>
          <a:xfrm>
            <a:off x="9318716" y="1314166"/>
            <a:ext cx="2603596" cy="600164"/>
          </a:xfrm>
          <a:prstGeom prst="rect">
            <a:avLst/>
          </a:prstGeom>
          <a:noFill/>
        </p:spPr>
        <p:txBody>
          <a:bodyPr wrap="square" rtlCol="0">
            <a:spAutoFit/>
          </a:bodyPr>
          <a:lstStyle/>
          <a:p>
            <a:r>
              <a:rPr lang="en-US" sz="1100" b="1" i="1" dirty="0">
                <a:solidFill>
                  <a:srgbClr val="C00000"/>
                </a:solidFill>
              </a:rPr>
              <a:t>Do NOT close the browser window on your computer!  You will come back to it in Step 8.</a:t>
            </a:r>
          </a:p>
        </p:txBody>
      </p:sp>
      <p:pic>
        <p:nvPicPr>
          <p:cNvPr id="73" name="Graphic 72" descr="Lightning bolt">
            <a:extLst>
              <a:ext uri="{FF2B5EF4-FFF2-40B4-BE49-F238E27FC236}">
                <a16:creationId xmlns:a16="http://schemas.microsoft.com/office/drawing/2014/main" xmlns="" id="{93AFF4EC-E623-4B95-B19E-EC42473704C7}"/>
              </a:ext>
            </a:extLst>
          </p:cNvPr>
          <p:cNvPicPr>
            <a:picLocks noChangeAspect="1"/>
          </p:cNvPicPr>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p:blipFill>
        <p:spPr>
          <a:xfrm>
            <a:off x="9122463" y="1385775"/>
            <a:ext cx="321267" cy="321267"/>
          </a:xfrm>
          <a:prstGeom prst="rect">
            <a:avLst/>
          </a:prstGeom>
        </p:spPr>
      </p:pic>
      <p:pic>
        <p:nvPicPr>
          <p:cNvPr id="74" name="Picture 73">
            <a:extLst>
              <a:ext uri="{FF2B5EF4-FFF2-40B4-BE49-F238E27FC236}">
                <a16:creationId xmlns:a16="http://schemas.microsoft.com/office/drawing/2014/main" xmlns="" id="{A2C4FA70-11E4-4A1F-8EF3-5239D9949D21}"/>
              </a:ext>
            </a:extLst>
          </p:cNvPr>
          <p:cNvPicPr>
            <a:picLocks noChangeAspect="1"/>
          </p:cNvPicPr>
          <p:nvPr/>
        </p:nvPicPr>
        <p:blipFill>
          <a:blip r:embed="rId8"/>
          <a:stretch>
            <a:fillRect/>
          </a:stretch>
        </p:blipFill>
        <p:spPr>
          <a:xfrm>
            <a:off x="6593261" y="5206765"/>
            <a:ext cx="2451770" cy="146072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cxnSp>
        <p:nvCxnSpPr>
          <p:cNvPr id="75" name="Straight Connector 74">
            <a:extLst>
              <a:ext uri="{FF2B5EF4-FFF2-40B4-BE49-F238E27FC236}">
                <a16:creationId xmlns:a16="http://schemas.microsoft.com/office/drawing/2014/main" xmlns="" id="{2EB7E2CB-2AA8-47A2-B37D-EB22E9A2EECF}"/>
              </a:ext>
            </a:extLst>
          </p:cNvPr>
          <p:cNvCxnSpPr>
            <a:cxnSpLocks/>
          </p:cNvCxnSpPr>
          <p:nvPr/>
        </p:nvCxnSpPr>
        <p:spPr>
          <a:xfrm flipV="1">
            <a:off x="6526360" y="3314187"/>
            <a:ext cx="5235544" cy="1"/>
          </a:xfrm>
          <a:prstGeom prst="line">
            <a:avLst/>
          </a:prstGeom>
        </p:spPr>
        <p:style>
          <a:lnRef idx="2">
            <a:schemeClr val="accent5"/>
          </a:lnRef>
          <a:fillRef idx="0">
            <a:schemeClr val="accent5"/>
          </a:fillRef>
          <a:effectRef idx="1">
            <a:schemeClr val="accent5"/>
          </a:effectRef>
          <a:fontRef idx="minor">
            <a:schemeClr val="tx1"/>
          </a:fontRef>
        </p:style>
      </p:cxnSp>
      <p:cxnSp>
        <p:nvCxnSpPr>
          <p:cNvPr id="76" name="Straight Connector 75">
            <a:extLst>
              <a:ext uri="{FF2B5EF4-FFF2-40B4-BE49-F238E27FC236}">
                <a16:creationId xmlns:a16="http://schemas.microsoft.com/office/drawing/2014/main" xmlns="" id="{E29F0DE4-A3C8-4E97-8825-E5BD8727AA23}"/>
              </a:ext>
            </a:extLst>
          </p:cNvPr>
          <p:cNvCxnSpPr>
            <a:cxnSpLocks/>
          </p:cNvCxnSpPr>
          <p:nvPr/>
        </p:nvCxnSpPr>
        <p:spPr>
          <a:xfrm flipV="1">
            <a:off x="6527831" y="5058674"/>
            <a:ext cx="5235544" cy="1"/>
          </a:xfrm>
          <a:prstGeom prst="line">
            <a:avLst/>
          </a:prstGeom>
        </p:spPr>
        <p:style>
          <a:lnRef idx="2">
            <a:schemeClr val="accent5"/>
          </a:lnRef>
          <a:fillRef idx="0">
            <a:schemeClr val="accent5"/>
          </a:fillRef>
          <a:effectRef idx="1">
            <a:schemeClr val="accent5"/>
          </a:effectRef>
          <a:fontRef idx="minor">
            <a:schemeClr val="tx1"/>
          </a:fontRef>
        </p:style>
      </p:cxnSp>
      <p:sp>
        <p:nvSpPr>
          <p:cNvPr id="78" name="TextBox 77">
            <a:extLst>
              <a:ext uri="{FF2B5EF4-FFF2-40B4-BE49-F238E27FC236}">
                <a16:creationId xmlns:a16="http://schemas.microsoft.com/office/drawing/2014/main" xmlns="" id="{4BF04AC6-ADE9-4356-9E96-BBA6E096D12D}"/>
              </a:ext>
            </a:extLst>
          </p:cNvPr>
          <p:cNvSpPr txBox="1"/>
          <p:nvPr/>
        </p:nvSpPr>
        <p:spPr>
          <a:xfrm>
            <a:off x="9482015" y="5368177"/>
            <a:ext cx="2589962" cy="400110"/>
          </a:xfrm>
          <a:prstGeom prst="rect">
            <a:avLst/>
          </a:prstGeom>
          <a:noFill/>
        </p:spPr>
        <p:txBody>
          <a:bodyPr wrap="square" rtlCol="0">
            <a:spAutoFit/>
          </a:bodyPr>
          <a:lstStyle/>
          <a:p>
            <a:r>
              <a:rPr lang="en-US" sz="1000" dirty="0"/>
              <a:t>We’re back to your work computer and the website you left open on Step 5.</a:t>
            </a:r>
          </a:p>
        </p:txBody>
      </p:sp>
      <p:sp>
        <p:nvSpPr>
          <p:cNvPr id="88" name="Flowchart: Connector 87">
            <a:extLst>
              <a:ext uri="{FF2B5EF4-FFF2-40B4-BE49-F238E27FC236}">
                <a16:creationId xmlns:a16="http://schemas.microsoft.com/office/drawing/2014/main" xmlns="" id="{944C0149-444B-4426-9EF5-A4AE1B587E39}"/>
              </a:ext>
            </a:extLst>
          </p:cNvPr>
          <p:cNvSpPr/>
          <p:nvPr/>
        </p:nvSpPr>
        <p:spPr>
          <a:xfrm>
            <a:off x="118412" y="2148384"/>
            <a:ext cx="218209" cy="220626"/>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1</a:t>
            </a:r>
          </a:p>
        </p:txBody>
      </p:sp>
      <p:cxnSp>
        <p:nvCxnSpPr>
          <p:cNvPr id="89" name="Straight Connector 88">
            <a:extLst>
              <a:ext uri="{FF2B5EF4-FFF2-40B4-BE49-F238E27FC236}">
                <a16:creationId xmlns:a16="http://schemas.microsoft.com/office/drawing/2014/main" xmlns="" id="{FB5D9B97-0BE6-4A43-953C-BFFEFFBEA5FE}"/>
              </a:ext>
            </a:extLst>
          </p:cNvPr>
          <p:cNvCxnSpPr>
            <a:cxnSpLocks/>
          </p:cNvCxnSpPr>
          <p:nvPr/>
        </p:nvCxnSpPr>
        <p:spPr>
          <a:xfrm>
            <a:off x="395332" y="2819889"/>
            <a:ext cx="5146861" cy="0"/>
          </a:xfrm>
          <a:prstGeom prst="line">
            <a:avLst/>
          </a:prstGeom>
        </p:spPr>
        <p:style>
          <a:lnRef idx="2">
            <a:schemeClr val="accent5"/>
          </a:lnRef>
          <a:fillRef idx="0">
            <a:schemeClr val="accent5"/>
          </a:fillRef>
          <a:effectRef idx="1">
            <a:schemeClr val="accent5"/>
          </a:effectRef>
          <a:fontRef idx="minor">
            <a:schemeClr val="tx1"/>
          </a:fontRef>
        </p:style>
      </p:cxnSp>
      <p:sp>
        <p:nvSpPr>
          <p:cNvPr id="93" name="TextBox 92">
            <a:extLst>
              <a:ext uri="{FF2B5EF4-FFF2-40B4-BE49-F238E27FC236}">
                <a16:creationId xmlns:a16="http://schemas.microsoft.com/office/drawing/2014/main" xmlns="" id="{68BB6998-4480-45DF-A435-7D6A695BF877}"/>
              </a:ext>
            </a:extLst>
          </p:cNvPr>
          <p:cNvSpPr txBox="1"/>
          <p:nvPr/>
        </p:nvSpPr>
        <p:spPr>
          <a:xfrm>
            <a:off x="155095" y="865761"/>
            <a:ext cx="5557050" cy="707886"/>
          </a:xfrm>
          <a:prstGeom prst="rect">
            <a:avLst/>
          </a:prstGeom>
          <a:solidFill>
            <a:schemeClr val="accent4">
              <a:lumMod val="20000"/>
              <a:lumOff val="80000"/>
            </a:schemeClr>
          </a:solidFill>
        </p:spPr>
        <p:txBody>
          <a:bodyPr wrap="square" rtlCol="0">
            <a:spAutoFit/>
          </a:bodyPr>
          <a:lstStyle/>
          <a:p>
            <a:r>
              <a:rPr lang="en-US" sz="1000" b="1" dirty="0"/>
              <a:t>Before You Start…This is What You Will Need:</a:t>
            </a:r>
          </a:p>
          <a:p>
            <a:pPr marL="171450" indent="-171450">
              <a:buFont typeface="Wingdings" panose="05000000000000000000" pitchFamily="2" charset="2"/>
              <a:buChar char="ü"/>
            </a:pPr>
            <a:r>
              <a:rPr lang="en-US" sz="1000" dirty="0"/>
              <a:t>Your work computer (Laptop, Citrix or VDI, Desktop computer) with access to the network</a:t>
            </a:r>
          </a:p>
          <a:p>
            <a:pPr marL="171450" indent="-171450">
              <a:buFont typeface="Wingdings" panose="05000000000000000000" pitchFamily="2" charset="2"/>
              <a:buChar char="ü"/>
            </a:pPr>
            <a:r>
              <a:rPr lang="en-US" sz="1000" dirty="0"/>
              <a:t>Your smartphone with access to the APPLE STORE or the GOOGLE PLAY STORE and access to the Internet</a:t>
            </a:r>
          </a:p>
        </p:txBody>
      </p:sp>
      <p:sp>
        <p:nvSpPr>
          <p:cNvPr id="94" name="TextBox 93">
            <a:extLst>
              <a:ext uri="{FF2B5EF4-FFF2-40B4-BE49-F238E27FC236}">
                <a16:creationId xmlns:a16="http://schemas.microsoft.com/office/drawing/2014/main" xmlns="" id="{8D2F9B7C-67BA-4CF4-9174-CE99851EB50B}"/>
              </a:ext>
            </a:extLst>
          </p:cNvPr>
          <p:cNvSpPr txBox="1"/>
          <p:nvPr/>
        </p:nvSpPr>
        <p:spPr>
          <a:xfrm>
            <a:off x="866656" y="2465388"/>
            <a:ext cx="3311481" cy="246221"/>
          </a:xfrm>
          <a:prstGeom prst="rect">
            <a:avLst/>
          </a:prstGeom>
          <a:noFill/>
        </p:spPr>
        <p:txBody>
          <a:bodyPr wrap="square" rtlCol="0">
            <a:spAutoFit/>
          </a:bodyPr>
          <a:lstStyle/>
          <a:p>
            <a:r>
              <a:rPr lang="en-US" sz="1000" b="1" i="1" dirty="0">
                <a:solidFill>
                  <a:srgbClr val="C00000"/>
                </a:solidFill>
              </a:rPr>
              <a:t>We will open the app and configure it starting with Step 6.</a:t>
            </a:r>
          </a:p>
        </p:txBody>
      </p:sp>
      <p:pic>
        <p:nvPicPr>
          <p:cNvPr id="95" name="Graphic 94" descr="Lightning bolt">
            <a:extLst>
              <a:ext uri="{FF2B5EF4-FFF2-40B4-BE49-F238E27FC236}">
                <a16:creationId xmlns:a16="http://schemas.microsoft.com/office/drawing/2014/main" xmlns="" id="{E424907F-17E8-49D8-838F-2EC25E63800F}"/>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p:blipFill>
        <p:spPr>
          <a:xfrm>
            <a:off x="663633" y="2434477"/>
            <a:ext cx="328178" cy="328178"/>
          </a:xfrm>
          <a:prstGeom prst="rect">
            <a:avLst/>
          </a:prstGeom>
        </p:spPr>
      </p:pic>
      <p:sp>
        <p:nvSpPr>
          <p:cNvPr id="96" name="TextBox 95">
            <a:extLst>
              <a:ext uri="{FF2B5EF4-FFF2-40B4-BE49-F238E27FC236}">
                <a16:creationId xmlns:a16="http://schemas.microsoft.com/office/drawing/2014/main" xmlns="" id="{75650208-1F7E-4B56-A3FE-2A702EE6B4EF}"/>
              </a:ext>
            </a:extLst>
          </p:cNvPr>
          <p:cNvSpPr txBox="1"/>
          <p:nvPr/>
        </p:nvSpPr>
        <p:spPr>
          <a:xfrm>
            <a:off x="992198" y="1665423"/>
            <a:ext cx="4645245" cy="369332"/>
          </a:xfrm>
          <a:prstGeom prst="rect">
            <a:avLst/>
          </a:prstGeom>
          <a:noFill/>
        </p:spPr>
        <p:txBody>
          <a:bodyPr wrap="square" lIns="0" tIns="0" rIns="0" bIns="0" rtlCol="0">
            <a:spAutoFit/>
          </a:bodyPr>
          <a:lstStyle/>
          <a:p>
            <a:r>
              <a:rPr lang="en-US" sz="1200" b="1" i="1" dirty="0">
                <a:solidFill>
                  <a:srgbClr val="00B050"/>
                </a:solidFill>
              </a:rPr>
              <a:t>Don’t have a smartphone?  Follow the steps with the work computer icon and then set up an alternate option with Step 13.</a:t>
            </a:r>
          </a:p>
        </p:txBody>
      </p:sp>
      <p:pic>
        <p:nvPicPr>
          <p:cNvPr id="97" name="Graphic 96" descr="Lightbulb and gear">
            <a:extLst>
              <a:ext uri="{FF2B5EF4-FFF2-40B4-BE49-F238E27FC236}">
                <a16:creationId xmlns:a16="http://schemas.microsoft.com/office/drawing/2014/main" xmlns="" id="{595B7FD8-A40F-47D0-9465-C3DD5621DB89}"/>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xmlns="" r:embed="rId15"/>
              </a:ext>
            </a:extLst>
          </a:blip>
          <a:stretch>
            <a:fillRect/>
          </a:stretch>
        </p:blipFill>
        <p:spPr>
          <a:xfrm>
            <a:off x="537375" y="1616915"/>
            <a:ext cx="405469" cy="412257"/>
          </a:xfrm>
          <a:prstGeom prst="rect">
            <a:avLst/>
          </a:prstGeom>
        </p:spPr>
      </p:pic>
      <p:pic>
        <p:nvPicPr>
          <p:cNvPr id="99" name="Graphic 98" descr="Smart Phone">
            <a:extLst>
              <a:ext uri="{FF2B5EF4-FFF2-40B4-BE49-F238E27FC236}">
                <a16:creationId xmlns:a16="http://schemas.microsoft.com/office/drawing/2014/main" xmlns="" id="{E9E37A42-69DB-4689-90AA-9DBF8F96ABE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9090530" y="739050"/>
            <a:ext cx="328178" cy="328178"/>
          </a:xfrm>
          <a:prstGeom prst="rect">
            <a:avLst/>
          </a:prstGeom>
        </p:spPr>
      </p:pic>
      <p:sp>
        <p:nvSpPr>
          <p:cNvPr id="100" name="TextBox 99">
            <a:extLst>
              <a:ext uri="{FF2B5EF4-FFF2-40B4-BE49-F238E27FC236}">
                <a16:creationId xmlns:a16="http://schemas.microsoft.com/office/drawing/2014/main" xmlns="" id="{B34A0720-5A25-491E-A7D4-99D78F8266B1}"/>
              </a:ext>
            </a:extLst>
          </p:cNvPr>
          <p:cNvSpPr txBox="1"/>
          <p:nvPr/>
        </p:nvSpPr>
        <p:spPr>
          <a:xfrm>
            <a:off x="9353362" y="537943"/>
            <a:ext cx="2589962" cy="707886"/>
          </a:xfrm>
          <a:prstGeom prst="rect">
            <a:avLst/>
          </a:prstGeom>
          <a:noFill/>
        </p:spPr>
        <p:txBody>
          <a:bodyPr wrap="square" rtlCol="0">
            <a:spAutoFit/>
          </a:bodyPr>
          <a:lstStyle/>
          <a:p>
            <a:r>
              <a:rPr lang="en-US" sz="1000" dirty="0"/>
              <a:t>We are going to switch to the Microsoft Authenticator app you downloaded to your smartphone in Step 1.  We’ll come back to your computer in a few more steps.</a:t>
            </a:r>
          </a:p>
        </p:txBody>
      </p:sp>
      <p:sp>
        <p:nvSpPr>
          <p:cNvPr id="102" name="TextBox 101">
            <a:extLst>
              <a:ext uri="{FF2B5EF4-FFF2-40B4-BE49-F238E27FC236}">
                <a16:creationId xmlns:a16="http://schemas.microsoft.com/office/drawing/2014/main" xmlns="" id="{9AD9390D-C546-4AB1-AE56-0FF36A467334}"/>
              </a:ext>
            </a:extLst>
          </p:cNvPr>
          <p:cNvSpPr txBox="1"/>
          <p:nvPr/>
        </p:nvSpPr>
        <p:spPr>
          <a:xfrm>
            <a:off x="9480912" y="5970249"/>
            <a:ext cx="837256" cy="246221"/>
          </a:xfrm>
          <a:prstGeom prst="rect">
            <a:avLst/>
          </a:prstGeom>
          <a:noFill/>
        </p:spPr>
        <p:txBody>
          <a:bodyPr wrap="square" rtlCol="0">
            <a:spAutoFit/>
          </a:bodyPr>
          <a:lstStyle/>
          <a:p>
            <a:r>
              <a:rPr lang="en-US" sz="1000" dirty="0"/>
              <a:t>Click “Next”</a:t>
            </a:r>
          </a:p>
        </p:txBody>
      </p:sp>
      <p:pic>
        <p:nvPicPr>
          <p:cNvPr id="105" name="Graphic 104" descr="Internet">
            <a:extLst>
              <a:ext uri="{FF2B5EF4-FFF2-40B4-BE49-F238E27FC236}">
                <a16:creationId xmlns:a16="http://schemas.microsoft.com/office/drawing/2014/main" xmlns="" id="{BA3D1E53-3065-4D70-A95D-7B03676A1295}"/>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xmlns="" r:embed="rId17"/>
              </a:ext>
            </a:extLst>
          </a:blip>
          <a:stretch>
            <a:fillRect/>
          </a:stretch>
        </p:blipFill>
        <p:spPr>
          <a:xfrm>
            <a:off x="246165" y="466438"/>
            <a:ext cx="373040" cy="373040"/>
          </a:xfrm>
          <a:prstGeom prst="rect">
            <a:avLst/>
          </a:prstGeom>
        </p:spPr>
      </p:pic>
      <p:pic>
        <p:nvPicPr>
          <p:cNvPr id="106" name="Graphic 105" descr="Smart Phone">
            <a:extLst>
              <a:ext uri="{FF2B5EF4-FFF2-40B4-BE49-F238E27FC236}">
                <a16:creationId xmlns:a16="http://schemas.microsoft.com/office/drawing/2014/main" xmlns="" id="{B60F4735-7A2E-46C1-AFBD-36B8023ABD03}"/>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3080460" y="479329"/>
            <a:ext cx="328178" cy="328178"/>
          </a:xfrm>
          <a:prstGeom prst="rect">
            <a:avLst/>
          </a:prstGeom>
        </p:spPr>
      </p:pic>
      <p:pic>
        <p:nvPicPr>
          <p:cNvPr id="107" name="Graphic 106" descr="Internet">
            <a:extLst>
              <a:ext uri="{FF2B5EF4-FFF2-40B4-BE49-F238E27FC236}">
                <a16:creationId xmlns:a16="http://schemas.microsoft.com/office/drawing/2014/main" xmlns="" id="{9EC60A7A-A0E3-41F6-9130-8842271C4F35}"/>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xmlns="" r:embed="rId17"/>
              </a:ext>
            </a:extLst>
          </a:blip>
          <a:stretch>
            <a:fillRect/>
          </a:stretch>
        </p:blipFill>
        <p:spPr>
          <a:xfrm>
            <a:off x="2102216" y="4119877"/>
            <a:ext cx="373040" cy="373040"/>
          </a:xfrm>
          <a:prstGeom prst="rect">
            <a:avLst/>
          </a:prstGeom>
        </p:spPr>
      </p:pic>
      <p:pic>
        <p:nvPicPr>
          <p:cNvPr id="108" name="Graphic 107" descr="Internet">
            <a:extLst>
              <a:ext uri="{FF2B5EF4-FFF2-40B4-BE49-F238E27FC236}">
                <a16:creationId xmlns:a16="http://schemas.microsoft.com/office/drawing/2014/main" xmlns="" id="{36F929E4-D0F4-4AC3-B539-2E392D38A370}"/>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xmlns="" r:embed="rId17"/>
              </a:ext>
            </a:extLst>
          </a:blip>
          <a:stretch>
            <a:fillRect/>
          </a:stretch>
        </p:blipFill>
        <p:spPr>
          <a:xfrm>
            <a:off x="2081050" y="5778574"/>
            <a:ext cx="373040" cy="373040"/>
          </a:xfrm>
          <a:prstGeom prst="rect">
            <a:avLst/>
          </a:prstGeom>
        </p:spPr>
      </p:pic>
      <p:pic>
        <p:nvPicPr>
          <p:cNvPr id="109" name="Graphic 108" descr="Internet">
            <a:extLst>
              <a:ext uri="{FF2B5EF4-FFF2-40B4-BE49-F238E27FC236}">
                <a16:creationId xmlns:a16="http://schemas.microsoft.com/office/drawing/2014/main" xmlns="" id="{727C945B-A78E-42B1-B7F7-33CB2CC13AD5}"/>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xmlns="" r:embed="rId17"/>
              </a:ext>
            </a:extLst>
          </a:blip>
          <a:stretch>
            <a:fillRect/>
          </a:stretch>
        </p:blipFill>
        <p:spPr>
          <a:xfrm>
            <a:off x="9158589" y="5901220"/>
            <a:ext cx="373040" cy="373040"/>
          </a:xfrm>
          <a:prstGeom prst="rect">
            <a:avLst/>
          </a:prstGeom>
        </p:spPr>
      </p:pic>
      <p:pic>
        <p:nvPicPr>
          <p:cNvPr id="110" name="Graphic 109" descr="Internet">
            <a:extLst>
              <a:ext uri="{FF2B5EF4-FFF2-40B4-BE49-F238E27FC236}">
                <a16:creationId xmlns:a16="http://schemas.microsoft.com/office/drawing/2014/main" xmlns="" id="{D4EC2B84-C7C8-4B37-B985-35D9C3CC4C69}"/>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xmlns="" r:embed="rId17"/>
              </a:ext>
            </a:extLst>
          </a:blip>
          <a:stretch>
            <a:fillRect/>
          </a:stretch>
        </p:blipFill>
        <p:spPr>
          <a:xfrm>
            <a:off x="9166125" y="5367592"/>
            <a:ext cx="373040" cy="373040"/>
          </a:xfrm>
          <a:prstGeom prst="rect">
            <a:avLst/>
          </a:prstGeom>
        </p:spPr>
      </p:pic>
      <p:pic>
        <p:nvPicPr>
          <p:cNvPr id="111" name="Graphic 110" descr="Internet">
            <a:extLst>
              <a:ext uri="{FF2B5EF4-FFF2-40B4-BE49-F238E27FC236}">
                <a16:creationId xmlns:a16="http://schemas.microsoft.com/office/drawing/2014/main" xmlns="" id="{F3820455-2E1D-4971-BEFD-98E91677F0CF}"/>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xmlns="" r:embed="rId17"/>
              </a:ext>
            </a:extLst>
          </a:blip>
          <a:stretch>
            <a:fillRect/>
          </a:stretch>
        </p:blipFill>
        <p:spPr>
          <a:xfrm>
            <a:off x="446242" y="3006448"/>
            <a:ext cx="373040" cy="373040"/>
          </a:xfrm>
          <a:prstGeom prst="rect">
            <a:avLst/>
          </a:prstGeom>
        </p:spPr>
      </p:pic>
      <p:sp>
        <p:nvSpPr>
          <p:cNvPr id="112" name="TextBox 111">
            <a:extLst>
              <a:ext uri="{FF2B5EF4-FFF2-40B4-BE49-F238E27FC236}">
                <a16:creationId xmlns:a16="http://schemas.microsoft.com/office/drawing/2014/main" xmlns="" id="{84E08B74-D8A0-4764-8600-5F7C5A935262}"/>
              </a:ext>
            </a:extLst>
          </p:cNvPr>
          <p:cNvSpPr txBox="1"/>
          <p:nvPr/>
        </p:nvSpPr>
        <p:spPr>
          <a:xfrm>
            <a:off x="663633" y="580789"/>
            <a:ext cx="2326317" cy="153888"/>
          </a:xfrm>
          <a:prstGeom prst="rect">
            <a:avLst/>
          </a:prstGeom>
          <a:noFill/>
        </p:spPr>
        <p:txBody>
          <a:bodyPr wrap="square" lIns="0" tIns="0" rIns="0" bIns="0" rtlCol="0">
            <a:spAutoFit/>
          </a:bodyPr>
          <a:lstStyle/>
          <a:p>
            <a:r>
              <a:rPr lang="en-US" sz="1000" b="1" i="1" dirty="0"/>
              <a:t>Steps to complete on your work computer</a:t>
            </a:r>
          </a:p>
        </p:txBody>
      </p:sp>
      <p:sp>
        <p:nvSpPr>
          <p:cNvPr id="113" name="TextBox 112">
            <a:extLst>
              <a:ext uri="{FF2B5EF4-FFF2-40B4-BE49-F238E27FC236}">
                <a16:creationId xmlns:a16="http://schemas.microsoft.com/office/drawing/2014/main" xmlns="" id="{1F9C9C1B-B3CD-4748-92AF-2ED49FD3D011}"/>
              </a:ext>
            </a:extLst>
          </p:cNvPr>
          <p:cNvSpPr txBox="1"/>
          <p:nvPr/>
        </p:nvSpPr>
        <p:spPr>
          <a:xfrm>
            <a:off x="3399134" y="591995"/>
            <a:ext cx="2195074" cy="153888"/>
          </a:xfrm>
          <a:prstGeom prst="rect">
            <a:avLst/>
          </a:prstGeom>
          <a:noFill/>
        </p:spPr>
        <p:txBody>
          <a:bodyPr wrap="square" lIns="0" tIns="0" rIns="0" bIns="0" rtlCol="0">
            <a:spAutoFit/>
          </a:bodyPr>
          <a:lstStyle/>
          <a:p>
            <a:r>
              <a:rPr lang="en-US" sz="1000" b="1" i="1" dirty="0"/>
              <a:t>Steps to complete on your smartphone</a:t>
            </a:r>
          </a:p>
        </p:txBody>
      </p:sp>
      <p:pic>
        <p:nvPicPr>
          <p:cNvPr id="116" name="Graphic 115" descr="Smart Phone">
            <a:extLst>
              <a:ext uri="{FF2B5EF4-FFF2-40B4-BE49-F238E27FC236}">
                <a16:creationId xmlns:a16="http://schemas.microsoft.com/office/drawing/2014/main" xmlns="" id="{BE5A296B-728F-4A51-B353-91A599BADE40}"/>
              </a:ext>
            </a:extLst>
          </p:cNvPr>
          <p:cNvPicPr>
            <a:picLocks noChangeAspect="1"/>
          </p:cNvPicPr>
          <p:nvPr/>
        </p:nvPicPr>
        <p:blipFill>
          <a:blip r:embed="rId18"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6571805" y="4552347"/>
            <a:ext cx="350882" cy="350882"/>
          </a:xfrm>
          <a:prstGeom prst="rect">
            <a:avLst/>
          </a:prstGeom>
        </p:spPr>
      </p:pic>
      <p:pic>
        <p:nvPicPr>
          <p:cNvPr id="117" name="Graphic 116" descr="Smart Phone">
            <a:extLst>
              <a:ext uri="{FF2B5EF4-FFF2-40B4-BE49-F238E27FC236}">
                <a16:creationId xmlns:a16="http://schemas.microsoft.com/office/drawing/2014/main" xmlns="" id="{C10BBF33-2F81-4E6E-B50E-80AFBB0A2ED7}"/>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657856" y="2729130"/>
            <a:ext cx="328178" cy="328178"/>
          </a:xfrm>
          <a:prstGeom prst="rect">
            <a:avLst/>
          </a:prstGeom>
        </p:spPr>
      </p:pic>
      <p:sp>
        <p:nvSpPr>
          <p:cNvPr id="118" name="TextBox 117">
            <a:extLst>
              <a:ext uri="{FF2B5EF4-FFF2-40B4-BE49-F238E27FC236}">
                <a16:creationId xmlns:a16="http://schemas.microsoft.com/office/drawing/2014/main" xmlns="" id="{0313F045-61A2-475C-BAB4-DFD01683D26F}"/>
              </a:ext>
            </a:extLst>
          </p:cNvPr>
          <p:cNvSpPr txBox="1"/>
          <p:nvPr/>
        </p:nvSpPr>
        <p:spPr>
          <a:xfrm>
            <a:off x="11455436" y="52526"/>
            <a:ext cx="736564" cy="338554"/>
          </a:xfrm>
          <a:prstGeom prst="rect">
            <a:avLst/>
          </a:prstGeom>
          <a:noFill/>
        </p:spPr>
        <p:txBody>
          <a:bodyPr wrap="square" rtlCol="0">
            <a:spAutoFit/>
          </a:bodyPr>
          <a:lstStyle/>
          <a:p>
            <a:r>
              <a:rPr lang="en-US" sz="1600" b="1" i="1" dirty="0">
                <a:solidFill>
                  <a:schemeClr val="tx1">
                    <a:lumMod val="50000"/>
                    <a:lumOff val="50000"/>
                  </a:schemeClr>
                </a:solidFill>
              </a:rPr>
              <a:t>Front</a:t>
            </a:r>
          </a:p>
        </p:txBody>
      </p:sp>
      <p:sp>
        <p:nvSpPr>
          <p:cNvPr id="119" name="TextBox 118">
            <a:extLst>
              <a:ext uri="{FF2B5EF4-FFF2-40B4-BE49-F238E27FC236}">
                <a16:creationId xmlns:a16="http://schemas.microsoft.com/office/drawing/2014/main" xmlns="" id="{7042CFF6-EFAE-40FA-BE6A-A862C0CF9B21}"/>
              </a:ext>
            </a:extLst>
          </p:cNvPr>
          <p:cNvSpPr txBox="1"/>
          <p:nvPr/>
        </p:nvSpPr>
        <p:spPr>
          <a:xfrm>
            <a:off x="2327686" y="4543858"/>
            <a:ext cx="3311481" cy="400110"/>
          </a:xfrm>
          <a:prstGeom prst="rect">
            <a:avLst/>
          </a:prstGeom>
          <a:noFill/>
        </p:spPr>
        <p:txBody>
          <a:bodyPr wrap="square" rtlCol="0">
            <a:spAutoFit/>
          </a:bodyPr>
          <a:lstStyle/>
          <a:p>
            <a:r>
              <a:rPr lang="en-US" sz="1000" b="1" i="1" dirty="0">
                <a:solidFill>
                  <a:srgbClr val="C00000"/>
                </a:solidFill>
              </a:rPr>
              <a:t>Do not use a legacy email address domain (i.e. PGH, WPAHS, JRMC, </a:t>
            </a:r>
            <a:r>
              <a:rPr lang="en-US" sz="1000" b="1" i="1" dirty="0" err="1">
                <a:solidFill>
                  <a:srgbClr val="C00000"/>
                </a:solidFill>
              </a:rPr>
              <a:t>etc</a:t>
            </a:r>
            <a:r>
              <a:rPr lang="en-US" sz="1000" b="1" i="1" dirty="0">
                <a:solidFill>
                  <a:srgbClr val="C00000"/>
                </a:solidFill>
              </a:rPr>
              <a:t>)</a:t>
            </a:r>
          </a:p>
        </p:txBody>
      </p:sp>
      <p:pic>
        <p:nvPicPr>
          <p:cNvPr id="120" name="Graphic 119" descr="Lightning bolt">
            <a:extLst>
              <a:ext uri="{FF2B5EF4-FFF2-40B4-BE49-F238E27FC236}">
                <a16:creationId xmlns:a16="http://schemas.microsoft.com/office/drawing/2014/main" xmlns="" id="{46A2CA01-BD7B-4150-A627-237ADDF8361A}"/>
              </a:ext>
            </a:extLst>
          </p:cNvPr>
          <p:cNvPicPr>
            <a:picLocks noChangeAspect="1"/>
          </p:cNvPicPr>
          <p:nvPr/>
        </p:nvPicPr>
        <p:blipFill>
          <a:blip r:embed="rId13" cstate="print">
            <a:extLst>
              <a:ext uri="{28A0092B-C50C-407E-A947-70E740481C1C}">
                <a14:useLocalDpi xmlns:a14="http://schemas.microsoft.com/office/drawing/2010/main" val="0"/>
              </a:ext>
              <a:ext uri="{96DAC541-7B7A-43D3-8B79-37D633B846F1}">
                <asvg:svgBlip xmlns:asvg="http://schemas.microsoft.com/office/drawing/2016/SVG/main" xmlns="" r:embed="rId12"/>
              </a:ext>
            </a:extLst>
          </a:blip>
          <a:stretch>
            <a:fillRect/>
          </a:stretch>
        </p:blipFill>
        <p:spPr>
          <a:xfrm>
            <a:off x="2124663" y="4598672"/>
            <a:ext cx="328178" cy="328178"/>
          </a:xfrm>
          <a:prstGeom prst="rect">
            <a:avLst/>
          </a:prstGeom>
        </p:spPr>
      </p:pic>
    </p:spTree>
    <p:extLst>
      <p:ext uri="{BB962C8B-B14F-4D97-AF65-F5344CB8AC3E}">
        <p14:creationId xmlns:p14="http://schemas.microsoft.com/office/powerpoint/2010/main" val="2790617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Connector 3">
            <a:extLst>
              <a:ext uri="{FF2B5EF4-FFF2-40B4-BE49-F238E27FC236}">
                <a16:creationId xmlns:a16="http://schemas.microsoft.com/office/drawing/2014/main" xmlns="" id="{F053F663-E8BB-4695-BEA3-0CA4F221A803}"/>
              </a:ext>
            </a:extLst>
          </p:cNvPr>
          <p:cNvSpPr/>
          <p:nvPr/>
        </p:nvSpPr>
        <p:spPr>
          <a:xfrm>
            <a:off x="125714" y="1080262"/>
            <a:ext cx="218209" cy="220626"/>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t>9</a:t>
            </a:r>
          </a:p>
        </p:txBody>
      </p:sp>
      <p:cxnSp>
        <p:nvCxnSpPr>
          <p:cNvPr id="7" name="Straight Connector 6">
            <a:extLst>
              <a:ext uri="{FF2B5EF4-FFF2-40B4-BE49-F238E27FC236}">
                <a16:creationId xmlns:a16="http://schemas.microsoft.com/office/drawing/2014/main" xmlns="" id="{A5224D17-68E5-4E0B-9AD6-B6CA01CB6117}"/>
              </a:ext>
            </a:extLst>
          </p:cNvPr>
          <p:cNvCxnSpPr>
            <a:cxnSpLocks/>
          </p:cNvCxnSpPr>
          <p:nvPr/>
        </p:nvCxnSpPr>
        <p:spPr>
          <a:xfrm>
            <a:off x="6017730" y="1037725"/>
            <a:ext cx="38100" cy="5348071"/>
          </a:xfrm>
          <a:prstGeom prst="line">
            <a:avLst/>
          </a:prstGeom>
          <a:ln w="57150"/>
        </p:spPr>
        <p:style>
          <a:lnRef idx="3">
            <a:schemeClr val="dk1"/>
          </a:lnRef>
          <a:fillRef idx="0">
            <a:schemeClr val="dk1"/>
          </a:fillRef>
          <a:effectRef idx="2">
            <a:schemeClr val="dk1"/>
          </a:effectRef>
          <a:fontRef idx="minor">
            <a:schemeClr val="tx1"/>
          </a:fontRef>
        </p:style>
      </p:cxnSp>
      <p:pic>
        <p:nvPicPr>
          <p:cNvPr id="8" name="Picture 7">
            <a:extLst>
              <a:ext uri="{FF2B5EF4-FFF2-40B4-BE49-F238E27FC236}">
                <a16:creationId xmlns:a16="http://schemas.microsoft.com/office/drawing/2014/main" xmlns="" id="{37A3278B-7A46-4D88-AE38-8B3E201EEF92}"/>
              </a:ext>
            </a:extLst>
          </p:cNvPr>
          <p:cNvPicPr>
            <a:picLocks noChangeAspect="1"/>
          </p:cNvPicPr>
          <p:nvPr/>
        </p:nvPicPr>
        <p:blipFill>
          <a:blip r:embed="rId2"/>
          <a:stretch>
            <a:fillRect/>
          </a:stretch>
        </p:blipFill>
        <p:spPr>
          <a:xfrm>
            <a:off x="418312" y="457241"/>
            <a:ext cx="1908482" cy="1562088"/>
          </a:xfrm>
          <a:prstGeom prst="rect">
            <a:avLst/>
          </a:prstGeom>
        </p:spPr>
      </p:pic>
      <p:pic>
        <p:nvPicPr>
          <p:cNvPr id="9" name="Graphic 8" descr="Smart Phone">
            <a:extLst>
              <a:ext uri="{FF2B5EF4-FFF2-40B4-BE49-F238E27FC236}">
                <a16:creationId xmlns:a16="http://schemas.microsoft.com/office/drawing/2014/main" xmlns="" id="{549E2F47-15B9-4FD2-A29F-E7F0384BA11C}"/>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2364894" y="516969"/>
            <a:ext cx="328178" cy="328178"/>
          </a:xfrm>
          <a:prstGeom prst="rect">
            <a:avLst/>
          </a:prstGeom>
        </p:spPr>
      </p:pic>
      <p:sp>
        <p:nvSpPr>
          <p:cNvPr id="10" name="TextBox 9">
            <a:extLst>
              <a:ext uri="{FF2B5EF4-FFF2-40B4-BE49-F238E27FC236}">
                <a16:creationId xmlns:a16="http://schemas.microsoft.com/office/drawing/2014/main" xmlns="" id="{B150EA0B-1778-4FC0-9F9F-4A036955DDBD}"/>
              </a:ext>
            </a:extLst>
          </p:cNvPr>
          <p:cNvSpPr txBox="1"/>
          <p:nvPr/>
        </p:nvSpPr>
        <p:spPr>
          <a:xfrm>
            <a:off x="2645446" y="457241"/>
            <a:ext cx="3334183" cy="553998"/>
          </a:xfrm>
          <a:prstGeom prst="rect">
            <a:avLst/>
          </a:prstGeom>
          <a:noFill/>
        </p:spPr>
        <p:txBody>
          <a:bodyPr wrap="square" rtlCol="0">
            <a:spAutoFit/>
          </a:bodyPr>
          <a:lstStyle/>
          <a:p>
            <a:r>
              <a:rPr lang="en-US" sz="1000" dirty="0"/>
              <a:t>Use the Microsoft Authenticator app on your smartphone to scan the QR code from the webpage you have on your work computer.</a:t>
            </a:r>
          </a:p>
        </p:txBody>
      </p:sp>
      <p:sp>
        <p:nvSpPr>
          <p:cNvPr id="11" name="TextBox 10">
            <a:extLst>
              <a:ext uri="{FF2B5EF4-FFF2-40B4-BE49-F238E27FC236}">
                <a16:creationId xmlns:a16="http://schemas.microsoft.com/office/drawing/2014/main" xmlns="" id="{7E031FFC-6090-4D0D-A35A-464890CBC582}"/>
              </a:ext>
            </a:extLst>
          </p:cNvPr>
          <p:cNvSpPr txBox="1"/>
          <p:nvPr/>
        </p:nvSpPr>
        <p:spPr>
          <a:xfrm>
            <a:off x="2607346" y="994270"/>
            <a:ext cx="3353233" cy="707886"/>
          </a:xfrm>
          <a:prstGeom prst="rect">
            <a:avLst/>
          </a:prstGeom>
          <a:noFill/>
        </p:spPr>
        <p:txBody>
          <a:bodyPr wrap="square" rtlCol="0">
            <a:spAutoFit/>
          </a:bodyPr>
          <a:lstStyle/>
          <a:p>
            <a:r>
              <a:rPr lang="en-US" sz="1000" i="1" dirty="0">
                <a:solidFill>
                  <a:srgbClr val="C00000"/>
                </a:solidFill>
              </a:rPr>
              <a:t>If the QR code scan isn’t working, click on “Can’t scan the QR image” on your smartphone app, and type in the code and URL from your computer into the Authenticator app on your smartphone</a:t>
            </a:r>
          </a:p>
        </p:txBody>
      </p:sp>
      <p:pic>
        <p:nvPicPr>
          <p:cNvPr id="12" name="Graphic 11" descr="Lightning bolt">
            <a:extLst>
              <a:ext uri="{FF2B5EF4-FFF2-40B4-BE49-F238E27FC236}">
                <a16:creationId xmlns:a16="http://schemas.microsoft.com/office/drawing/2014/main" xmlns="" id="{62D3B63A-4A2A-4677-AFF8-E36E4F96F714}"/>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2365826" y="1080262"/>
            <a:ext cx="328178" cy="328178"/>
          </a:xfrm>
          <a:prstGeom prst="rect">
            <a:avLst/>
          </a:prstGeom>
        </p:spPr>
      </p:pic>
      <p:sp>
        <p:nvSpPr>
          <p:cNvPr id="14" name="TextBox 13">
            <a:extLst>
              <a:ext uri="{FF2B5EF4-FFF2-40B4-BE49-F238E27FC236}">
                <a16:creationId xmlns:a16="http://schemas.microsoft.com/office/drawing/2014/main" xmlns="" id="{A8DB325A-81D9-48D6-9991-1DAC7D297633}"/>
              </a:ext>
            </a:extLst>
          </p:cNvPr>
          <p:cNvSpPr txBox="1"/>
          <p:nvPr/>
        </p:nvSpPr>
        <p:spPr>
          <a:xfrm>
            <a:off x="2693072" y="1694970"/>
            <a:ext cx="3193379" cy="400110"/>
          </a:xfrm>
          <a:prstGeom prst="rect">
            <a:avLst/>
          </a:prstGeom>
          <a:noFill/>
        </p:spPr>
        <p:txBody>
          <a:bodyPr wrap="square" rtlCol="0">
            <a:spAutoFit/>
          </a:bodyPr>
          <a:lstStyle/>
          <a:p>
            <a:r>
              <a:rPr lang="en-US" sz="1000" dirty="0"/>
              <a:t>On  your work computer, in the web browser window that shows the QR code, click “Next”</a:t>
            </a:r>
          </a:p>
        </p:txBody>
      </p:sp>
      <p:pic>
        <p:nvPicPr>
          <p:cNvPr id="15" name="Picture 14">
            <a:extLst>
              <a:ext uri="{FF2B5EF4-FFF2-40B4-BE49-F238E27FC236}">
                <a16:creationId xmlns:a16="http://schemas.microsoft.com/office/drawing/2014/main" xmlns="" id="{1F243FA8-E43A-429E-B552-467A59FD9BF0}"/>
              </a:ext>
            </a:extLst>
          </p:cNvPr>
          <p:cNvPicPr>
            <a:picLocks noChangeAspect="1"/>
          </p:cNvPicPr>
          <p:nvPr/>
        </p:nvPicPr>
        <p:blipFill>
          <a:blip r:embed="rId7"/>
          <a:stretch>
            <a:fillRect/>
          </a:stretch>
        </p:blipFill>
        <p:spPr>
          <a:xfrm>
            <a:off x="542926" y="2353871"/>
            <a:ext cx="1820063" cy="2035955"/>
          </a:xfrm>
          <a:prstGeom prst="rect">
            <a:avLst/>
          </a:prstGeom>
        </p:spPr>
      </p:pic>
      <p:sp>
        <p:nvSpPr>
          <p:cNvPr id="16" name="Flowchart: Connector 15">
            <a:extLst>
              <a:ext uri="{FF2B5EF4-FFF2-40B4-BE49-F238E27FC236}">
                <a16:creationId xmlns:a16="http://schemas.microsoft.com/office/drawing/2014/main" xmlns="" id="{0449971D-E5CD-42D4-90E3-07BAEFF32F8D}"/>
              </a:ext>
            </a:extLst>
          </p:cNvPr>
          <p:cNvSpPr/>
          <p:nvPr/>
        </p:nvSpPr>
        <p:spPr>
          <a:xfrm>
            <a:off x="124926" y="3290471"/>
            <a:ext cx="344563" cy="309978"/>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a:r>
              <a:rPr lang="en-US" dirty="0"/>
              <a:t>10</a:t>
            </a:r>
          </a:p>
        </p:txBody>
      </p:sp>
      <p:pic>
        <p:nvPicPr>
          <p:cNvPr id="17" name="Graphic 16" descr="Internet">
            <a:extLst>
              <a:ext uri="{FF2B5EF4-FFF2-40B4-BE49-F238E27FC236}">
                <a16:creationId xmlns:a16="http://schemas.microsoft.com/office/drawing/2014/main" xmlns="" id="{ADDB203C-8C4E-49BD-8862-27B3F1385ABE}"/>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2401183" y="1745414"/>
            <a:ext cx="338654" cy="338654"/>
          </a:xfrm>
          <a:prstGeom prst="rect">
            <a:avLst/>
          </a:prstGeom>
        </p:spPr>
      </p:pic>
      <p:pic>
        <p:nvPicPr>
          <p:cNvPr id="18" name="Graphic 17" descr="Smart Phone">
            <a:extLst>
              <a:ext uri="{FF2B5EF4-FFF2-40B4-BE49-F238E27FC236}">
                <a16:creationId xmlns:a16="http://schemas.microsoft.com/office/drawing/2014/main" xmlns="" id="{597CE801-7EBE-44C2-B1E0-7F883223B670}"/>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2385064" y="2561540"/>
            <a:ext cx="314319" cy="328178"/>
          </a:xfrm>
          <a:prstGeom prst="rect">
            <a:avLst/>
          </a:prstGeom>
        </p:spPr>
      </p:pic>
      <p:sp>
        <p:nvSpPr>
          <p:cNvPr id="19" name="TextBox 18">
            <a:extLst>
              <a:ext uri="{FF2B5EF4-FFF2-40B4-BE49-F238E27FC236}">
                <a16:creationId xmlns:a16="http://schemas.microsoft.com/office/drawing/2014/main" xmlns="" id="{C59EC088-3EAA-440D-AB91-FB5F1B949A8C}"/>
              </a:ext>
            </a:extLst>
          </p:cNvPr>
          <p:cNvSpPr txBox="1"/>
          <p:nvPr/>
        </p:nvSpPr>
        <p:spPr>
          <a:xfrm>
            <a:off x="2665616" y="2501812"/>
            <a:ext cx="3193379" cy="400110"/>
          </a:xfrm>
          <a:prstGeom prst="rect">
            <a:avLst/>
          </a:prstGeom>
          <a:noFill/>
        </p:spPr>
        <p:txBody>
          <a:bodyPr wrap="square" rtlCol="0">
            <a:spAutoFit/>
          </a:bodyPr>
          <a:lstStyle/>
          <a:p>
            <a:r>
              <a:rPr lang="en-US" sz="1000" dirty="0"/>
              <a:t>The Microsoft Authenticator app will prompt you to approve the connection.</a:t>
            </a:r>
          </a:p>
        </p:txBody>
      </p:sp>
      <p:pic>
        <p:nvPicPr>
          <p:cNvPr id="20" name="Picture 19">
            <a:extLst>
              <a:ext uri="{FF2B5EF4-FFF2-40B4-BE49-F238E27FC236}">
                <a16:creationId xmlns:a16="http://schemas.microsoft.com/office/drawing/2014/main" xmlns="" id="{5A2BCAFA-F0C4-464F-B6A3-85C64418F1E5}"/>
              </a:ext>
            </a:extLst>
          </p:cNvPr>
          <p:cNvPicPr>
            <a:picLocks noChangeAspect="1"/>
          </p:cNvPicPr>
          <p:nvPr/>
        </p:nvPicPr>
        <p:blipFill>
          <a:blip r:embed="rId11"/>
          <a:stretch>
            <a:fillRect/>
          </a:stretch>
        </p:blipFill>
        <p:spPr>
          <a:xfrm>
            <a:off x="504038" y="4724368"/>
            <a:ext cx="3955501" cy="1897500"/>
          </a:xfrm>
          <a:prstGeom prst="rect">
            <a:avLst/>
          </a:prstGeom>
        </p:spPr>
      </p:pic>
      <p:pic>
        <p:nvPicPr>
          <p:cNvPr id="21" name="Graphic 20" descr="Smart Phone">
            <a:extLst>
              <a:ext uri="{FF2B5EF4-FFF2-40B4-BE49-F238E27FC236}">
                <a16:creationId xmlns:a16="http://schemas.microsoft.com/office/drawing/2014/main" xmlns="" id="{92CF3574-A8F7-49F5-B123-C67D7668EA59}"/>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p:blipFill>
        <p:spPr>
          <a:xfrm>
            <a:off x="2390706" y="3039011"/>
            <a:ext cx="314319" cy="328178"/>
          </a:xfrm>
          <a:prstGeom prst="rect">
            <a:avLst/>
          </a:prstGeom>
        </p:spPr>
      </p:pic>
      <p:sp>
        <p:nvSpPr>
          <p:cNvPr id="22" name="TextBox 21">
            <a:extLst>
              <a:ext uri="{FF2B5EF4-FFF2-40B4-BE49-F238E27FC236}">
                <a16:creationId xmlns:a16="http://schemas.microsoft.com/office/drawing/2014/main" xmlns="" id="{A55CB3D8-0B69-4CD5-973F-8E9CB01163EA}"/>
              </a:ext>
            </a:extLst>
          </p:cNvPr>
          <p:cNvSpPr txBox="1"/>
          <p:nvPr/>
        </p:nvSpPr>
        <p:spPr>
          <a:xfrm>
            <a:off x="2665616" y="3007932"/>
            <a:ext cx="3193379" cy="246221"/>
          </a:xfrm>
          <a:prstGeom prst="rect">
            <a:avLst/>
          </a:prstGeom>
          <a:noFill/>
        </p:spPr>
        <p:txBody>
          <a:bodyPr wrap="square" rtlCol="0">
            <a:spAutoFit/>
          </a:bodyPr>
          <a:lstStyle/>
          <a:p>
            <a:r>
              <a:rPr lang="en-US" sz="1000" dirty="0"/>
              <a:t>Click “Approve” in the app.</a:t>
            </a:r>
          </a:p>
        </p:txBody>
      </p:sp>
      <p:sp>
        <p:nvSpPr>
          <p:cNvPr id="23" name="Flowchart: Connector 22">
            <a:extLst>
              <a:ext uri="{FF2B5EF4-FFF2-40B4-BE49-F238E27FC236}">
                <a16:creationId xmlns:a16="http://schemas.microsoft.com/office/drawing/2014/main" xmlns="" id="{216C080C-ECB2-4CA9-9740-3FE0E476EB89}"/>
              </a:ext>
            </a:extLst>
          </p:cNvPr>
          <p:cNvSpPr/>
          <p:nvPr/>
        </p:nvSpPr>
        <p:spPr>
          <a:xfrm>
            <a:off x="124926" y="5324088"/>
            <a:ext cx="379112" cy="342899"/>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a:r>
              <a:rPr lang="en-US" dirty="0"/>
              <a:t>11</a:t>
            </a:r>
          </a:p>
        </p:txBody>
      </p:sp>
      <p:sp>
        <p:nvSpPr>
          <p:cNvPr id="24" name="TextBox 23">
            <a:extLst>
              <a:ext uri="{FF2B5EF4-FFF2-40B4-BE49-F238E27FC236}">
                <a16:creationId xmlns:a16="http://schemas.microsoft.com/office/drawing/2014/main" xmlns="" id="{EC399312-FAE2-4EB6-930A-7310DA4248CC}"/>
              </a:ext>
            </a:extLst>
          </p:cNvPr>
          <p:cNvSpPr txBox="1"/>
          <p:nvPr/>
        </p:nvSpPr>
        <p:spPr>
          <a:xfrm>
            <a:off x="2845472" y="4885845"/>
            <a:ext cx="3193379" cy="400110"/>
          </a:xfrm>
          <a:prstGeom prst="rect">
            <a:avLst/>
          </a:prstGeom>
          <a:noFill/>
        </p:spPr>
        <p:txBody>
          <a:bodyPr wrap="square" rtlCol="0">
            <a:spAutoFit/>
          </a:bodyPr>
          <a:lstStyle/>
          <a:p>
            <a:r>
              <a:rPr lang="en-US" sz="1000" dirty="0"/>
              <a:t>On  your work computer, the web browser window should show that the notification process was successful.</a:t>
            </a:r>
          </a:p>
        </p:txBody>
      </p:sp>
      <p:pic>
        <p:nvPicPr>
          <p:cNvPr id="25" name="Graphic 24" descr="Internet">
            <a:extLst>
              <a:ext uri="{FF2B5EF4-FFF2-40B4-BE49-F238E27FC236}">
                <a16:creationId xmlns:a16="http://schemas.microsoft.com/office/drawing/2014/main" xmlns="" id="{1B1625E6-4B1C-4739-9D0D-E6D301A27792}"/>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2553583" y="4936289"/>
            <a:ext cx="338654" cy="338654"/>
          </a:xfrm>
          <a:prstGeom prst="rect">
            <a:avLst/>
          </a:prstGeom>
        </p:spPr>
      </p:pic>
      <p:sp>
        <p:nvSpPr>
          <p:cNvPr id="26" name="TextBox 25">
            <a:extLst>
              <a:ext uri="{FF2B5EF4-FFF2-40B4-BE49-F238E27FC236}">
                <a16:creationId xmlns:a16="http://schemas.microsoft.com/office/drawing/2014/main" xmlns="" id="{92D1317A-2F5C-4CDE-944D-8653046E23A9}"/>
              </a:ext>
            </a:extLst>
          </p:cNvPr>
          <p:cNvSpPr txBox="1"/>
          <p:nvPr/>
        </p:nvSpPr>
        <p:spPr>
          <a:xfrm>
            <a:off x="2826422" y="5323995"/>
            <a:ext cx="990321" cy="246221"/>
          </a:xfrm>
          <a:prstGeom prst="rect">
            <a:avLst/>
          </a:prstGeom>
          <a:noFill/>
        </p:spPr>
        <p:txBody>
          <a:bodyPr wrap="square" rtlCol="0">
            <a:spAutoFit/>
          </a:bodyPr>
          <a:lstStyle/>
          <a:p>
            <a:r>
              <a:rPr lang="en-US" sz="1000" dirty="0"/>
              <a:t>Click “Next”.</a:t>
            </a:r>
          </a:p>
        </p:txBody>
      </p:sp>
      <p:pic>
        <p:nvPicPr>
          <p:cNvPr id="27" name="Graphic 26" descr="Internet">
            <a:extLst>
              <a:ext uri="{FF2B5EF4-FFF2-40B4-BE49-F238E27FC236}">
                <a16:creationId xmlns:a16="http://schemas.microsoft.com/office/drawing/2014/main" xmlns="" id="{B6292C9C-ACA0-4E17-ADDF-0BE8837392DF}"/>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2544058" y="5288714"/>
            <a:ext cx="338654" cy="338654"/>
          </a:xfrm>
          <a:prstGeom prst="rect">
            <a:avLst/>
          </a:prstGeom>
        </p:spPr>
      </p:pic>
      <p:pic>
        <p:nvPicPr>
          <p:cNvPr id="28" name="Picture 27">
            <a:extLst>
              <a:ext uri="{FF2B5EF4-FFF2-40B4-BE49-F238E27FC236}">
                <a16:creationId xmlns:a16="http://schemas.microsoft.com/office/drawing/2014/main" xmlns="" id="{FE8C8061-A205-4DC7-B5A9-7CA4C3F03860}"/>
              </a:ext>
            </a:extLst>
          </p:cNvPr>
          <p:cNvPicPr>
            <a:picLocks noChangeAspect="1"/>
          </p:cNvPicPr>
          <p:nvPr/>
        </p:nvPicPr>
        <p:blipFill>
          <a:blip r:embed="rId12"/>
          <a:stretch>
            <a:fillRect/>
          </a:stretch>
        </p:blipFill>
        <p:spPr>
          <a:xfrm>
            <a:off x="6586800" y="520906"/>
            <a:ext cx="3659874" cy="1907652"/>
          </a:xfrm>
          <a:prstGeom prst="rect">
            <a:avLst/>
          </a:prstGeom>
        </p:spPr>
      </p:pic>
      <p:sp>
        <p:nvSpPr>
          <p:cNvPr id="29" name="Flowchart: Connector 28">
            <a:extLst>
              <a:ext uri="{FF2B5EF4-FFF2-40B4-BE49-F238E27FC236}">
                <a16:creationId xmlns:a16="http://schemas.microsoft.com/office/drawing/2014/main" xmlns="" id="{9FE603D4-D3C1-4C95-AA28-F1DE78F1DE95}"/>
              </a:ext>
            </a:extLst>
          </p:cNvPr>
          <p:cNvSpPr/>
          <p:nvPr/>
        </p:nvSpPr>
        <p:spPr>
          <a:xfrm>
            <a:off x="6131759" y="1024194"/>
            <a:ext cx="379112" cy="342899"/>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a:r>
              <a:rPr lang="en-US" dirty="0"/>
              <a:t>12</a:t>
            </a:r>
          </a:p>
        </p:txBody>
      </p:sp>
      <p:sp>
        <p:nvSpPr>
          <p:cNvPr id="30" name="TextBox 29">
            <a:extLst>
              <a:ext uri="{FF2B5EF4-FFF2-40B4-BE49-F238E27FC236}">
                <a16:creationId xmlns:a16="http://schemas.microsoft.com/office/drawing/2014/main" xmlns="" id="{7E590F90-F010-4E06-AFBD-6D7E45A8FB7C}"/>
              </a:ext>
            </a:extLst>
          </p:cNvPr>
          <p:cNvSpPr txBox="1"/>
          <p:nvPr/>
        </p:nvSpPr>
        <p:spPr>
          <a:xfrm>
            <a:off x="10661257" y="660310"/>
            <a:ext cx="1587033" cy="861774"/>
          </a:xfrm>
          <a:prstGeom prst="rect">
            <a:avLst/>
          </a:prstGeom>
          <a:noFill/>
        </p:spPr>
        <p:txBody>
          <a:bodyPr wrap="square" rtlCol="0">
            <a:spAutoFit/>
          </a:bodyPr>
          <a:lstStyle/>
          <a:p>
            <a:r>
              <a:rPr lang="en-US" sz="1000" dirty="0"/>
              <a:t>The website should now show you successfully registered for the Microsoft Authenticator service!</a:t>
            </a:r>
          </a:p>
        </p:txBody>
      </p:sp>
      <p:pic>
        <p:nvPicPr>
          <p:cNvPr id="31" name="Graphic 30" descr="Internet">
            <a:extLst>
              <a:ext uri="{FF2B5EF4-FFF2-40B4-BE49-F238E27FC236}">
                <a16:creationId xmlns:a16="http://schemas.microsoft.com/office/drawing/2014/main" xmlns="" id="{DFAB4C63-5204-4355-ACF3-4FF187240118}"/>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10322603" y="921870"/>
            <a:ext cx="338654" cy="338654"/>
          </a:xfrm>
          <a:prstGeom prst="rect">
            <a:avLst/>
          </a:prstGeom>
        </p:spPr>
      </p:pic>
      <p:sp>
        <p:nvSpPr>
          <p:cNvPr id="32" name="TextBox 31">
            <a:extLst>
              <a:ext uri="{FF2B5EF4-FFF2-40B4-BE49-F238E27FC236}">
                <a16:creationId xmlns:a16="http://schemas.microsoft.com/office/drawing/2014/main" xmlns="" id="{35DF0918-A57A-4927-9139-92534180B095}"/>
              </a:ext>
            </a:extLst>
          </p:cNvPr>
          <p:cNvSpPr txBox="1"/>
          <p:nvPr/>
        </p:nvSpPr>
        <p:spPr>
          <a:xfrm>
            <a:off x="10604967" y="1527622"/>
            <a:ext cx="990321" cy="246221"/>
          </a:xfrm>
          <a:prstGeom prst="rect">
            <a:avLst/>
          </a:prstGeom>
          <a:noFill/>
        </p:spPr>
        <p:txBody>
          <a:bodyPr wrap="square" rtlCol="0">
            <a:spAutoFit/>
          </a:bodyPr>
          <a:lstStyle/>
          <a:p>
            <a:r>
              <a:rPr lang="en-US" sz="1000" dirty="0"/>
              <a:t>Click “Done”.</a:t>
            </a:r>
          </a:p>
        </p:txBody>
      </p:sp>
      <p:pic>
        <p:nvPicPr>
          <p:cNvPr id="33" name="Graphic 32" descr="Internet">
            <a:extLst>
              <a:ext uri="{FF2B5EF4-FFF2-40B4-BE49-F238E27FC236}">
                <a16:creationId xmlns:a16="http://schemas.microsoft.com/office/drawing/2014/main" xmlns="" id="{39A05EF4-8A1C-4B5E-8A0C-9300EFC95669}"/>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10322603" y="1492341"/>
            <a:ext cx="338654" cy="338654"/>
          </a:xfrm>
          <a:prstGeom prst="rect">
            <a:avLst/>
          </a:prstGeom>
        </p:spPr>
      </p:pic>
      <p:cxnSp>
        <p:nvCxnSpPr>
          <p:cNvPr id="34" name="Straight Connector 33">
            <a:extLst>
              <a:ext uri="{FF2B5EF4-FFF2-40B4-BE49-F238E27FC236}">
                <a16:creationId xmlns:a16="http://schemas.microsoft.com/office/drawing/2014/main" xmlns="" id="{20EEC5B5-9000-4D88-BAD3-3DE4132D52C6}"/>
              </a:ext>
            </a:extLst>
          </p:cNvPr>
          <p:cNvCxnSpPr>
            <a:cxnSpLocks/>
          </p:cNvCxnSpPr>
          <p:nvPr/>
        </p:nvCxnSpPr>
        <p:spPr>
          <a:xfrm>
            <a:off x="343923" y="2181714"/>
            <a:ext cx="5146861" cy="0"/>
          </a:xfrm>
          <a:prstGeom prst="line">
            <a:avLst/>
          </a:prstGeom>
        </p:spPr>
        <p:style>
          <a:lnRef idx="2">
            <a:schemeClr val="accent5"/>
          </a:lnRef>
          <a:fillRef idx="0">
            <a:schemeClr val="accent5"/>
          </a:fillRef>
          <a:effectRef idx="1">
            <a:schemeClr val="accent5"/>
          </a:effectRef>
          <a:fontRef idx="minor">
            <a:schemeClr val="tx1"/>
          </a:fontRef>
        </p:style>
      </p:cxnSp>
      <p:cxnSp>
        <p:nvCxnSpPr>
          <p:cNvPr id="35" name="Straight Connector 34">
            <a:extLst>
              <a:ext uri="{FF2B5EF4-FFF2-40B4-BE49-F238E27FC236}">
                <a16:creationId xmlns:a16="http://schemas.microsoft.com/office/drawing/2014/main" xmlns="" id="{BF45BB0F-8906-458D-BDD3-E1CD1FF651AB}"/>
              </a:ext>
            </a:extLst>
          </p:cNvPr>
          <p:cNvCxnSpPr>
            <a:cxnSpLocks/>
          </p:cNvCxnSpPr>
          <p:nvPr/>
        </p:nvCxnSpPr>
        <p:spPr>
          <a:xfrm>
            <a:off x="418312" y="4543914"/>
            <a:ext cx="5146861" cy="0"/>
          </a:xfrm>
          <a:prstGeom prst="line">
            <a:avLst/>
          </a:prstGeom>
        </p:spPr>
        <p:style>
          <a:lnRef idx="2">
            <a:schemeClr val="accent5"/>
          </a:lnRef>
          <a:fillRef idx="0">
            <a:schemeClr val="accent5"/>
          </a:fillRef>
          <a:effectRef idx="1">
            <a:schemeClr val="accent5"/>
          </a:effectRef>
          <a:fontRef idx="minor">
            <a:schemeClr val="tx1"/>
          </a:fontRef>
        </p:style>
      </p:cxnSp>
      <p:cxnSp>
        <p:nvCxnSpPr>
          <p:cNvPr id="36" name="Straight Connector 35">
            <a:extLst>
              <a:ext uri="{FF2B5EF4-FFF2-40B4-BE49-F238E27FC236}">
                <a16:creationId xmlns:a16="http://schemas.microsoft.com/office/drawing/2014/main" xmlns="" id="{8113224D-2646-4B95-8705-F1130CC82F3B}"/>
              </a:ext>
            </a:extLst>
          </p:cNvPr>
          <p:cNvCxnSpPr>
            <a:cxnSpLocks/>
          </p:cNvCxnSpPr>
          <p:nvPr/>
        </p:nvCxnSpPr>
        <p:spPr>
          <a:xfrm>
            <a:off x="6510871" y="2561540"/>
            <a:ext cx="5146861" cy="0"/>
          </a:xfrm>
          <a:prstGeom prst="line">
            <a:avLst/>
          </a:prstGeom>
        </p:spPr>
        <p:style>
          <a:lnRef idx="2">
            <a:schemeClr val="accent5"/>
          </a:lnRef>
          <a:fillRef idx="0">
            <a:schemeClr val="accent5"/>
          </a:fillRef>
          <a:effectRef idx="1">
            <a:schemeClr val="accent5"/>
          </a:effectRef>
          <a:fontRef idx="minor">
            <a:schemeClr val="tx1"/>
          </a:fontRef>
        </p:style>
      </p:cxnSp>
      <p:sp>
        <p:nvSpPr>
          <p:cNvPr id="39" name="Rectangle 38">
            <a:extLst>
              <a:ext uri="{FF2B5EF4-FFF2-40B4-BE49-F238E27FC236}">
                <a16:creationId xmlns:a16="http://schemas.microsoft.com/office/drawing/2014/main" xmlns="" id="{72BD2F48-9314-4191-8F28-D90B9368154D}"/>
              </a:ext>
            </a:extLst>
          </p:cNvPr>
          <p:cNvSpPr/>
          <p:nvPr/>
        </p:nvSpPr>
        <p:spPr>
          <a:xfrm>
            <a:off x="6149009" y="2676525"/>
            <a:ext cx="5957266" cy="408622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TextBox 39">
            <a:extLst>
              <a:ext uri="{FF2B5EF4-FFF2-40B4-BE49-F238E27FC236}">
                <a16:creationId xmlns:a16="http://schemas.microsoft.com/office/drawing/2014/main" xmlns="" id="{4A87A77E-FB04-425A-B7FB-B4E765A80781}"/>
              </a:ext>
            </a:extLst>
          </p:cNvPr>
          <p:cNvSpPr txBox="1"/>
          <p:nvPr/>
        </p:nvSpPr>
        <p:spPr>
          <a:xfrm>
            <a:off x="6397600" y="2744687"/>
            <a:ext cx="2530467" cy="307777"/>
          </a:xfrm>
          <a:prstGeom prst="rect">
            <a:avLst/>
          </a:prstGeom>
          <a:noFill/>
        </p:spPr>
        <p:txBody>
          <a:bodyPr wrap="square" rtlCol="0">
            <a:spAutoFit/>
          </a:bodyPr>
          <a:lstStyle/>
          <a:p>
            <a:pPr algn="ctr"/>
            <a:r>
              <a:rPr lang="en-US" sz="1400" b="1" dirty="0"/>
              <a:t>Setting Up Alternate Options</a:t>
            </a:r>
          </a:p>
        </p:txBody>
      </p:sp>
      <p:sp>
        <p:nvSpPr>
          <p:cNvPr id="41" name="TextBox 40">
            <a:extLst>
              <a:ext uri="{FF2B5EF4-FFF2-40B4-BE49-F238E27FC236}">
                <a16:creationId xmlns:a16="http://schemas.microsoft.com/office/drawing/2014/main" xmlns="" id="{DDFF2429-7491-45E4-BAE7-2DEF9280828E}"/>
              </a:ext>
            </a:extLst>
          </p:cNvPr>
          <p:cNvSpPr txBox="1"/>
          <p:nvPr/>
        </p:nvSpPr>
        <p:spPr>
          <a:xfrm>
            <a:off x="10512086" y="1825764"/>
            <a:ext cx="1594190" cy="553998"/>
          </a:xfrm>
          <a:prstGeom prst="rect">
            <a:avLst/>
          </a:prstGeom>
          <a:noFill/>
        </p:spPr>
        <p:txBody>
          <a:bodyPr wrap="square" rtlCol="0">
            <a:spAutoFit/>
          </a:bodyPr>
          <a:lstStyle/>
          <a:p>
            <a:r>
              <a:rPr lang="en-US" sz="1000" i="1" dirty="0">
                <a:solidFill>
                  <a:srgbClr val="C00000"/>
                </a:solidFill>
              </a:rPr>
              <a:t>Keep the web browser open to set up an Alternate  Option</a:t>
            </a:r>
          </a:p>
        </p:txBody>
      </p:sp>
      <p:pic>
        <p:nvPicPr>
          <p:cNvPr id="42" name="Graphic 41" descr="Lightning bolt">
            <a:extLst>
              <a:ext uri="{FF2B5EF4-FFF2-40B4-BE49-F238E27FC236}">
                <a16:creationId xmlns:a16="http://schemas.microsoft.com/office/drawing/2014/main" xmlns="" id="{E27D8E5B-6443-4A79-83D0-39BF7B2F50DE}"/>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10270565" y="1911756"/>
            <a:ext cx="328178" cy="328178"/>
          </a:xfrm>
          <a:prstGeom prst="rect">
            <a:avLst/>
          </a:prstGeom>
        </p:spPr>
      </p:pic>
      <p:pic>
        <p:nvPicPr>
          <p:cNvPr id="45" name="Picture 44">
            <a:extLst>
              <a:ext uri="{FF2B5EF4-FFF2-40B4-BE49-F238E27FC236}">
                <a16:creationId xmlns:a16="http://schemas.microsoft.com/office/drawing/2014/main" xmlns="" id="{880D94E1-7F1D-4853-A7A2-14AD6FFD076A}"/>
              </a:ext>
            </a:extLst>
          </p:cNvPr>
          <p:cNvPicPr>
            <a:picLocks noChangeAspect="1"/>
          </p:cNvPicPr>
          <p:nvPr/>
        </p:nvPicPr>
        <p:blipFill>
          <a:blip r:embed="rId13"/>
          <a:stretch>
            <a:fillRect/>
          </a:stretch>
        </p:blipFill>
        <p:spPr>
          <a:xfrm>
            <a:off x="6269523" y="3158023"/>
            <a:ext cx="3714872" cy="1231803"/>
          </a:xfrm>
          <a:prstGeom prst="rect">
            <a:avLst/>
          </a:prstGeom>
        </p:spPr>
      </p:pic>
      <p:pic>
        <p:nvPicPr>
          <p:cNvPr id="46" name="Picture 45">
            <a:extLst>
              <a:ext uri="{FF2B5EF4-FFF2-40B4-BE49-F238E27FC236}">
                <a16:creationId xmlns:a16="http://schemas.microsoft.com/office/drawing/2014/main" xmlns="" id="{DB37253A-735C-4177-834E-29569D179570}"/>
              </a:ext>
            </a:extLst>
          </p:cNvPr>
          <p:cNvPicPr>
            <a:picLocks noChangeAspect="1"/>
          </p:cNvPicPr>
          <p:nvPr/>
        </p:nvPicPr>
        <p:blipFill>
          <a:blip r:embed="rId14"/>
          <a:stretch>
            <a:fillRect/>
          </a:stretch>
        </p:blipFill>
        <p:spPr>
          <a:xfrm>
            <a:off x="6220332" y="4544690"/>
            <a:ext cx="1686275" cy="881237"/>
          </a:xfrm>
          <a:prstGeom prst="rect">
            <a:avLst/>
          </a:prstGeom>
        </p:spPr>
      </p:pic>
      <p:pic>
        <p:nvPicPr>
          <p:cNvPr id="47" name="Picture 46">
            <a:extLst>
              <a:ext uri="{FF2B5EF4-FFF2-40B4-BE49-F238E27FC236}">
                <a16:creationId xmlns:a16="http://schemas.microsoft.com/office/drawing/2014/main" xmlns="" id="{ABB02E28-F73F-44BD-A548-D42F6A34381E}"/>
              </a:ext>
            </a:extLst>
          </p:cNvPr>
          <p:cNvPicPr>
            <a:picLocks noChangeAspect="1"/>
          </p:cNvPicPr>
          <p:nvPr/>
        </p:nvPicPr>
        <p:blipFill>
          <a:blip r:embed="rId15"/>
          <a:stretch>
            <a:fillRect/>
          </a:stretch>
        </p:blipFill>
        <p:spPr>
          <a:xfrm>
            <a:off x="8344877" y="4492395"/>
            <a:ext cx="1639518" cy="951726"/>
          </a:xfrm>
          <a:prstGeom prst="rect">
            <a:avLst/>
          </a:prstGeom>
        </p:spPr>
      </p:pic>
      <p:pic>
        <p:nvPicPr>
          <p:cNvPr id="48" name="Picture 47">
            <a:extLst>
              <a:ext uri="{FF2B5EF4-FFF2-40B4-BE49-F238E27FC236}">
                <a16:creationId xmlns:a16="http://schemas.microsoft.com/office/drawing/2014/main" xmlns="" id="{81C2D58A-9F4D-4419-9631-CBA00D36DE69}"/>
              </a:ext>
            </a:extLst>
          </p:cNvPr>
          <p:cNvPicPr>
            <a:picLocks noChangeAspect="1"/>
          </p:cNvPicPr>
          <p:nvPr/>
        </p:nvPicPr>
        <p:blipFill>
          <a:blip r:embed="rId16"/>
          <a:stretch>
            <a:fillRect/>
          </a:stretch>
        </p:blipFill>
        <p:spPr>
          <a:xfrm>
            <a:off x="10426519" y="4612522"/>
            <a:ext cx="1686275" cy="711473"/>
          </a:xfrm>
          <a:prstGeom prst="rect">
            <a:avLst/>
          </a:prstGeom>
        </p:spPr>
      </p:pic>
      <p:pic>
        <p:nvPicPr>
          <p:cNvPr id="49" name="Picture 48">
            <a:extLst>
              <a:ext uri="{FF2B5EF4-FFF2-40B4-BE49-F238E27FC236}">
                <a16:creationId xmlns:a16="http://schemas.microsoft.com/office/drawing/2014/main" xmlns="" id="{12AC49B6-D84C-413E-B699-4611D665BB94}"/>
              </a:ext>
            </a:extLst>
          </p:cNvPr>
          <p:cNvPicPr>
            <a:picLocks noChangeAspect="1"/>
          </p:cNvPicPr>
          <p:nvPr/>
        </p:nvPicPr>
        <p:blipFill>
          <a:blip r:embed="rId17"/>
          <a:stretch>
            <a:fillRect/>
          </a:stretch>
        </p:blipFill>
        <p:spPr>
          <a:xfrm>
            <a:off x="6221189" y="5833806"/>
            <a:ext cx="1678003" cy="640756"/>
          </a:xfrm>
          <a:prstGeom prst="rect">
            <a:avLst/>
          </a:prstGeom>
        </p:spPr>
      </p:pic>
      <p:pic>
        <p:nvPicPr>
          <p:cNvPr id="50" name="Picture 49">
            <a:extLst>
              <a:ext uri="{FF2B5EF4-FFF2-40B4-BE49-F238E27FC236}">
                <a16:creationId xmlns:a16="http://schemas.microsoft.com/office/drawing/2014/main" xmlns="" id="{C8433862-3C8D-486A-9B7C-38028FC1A2F9}"/>
              </a:ext>
            </a:extLst>
          </p:cNvPr>
          <p:cNvPicPr>
            <a:picLocks noChangeAspect="1"/>
          </p:cNvPicPr>
          <p:nvPr/>
        </p:nvPicPr>
        <p:blipFill>
          <a:blip r:embed="rId18"/>
          <a:stretch>
            <a:fillRect/>
          </a:stretch>
        </p:blipFill>
        <p:spPr>
          <a:xfrm>
            <a:off x="8344877" y="5799570"/>
            <a:ext cx="1130817" cy="828618"/>
          </a:xfrm>
          <a:prstGeom prst="rect">
            <a:avLst/>
          </a:prstGeom>
        </p:spPr>
      </p:pic>
      <p:pic>
        <p:nvPicPr>
          <p:cNvPr id="51" name="Graphic 50" descr="Internet">
            <a:extLst>
              <a:ext uri="{FF2B5EF4-FFF2-40B4-BE49-F238E27FC236}">
                <a16:creationId xmlns:a16="http://schemas.microsoft.com/office/drawing/2014/main" xmlns="" id="{5A3EA148-5A5A-4BED-80B6-2338DEEC9FDD}"/>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10057832" y="3116429"/>
            <a:ext cx="338654" cy="338654"/>
          </a:xfrm>
          <a:prstGeom prst="rect">
            <a:avLst/>
          </a:prstGeom>
        </p:spPr>
      </p:pic>
      <p:sp>
        <p:nvSpPr>
          <p:cNvPr id="52" name="Flowchart: Connector 51">
            <a:extLst>
              <a:ext uri="{FF2B5EF4-FFF2-40B4-BE49-F238E27FC236}">
                <a16:creationId xmlns:a16="http://schemas.microsoft.com/office/drawing/2014/main" xmlns="" id="{8B54E41F-3A58-4AB7-98BD-F74671185105}"/>
              </a:ext>
            </a:extLst>
          </p:cNvPr>
          <p:cNvSpPr/>
          <p:nvPr/>
        </p:nvSpPr>
        <p:spPr>
          <a:xfrm>
            <a:off x="6136989" y="2719882"/>
            <a:ext cx="379112" cy="342899"/>
          </a:xfrm>
          <a:prstGeom prst="flowChartConnector">
            <a:avLst/>
          </a:prstGeom>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a:r>
              <a:rPr lang="en-US" dirty="0"/>
              <a:t>13</a:t>
            </a:r>
          </a:p>
        </p:txBody>
      </p:sp>
      <p:sp>
        <p:nvSpPr>
          <p:cNvPr id="53" name="TextBox 52">
            <a:extLst>
              <a:ext uri="{FF2B5EF4-FFF2-40B4-BE49-F238E27FC236}">
                <a16:creationId xmlns:a16="http://schemas.microsoft.com/office/drawing/2014/main" xmlns="" id="{138F44D4-9913-482A-A8FC-E0D17B931F7E}"/>
              </a:ext>
            </a:extLst>
          </p:cNvPr>
          <p:cNvSpPr txBox="1"/>
          <p:nvPr/>
        </p:nvSpPr>
        <p:spPr>
          <a:xfrm>
            <a:off x="10460155" y="3148001"/>
            <a:ext cx="1640555" cy="307777"/>
          </a:xfrm>
          <a:prstGeom prst="rect">
            <a:avLst/>
          </a:prstGeom>
          <a:noFill/>
        </p:spPr>
        <p:txBody>
          <a:bodyPr wrap="square" lIns="0" tIns="0" rIns="0" bIns="0" rtlCol="0">
            <a:spAutoFit/>
          </a:bodyPr>
          <a:lstStyle/>
          <a:p>
            <a:r>
              <a:rPr lang="en-US" sz="1000" dirty="0"/>
              <a:t>Your browser window should show you the page on the left.</a:t>
            </a:r>
          </a:p>
        </p:txBody>
      </p:sp>
      <p:pic>
        <p:nvPicPr>
          <p:cNvPr id="54" name="Graphic 53" descr="Internet">
            <a:extLst>
              <a:ext uri="{FF2B5EF4-FFF2-40B4-BE49-F238E27FC236}">
                <a16:creationId xmlns:a16="http://schemas.microsoft.com/office/drawing/2014/main" xmlns="" id="{478EACE3-C222-4BDB-BFFC-B639384D36D8}"/>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10057832" y="3604597"/>
            <a:ext cx="338654" cy="338654"/>
          </a:xfrm>
          <a:prstGeom prst="rect">
            <a:avLst/>
          </a:prstGeom>
        </p:spPr>
      </p:pic>
      <p:sp>
        <p:nvSpPr>
          <p:cNvPr id="55" name="TextBox 54">
            <a:extLst>
              <a:ext uri="{FF2B5EF4-FFF2-40B4-BE49-F238E27FC236}">
                <a16:creationId xmlns:a16="http://schemas.microsoft.com/office/drawing/2014/main" xmlns="" id="{5B43FB18-C4E1-477A-8B60-F00B37221D96}"/>
              </a:ext>
            </a:extLst>
          </p:cNvPr>
          <p:cNvSpPr txBox="1"/>
          <p:nvPr/>
        </p:nvSpPr>
        <p:spPr>
          <a:xfrm>
            <a:off x="9051892" y="2740345"/>
            <a:ext cx="2930558" cy="307777"/>
          </a:xfrm>
          <a:prstGeom prst="rect">
            <a:avLst/>
          </a:prstGeom>
          <a:noFill/>
        </p:spPr>
        <p:txBody>
          <a:bodyPr wrap="square" lIns="0" tIns="0" rIns="0" bIns="0" rtlCol="0">
            <a:spAutoFit/>
          </a:bodyPr>
          <a:lstStyle/>
          <a:p>
            <a:r>
              <a:rPr lang="en-US" sz="1000" i="1" dirty="0"/>
              <a:t>In case you lose your smartphone, you can set up a Alternate Option like your home phone.</a:t>
            </a:r>
          </a:p>
        </p:txBody>
      </p:sp>
      <p:sp>
        <p:nvSpPr>
          <p:cNvPr id="56" name="TextBox 55">
            <a:extLst>
              <a:ext uri="{FF2B5EF4-FFF2-40B4-BE49-F238E27FC236}">
                <a16:creationId xmlns:a16="http://schemas.microsoft.com/office/drawing/2014/main" xmlns="" id="{534F8F7E-D245-4AB8-94BB-2CB0C4CF1713}"/>
              </a:ext>
            </a:extLst>
          </p:cNvPr>
          <p:cNvSpPr txBox="1"/>
          <p:nvPr/>
        </p:nvSpPr>
        <p:spPr>
          <a:xfrm>
            <a:off x="10445400" y="3613610"/>
            <a:ext cx="1640555" cy="615553"/>
          </a:xfrm>
          <a:prstGeom prst="rect">
            <a:avLst/>
          </a:prstGeom>
          <a:noFill/>
        </p:spPr>
        <p:txBody>
          <a:bodyPr wrap="square" lIns="0" tIns="0" rIns="0" bIns="0" rtlCol="0">
            <a:spAutoFit/>
          </a:bodyPr>
          <a:lstStyle/>
          <a:p>
            <a:r>
              <a:rPr lang="en-US" sz="1000" dirty="0"/>
              <a:t>To add your home or office phone, click on “Add Method” </a:t>
            </a:r>
            <a:r>
              <a:rPr lang="en-US" sz="1000" i="1" dirty="0"/>
              <a:t>(see red arrow in the screenshot to the left)</a:t>
            </a:r>
          </a:p>
        </p:txBody>
      </p:sp>
      <p:cxnSp>
        <p:nvCxnSpPr>
          <p:cNvPr id="60" name="Straight Arrow Connector 59">
            <a:extLst>
              <a:ext uri="{FF2B5EF4-FFF2-40B4-BE49-F238E27FC236}">
                <a16:creationId xmlns:a16="http://schemas.microsoft.com/office/drawing/2014/main" xmlns="" id="{C88A1650-2660-4FF9-BCE0-E0D11A60D084}"/>
              </a:ext>
            </a:extLst>
          </p:cNvPr>
          <p:cNvCxnSpPr/>
          <p:nvPr/>
        </p:nvCxnSpPr>
        <p:spPr>
          <a:xfrm>
            <a:off x="7947216" y="4975491"/>
            <a:ext cx="348359"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xmlns="" id="{E5605DE8-5D28-4CA2-A2F9-E40F51D42BB9}"/>
              </a:ext>
            </a:extLst>
          </p:cNvPr>
          <p:cNvCxnSpPr/>
          <p:nvPr/>
        </p:nvCxnSpPr>
        <p:spPr>
          <a:xfrm>
            <a:off x="10048127" y="4975491"/>
            <a:ext cx="348359"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63" name="Connector: Elbow 62">
            <a:extLst>
              <a:ext uri="{FF2B5EF4-FFF2-40B4-BE49-F238E27FC236}">
                <a16:creationId xmlns:a16="http://schemas.microsoft.com/office/drawing/2014/main" xmlns="" id="{FBB8506C-1A9D-4DF5-A298-CDE3E6BD8E8D}"/>
              </a:ext>
            </a:extLst>
          </p:cNvPr>
          <p:cNvCxnSpPr>
            <a:cxnSpLocks/>
            <a:stCxn id="48" idx="2"/>
            <a:endCxn id="49" idx="0"/>
          </p:cNvCxnSpPr>
          <p:nvPr/>
        </p:nvCxnSpPr>
        <p:spPr>
          <a:xfrm rot="5400000">
            <a:off x="8910019" y="3474167"/>
            <a:ext cx="509811" cy="4209466"/>
          </a:xfrm>
          <a:prstGeom prst="bentConnector3">
            <a:avLst>
              <a:gd name="adj1" fmla="val 50000"/>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xmlns="" id="{D0EC029B-B78F-4F77-ABE2-74D057A63031}"/>
              </a:ext>
            </a:extLst>
          </p:cNvPr>
          <p:cNvCxnSpPr/>
          <p:nvPr/>
        </p:nvCxnSpPr>
        <p:spPr>
          <a:xfrm>
            <a:off x="7947216" y="6288820"/>
            <a:ext cx="348359" cy="0"/>
          </a:xfrm>
          <a:prstGeom prst="straightConnector1">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pic>
        <p:nvPicPr>
          <p:cNvPr id="66" name="Graphic 65" descr="Internet">
            <a:extLst>
              <a:ext uri="{FF2B5EF4-FFF2-40B4-BE49-F238E27FC236}">
                <a16:creationId xmlns:a16="http://schemas.microsoft.com/office/drawing/2014/main" xmlns="" id="{B53F3175-FFD0-4918-A7A9-08228F6D198E}"/>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p:blipFill>
        <p:spPr>
          <a:xfrm>
            <a:off x="9559517" y="5752030"/>
            <a:ext cx="338654" cy="338654"/>
          </a:xfrm>
          <a:prstGeom prst="rect">
            <a:avLst/>
          </a:prstGeom>
        </p:spPr>
      </p:pic>
      <p:sp>
        <p:nvSpPr>
          <p:cNvPr id="67" name="TextBox 66">
            <a:extLst>
              <a:ext uri="{FF2B5EF4-FFF2-40B4-BE49-F238E27FC236}">
                <a16:creationId xmlns:a16="http://schemas.microsoft.com/office/drawing/2014/main" xmlns="" id="{60FBCF26-00D4-421A-BC2C-311603E78025}"/>
              </a:ext>
            </a:extLst>
          </p:cNvPr>
          <p:cNvSpPr txBox="1"/>
          <p:nvPr/>
        </p:nvSpPr>
        <p:spPr>
          <a:xfrm>
            <a:off x="9930091" y="5847102"/>
            <a:ext cx="1203324" cy="153888"/>
          </a:xfrm>
          <a:prstGeom prst="rect">
            <a:avLst/>
          </a:prstGeom>
          <a:noFill/>
        </p:spPr>
        <p:txBody>
          <a:bodyPr wrap="square" lIns="0" tIns="0" rIns="0" bIns="0" rtlCol="0">
            <a:spAutoFit/>
          </a:bodyPr>
          <a:lstStyle/>
          <a:p>
            <a:r>
              <a:rPr lang="en-US" sz="1000" dirty="0"/>
              <a:t>Click on “Sign Out”</a:t>
            </a:r>
          </a:p>
        </p:txBody>
      </p:sp>
      <p:sp>
        <p:nvSpPr>
          <p:cNvPr id="68" name="TextBox 67">
            <a:extLst>
              <a:ext uri="{FF2B5EF4-FFF2-40B4-BE49-F238E27FC236}">
                <a16:creationId xmlns:a16="http://schemas.microsoft.com/office/drawing/2014/main" xmlns="" id="{197D8876-BD71-4981-89BF-938CBB4A9B9C}"/>
              </a:ext>
            </a:extLst>
          </p:cNvPr>
          <p:cNvSpPr txBox="1"/>
          <p:nvPr/>
        </p:nvSpPr>
        <p:spPr>
          <a:xfrm>
            <a:off x="9559517" y="6085714"/>
            <a:ext cx="2526438" cy="600164"/>
          </a:xfrm>
          <a:prstGeom prst="rect">
            <a:avLst/>
          </a:prstGeom>
          <a:solidFill>
            <a:schemeClr val="accent2">
              <a:lumMod val="40000"/>
              <a:lumOff val="60000"/>
            </a:schemeClr>
          </a:solidFill>
        </p:spPr>
        <p:txBody>
          <a:bodyPr wrap="square" rtlCol="0">
            <a:spAutoFit/>
          </a:bodyPr>
          <a:lstStyle/>
          <a:p>
            <a:r>
              <a:rPr lang="en-US" sz="1100" b="1" i="1" dirty="0"/>
              <a:t>Congratulations!  You have successfully registered to use the new Microsoft Authenticator MFA service!  </a:t>
            </a:r>
          </a:p>
        </p:txBody>
      </p:sp>
      <p:sp>
        <p:nvSpPr>
          <p:cNvPr id="69" name="Flowchart: Connector 68">
            <a:extLst>
              <a:ext uri="{FF2B5EF4-FFF2-40B4-BE49-F238E27FC236}">
                <a16:creationId xmlns:a16="http://schemas.microsoft.com/office/drawing/2014/main" xmlns="" id="{C71DFC14-7AA5-4C33-A5C2-F3BE0F0560CA}"/>
              </a:ext>
            </a:extLst>
          </p:cNvPr>
          <p:cNvSpPr/>
          <p:nvPr/>
        </p:nvSpPr>
        <p:spPr>
          <a:xfrm>
            <a:off x="9548742" y="3227829"/>
            <a:ext cx="308334" cy="253260"/>
          </a:xfrm>
          <a:prstGeom prst="flowChartConnector">
            <a:avLst/>
          </a:prstGeom>
          <a:solidFill>
            <a:schemeClr val="accent2">
              <a:lumMod val="60000"/>
              <a:lumOff val="40000"/>
            </a:schemeClr>
          </a:solidFill>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a:r>
              <a:rPr lang="en-US" sz="1400" b="1" dirty="0">
                <a:solidFill>
                  <a:schemeClr val="tx1"/>
                </a:solidFill>
              </a:rPr>
              <a:t>A</a:t>
            </a:r>
          </a:p>
        </p:txBody>
      </p:sp>
      <p:sp>
        <p:nvSpPr>
          <p:cNvPr id="70" name="Flowchart: Connector 69">
            <a:extLst>
              <a:ext uri="{FF2B5EF4-FFF2-40B4-BE49-F238E27FC236}">
                <a16:creationId xmlns:a16="http://schemas.microsoft.com/office/drawing/2014/main" xmlns="" id="{5E3E9302-FD71-4ACB-9454-258D85E45EF4}"/>
              </a:ext>
            </a:extLst>
          </p:cNvPr>
          <p:cNvSpPr/>
          <p:nvPr/>
        </p:nvSpPr>
        <p:spPr>
          <a:xfrm>
            <a:off x="7615088" y="4520071"/>
            <a:ext cx="308334" cy="253260"/>
          </a:xfrm>
          <a:prstGeom prst="flowChartConnector">
            <a:avLst/>
          </a:prstGeom>
          <a:solidFill>
            <a:schemeClr val="accent2">
              <a:lumMod val="60000"/>
              <a:lumOff val="40000"/>
            </a:schemeClr>
          </a:solidFill>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a:r>
              <a:rPr lang="en-US" sz="1400" b="1" dirty="0">
                <a:solidFill>
                  <a:schemeClr val="tx1"/>
                </a:solidFill>
              </a:rPr>
              <a:t>B</a:t>
            </a:r>
          </a:p>
        </p:txBody>
      </p:sp>
      <p:sp>
        <p:nvSpPr>
          <p:cNvPr id="71" name="Flowchart: Connector 70">
            <a:extLst>
              <a:ext uri="{FF2B5EF4-FFF2-40B4-BE49-F238E27FC236}">
                <a16:creationId xmlns:a16="http://schemas.microsoft.com/office/drawing/2014/main" xmlns="" id="{FA1695B5-A2E0-461E-A565-5CA40BD36A55}"/>
              </a:ext>
            </a:extLst>
          </p:cNvPr>
          <p:cNvSpPr/>
          <p:nvPr/>
        </p:nvSpPr>
        <p:spPr>
          <a:xfrm>
            <a:off x="9642432" y="4515598"/>
            <a:ext cx="308334" cy="253260"/>
          </a:xfrm>
          <a:prstGeom prst="flowChartConnector">
            <a:avLst/>
          </a:prstGeom>
          <a:solidFill>
            <a:schemeClr val="accent2">
              <a:lumMod val="60000"/>
              <a:lumOff val="40000"/>
            </a:schemeClr>
          </a:solidFill>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a:r>
              <a:rPr lang="en-US" sz="1400" b="1" dirty="0">
                <a:solidFill>
                  <a:schemeClr val="tx1"/>
                </a:solidFill>
              </a:rPr>
              <a:t>C</a:t>
            </a:r>
          </a:p>
        </p:txBody>
      </p:sp>
      <p:sp>
        <p:nvSpPr>
          <p:cNvPr id="72" name="Flowchart: Connector 71">
            <a:extLst>
              <a:ext uri="{FF2B5EF4-FFF2-40B4-BE49-F238E27FC236}">
                <a16:creationId xmlns:a16="http://schemas.microsoft.com/office/drawing/2014/main" xmlns="" id="{E9549F29-EC36-4973-BA03-F07808EBC65F}"/>
              </a:ext>
            </a:extLst>
          </p:cNvPr>
          <p:cNvSpPr/>
          <p:nvPr/>
        </p:nvSpPr>
        <p:spPr>
          <a:xfrm>
            <a:off x="11800849" y="4523513"/>
            <a:ext cx="308334" cy="253260"/>
          </a:xfrm>
          <a:prstGeom prst="flowChartConnector">
            <a:avLst/>
          </a:prstGeom>
          <a:solidFill>
            <a:schemeClr val="accent2">
              <a:lumMod val="60000"/>
              <a:lumOff val="40000"/>
            </a:schemeClr>
          </a:solidFill>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a:r>
              <a:rPr lang="en-US" sz="1400" b="1" dirty="0">
                <a:solidFill>
                  <a:schemeClr val="tx1"/>
                </a:solidFill>
              </a:rPr>
              <a:t>D</a:t>
            </a:r>
          </a:p>
        </p:txBody>
      </p:sp>
      <p:sp>
        <p:nvSpPr>
          <p:cNvPr id="73" name="Flowchart: Connector 72">
            <a:extLst>
              <a:ext uri="{FF2B5EF4-FFF2-40B4-BE49-F238E27FC236}">
                <a16:creationId xmlns:a16="http://schemas.microsoft.com/office/drawing/2014/main" xmlns="" id="{D8437C30-F13C-4BE1-B5B2-80CE6CF3BC29}"/>
              </a:ext>
            </a:extLst>
          </p:cNvPr>
          <p:cNvSpPr/>
          <p:nvPr/>
        </p:nvSpPr>
        <p:spPr>
          <a:xfrm>
            <a:off x="7562331" y="5794727"/>
            <a:ext cx="308334" cy="253260"/>
          </a:xfrm>
          <a:prstGeom prst="flowChartConnector">
            <a:avLst/>
          </a:prstGeom>
          <a:solidFill>
            <a:schemeClr val="accent2">
              <a:lumMod val="60000"/>
              <a:lumOff val="40000"/>
            </a:schemeClr>
          </a:solidFill>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a:r>
              <a:rPr lang="en-US" sz="1400" b="1" dirty="0">
                <a:solidFill>
                  <a:schemeClr val="tx1"/>
                </a:solidFill>
              </a:rPr>
              <a:t>E</a:t>
            </a:r>
          </a:p>
        </p:txBody>
      </p:sp>
      <p:sp>
        <p:nvSpPr>
          <p:cNvPr id="74" name="Rectangle 73">
            <a:extLst>
              <a:ext uri="{FF2B5EF4-FFF2-40B4-BE49-F238E27FC236}">
                <a16:creationId xmlns:a16="http://schemas.microsoft.com/office/drawing/2014/main" xmlns="" id="{9E996AEE-B29F-413A-9B4C-213C18978E9D}"/>
              </a:ext>
            </a:extLst>
          </p:cNvPr>
          <p:cNvSpPr/>
          <p:nvPr/>
        </p:nvSpPr>
        <p:spPr>
          <a:xfrm>
            <a:off x="11454773" y="39821"/>
            <a:ext cx="641522" cy="369332"/>
          </a:xfrm>
          <a:prstGeom prst="rect">
            <a:avLst/>
          </a:prstGeom>
        </p:spPr>
        <p:txBody>
          <a:bodyPr wrap="none">
            <a:spAutoFit/>
          </a:bodyPr>
          <a:lstStyle/>
          <a:p>
            <a:r>
              <a:rPr lang="en-US" b="1" i="1" dirty="0">
                <a:solidFill>
                  <a:schemeClr val="tx1">
                    <a:lumMod val="50000"/>
                    <a:lumOff val="50000"/>
                  </a:schemeClr>
                </a:solidFill>
              </a:rPr>
              <a:t>Back</a:t>
            </a:r>
          </a:p>
        </p:txBody>
      </p:sp>
      <p:sp>
        <p:nvSpPr>
          <p:cNvPr id="75" name="TextBox 74">
            <a:extLst>
              <a:ext uri="{FF2B5EF4-FFF2-40B4-BE49-F238E27FC236}">
                <a16:creationId xmlns:a16="http://schemas.microsoft.com/office/drawing/2014/main" xmlns="" id="{49211331-06A1-4F54-AB29-87A9DD8AF980}"/>
              </a:ext>
            </a:extLst>
          </p:cNvPr>
          <p:cNvSpPr txBox="1"/>
          <p:nvPr/>
        </p:nvSpPr>
        <p:spPr>
          <a:xfrm>
            <a:off x="1581473" y="46403"/>
            <a:ext cx="8872514" cy="369332"/>
          </a:xfrm>
          <a:prstGeom prst="rect">
            <a:avLst/>
          </a:prstGeom>
          <a:noFill/>
        </p:spPr>
        <p:txBody>
          <a:bodyPr wrap="square" rtlCol="0">
            <a:spAutoFit/>
          </a:bodyPr>
          <a:lstStyle/>
          <a:p>
            <a:pPr algn="ctr"/>
            <a:r>
              <a:rPr lang="en-US" b="1" u="sng" dirty="0"/>
              <a:t>Quick Start Guide for the new Microsoft Authenticator (Multi-Factor Authentication/MFA)</a:t>
            </a:r>
          </a:p>
        </p:txBody>
      </p:sp>
      <p:sp>
        <p:nvSpPr>
          <p:cNvPr id="76" name="Flowchart: Connector 75">
            <a:extLst>
              <a:ext uri="{FF2B5EF4-FFF2-40B4-BE49-F238E27FC236}">
                <a16:creationId xmlns:a16="http://schemas.microsoft.com/office/drawing/2014/main" xmlns="" id="{67406DC5-C05C-4CE7-90FD-810F97AA6C35}"/>
              </a:ext>
            </a:extLst>
          </p:cNvPr>
          <p:cNvSpPr/>
          <p:nvPr/>
        </p:nvSpPr>
        <p:spPr>
          <a:xfrm>
            <a:off x="9146482" y="5774294"/>
            <a:ext cx="308334" cy="253260"/>
          </a:xfrm>
          <a:prstGeom prst="flowChartConnector">
            <a:avLst/>
          </a:prstGeom>
          <a:solidFill>
            <a:schemeClr val="accent2">
              <a:lumMod val="60000"/>
              <a:lumOff val="40000"/>
            </a:schemeClr>
          </a:solidFill>
        </p:spPr>
        <p:style>
          <a:lnRef idx="2">
            <a:schemeClr val="dk1">
              <a:shade val="50000"/>
            </a:schemeClr>
          </a:lnRef>
          <a:fillRef idx="1">
            <a:schemeClr val="dk1"/>
          </a:fillRef>
          <a:effectRef idx="0">
            <a:schemeClr val="dk1"/>
          </a:effectRef>
          <a:fontRef idx="minor">
            <a:schemeClr val="lt1"/>
          </a:fontRef>
        </p:style>
        <p:txBody>
          <a:bodyPr lIns="0" tIns="0" rIns="0" bIns="0" rtlCol="0" anchor="ctr"/>
          <a:lstStyle/>
          <a:p>
            <a:pPr algn="ctr"/>
            <a:r>
              <a:rPr lang="en-US" sz="1400" b="1" dirty="0">
                <a:solidFill>
                  <a:schemeClr val="tx1"/>
                </a:solidFill>
              </a:rPr>
              <a:t>F</a:t>
            </a:r>
          </a:p>
        </p:txBody>
      </p:sp>
      <p:sp>
        <p:nvSpPr>
          <p:cNvPr id="77" name="TextBox 76">
            <a:extLst>
              <a:ext uri="{FF2B5EF4-FFF2-40B4-BE49-F238E27FC236}">
                <a16:creationId xmlns:a16="http://schemas.microsoft.com/office/drawing/2014/main" xmlns="" id="{5794BB02-A856-4756-8C58-2EB9E9664571}"/>
              </a:ext>
            </a:extLst>
          </p:cNvPr>
          <p:cNvSpPr txBox="1"/>
          <p:nvPr/>
        </p:nvSpPr>
        <p:spPr>
          <a:xfrm>
            <a:off x="0" y="6628914"/>
            <a:ext cx="2767311" cy="246221"/>
          </a:xfrm>
          <a:prstGeom prst="rect">
            <a:avLst/>
          </a:prstGeom>
          <a:solidFill>
            <a:schemeClr val="accent6">
              <a:lumMod val="60000"/>
              <a:lumOff val="40000"/>
            </a:schemeClr>
          </a:solidFill>
        </p:spPr>
        <p:txBody>
          <a:bodyPr wrap="square" rtlCol="0">
            <a:spAutoFit/>
          </a:bodyPr>
          <a:lstStyle/>
          <a:p>
            <a:r>
              <a:rPr lang="en-US" sz="1000" b="1" i="1" dirty="0"/>
              <a:t>Have Questions?  Contact the TAC for more help</a:t>
            </a:r>
          </a:p>
        </p:txBody>
      </p:sp>
      <p:sp>
        <p:nvSpPr>
          <p:cNvPr id="78" name="TextBox 77">
            <a:extLst>
              <a:ext uri="{FF2B5EF4-FFF2-40B4-BE49-F238E27FC236}">
                <a16:creationId xmlns:a16="http://schemas.microsoft.com/office/drawing/2014/main" xmlns="" id="{3716F287-C69F-45C0-9A1F-5D85DB059E27}"/>
              </a:ext>
            </a:extLst>
          </p:cNvPr>
          <p:cNvSpPr txBox="1"/>
          <p:nvPr/>
        </p:nvSpPr>
        <p:spPr>
          <a:xfrm>
            <a:off x="2638297" y="3537402"/>
            <a:ext cx="3353233" cy="707886"/>
          </a:xfrm>
          <a:prstGeom prst="rect">
            <a:avLst/>
          </a:prstGeom>
          <a:noFill/>
        </p:spPr>
        <p:txBody>
          <a:bodyPr wrap="square" rtlCol="0">
            <a:spAutoFit/>
          </a:bodyPr>
          <a:lstStyle/>
          <a:p>
            <a:r>
              <a:rPr lang="en-US" sz="1000" i="1" dirty="0">
                <a:solidFill>
                  <a:srgbClr val="C00000"/>
                </a:solidFill>
              </a:rPr>
              <a:t>If you are not seeing the notification on your smartphone, go back to your work computer.  Click “Back” and then “Next” to reload the QR code website.  Repeat Step 9.  If this doesn’t work 3 times, then call the TAC for assistance.</a:t>
            </a:r>
          </a:p>
        </p:txBody>
      </p:sp>
      <p:pic>
        <p:nvPicPr>
          <p:cNvPr id="79" name="Graphic 78" descr="Lightning bolt">
            <a:extLst>
              <a:ext uri="{FF2B5EF4-FFF2-40B4-BE49-F238E27FC236}">
                <a16:creationId xmlns:a16="http://schemas.microsoft.com/office/drawing/2014/main" xmlns="" id="{77360CA3-8AF8-41B7-8AA8-27776B9A8AF7}"/>
              </a:ext>
            </a:extLst>
          </p:cNvPr>
          <p:cNvPicPr>
            <a:picLocks noChangeAspect="1"/>
          </p:cNvPicPr>
          <p:nvPr/>
        </p:nvPicPr>
        <p:blipFill>
          <a:blip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p:blipFill>
        <p:spPr>
          <a:xfrm>
            <a:off x="2395724" y="3729868"/>
            <a:ext cx="328178" cy="328178"/>
          </a:xfrm>
          <a:prstGeom prst="rect">
            <a:avLst/>
          </a:prstGeom>
        </p:spPr>
      </p:pic>
    </p:spTree>
    <p:extLst>
      <p:ext uri="{BB962C8B-B14F-4D97-AF65-F5344CB8AC3E}">
        <p14:creationId xmlns:p14="http://schemas.microsoft.com/office/powerpoint/2010/main" val="38649014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793</TotalTime>
  <Words>707</Words>
  <Application>Microsoft Office PowerPoint</Application>
  <PresentationFormat>Custom</PresentationFormat>
  <Paragraphs>64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Yi, Soo (Highmark Health)</dc:creator>
  <cp:lastModifiedBy>Trina Dillon</cp:lastModifiedBy>
  <cp:revision>42</cp:revision>
  <dcterms:created xsi:type="dcterms:W3CDTF">2020-06-16T14:46:50Z</dcterms:created>
  <dcterms:modified xsi:type="dcterms:W3CDTF">2020-07-10T16:24:31Z</dcterms:modified>
</cp:coreProperties>
</file>