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C6F5D"/>
    <a:srgbClr val="3F90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594F14-11E7-4D71-A10A-FA5414519314}" v="53" dt="2021-01-20T18:41:19.596"/>
    <p1510:client id="{9407EA20-C2D5-48F0-920C-7AF80A3FD037}" v="1" dt="2021-01-20T18:48:19.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uca, Nicolle (NYC-FCB)" userId="093d6674-a79d-499f-b276-0adb12a33e3a" providerId="ADAL" clId="{3E4E9E7A-29DD-4AEB-BD39-BEEC2A4C20EB}"/>
    <pc:docChg chg="undo custSel modSld">
      <pc:chgData name="DeLuca, Nicolle (NYC-FCB)" userId="093d6674-a79d-499f-b276-0adb12a33e3a" providerId="ADAL" clId="{3E4E9E7A-29DD-4AEB-BD39-BEEC2A4C20EB}" dt="2021-01-20T18:41:19.596" v="52" actId="554"/>
      <pc:docMkLst>
        <pc:docMk/>
      </pc:docMkLst>
      <pc:sldChg chg="addSp delSp modSp">
        <pc:chgData name="DeLuca, Nicolle (NYC-FCB)" userId="093d6674-a79d-499f-b276-0adb12a33e3a" providerId="ADAL" clId="{3E4E9E7A-29DD-4AEB-BD39-BEEC2A4C20EB}" dt="2021-01-20T18:41:19.596" v="52" actId="554"/>
        <pc:sldMkLst>
          <pc:docMk/>
          <pc:sldMk cId="4246687131" sldId="263"/>
        </pc:sldMkLst>
        <pc:spChg chg="mod">
          <ac:chgData name="DeLuca, Nicolle (NYC-FCB)" userId="093d6674-a79d-499f-b276-0adb12a33e3a" providerId="ADAL" clId="{3E4E9E7A-29DD-4AEB-BD39-BEEC2A4C20EB}" dt="2021-01-20T18:41:19.596" v="52" actId="554"/>
          <ac:spMkLst>
            <pc:docMk/>
            <pc:sldMk cId="4246687131" sldId="263"/>
            <ac:spMk id="9" creationId="{C14AB53A-4764-3249-B2C9-3DEDFA2CA026}"/>
          </ac:spMkLst>
        </pc:spChg>
        <pc:spChg chg="del mod">
          <ac:chgData name="DeLuca, Nicolle (NYC-FCB)" userId="093d6674-a79d-499f-b276-0adb12a33e3a" providerId="ADAL" clId="{3E4E9E7A-29DD-4AEB-BD39-BEEC2A4C20EB}" dt="2021-01-20T18:40:39.853" v="30" actId="478"/>
          <ac:spMkLst>
            <pc:docMk/>
            <pc:sldMk cId="4246687131" sldId="263"/>
            <ac:spMk id="22" creationId="{00000000-0000-0000-0000-000000000000}"/>
          </ac:spMkLst>
        </pc:spChg>
        <pc:picChg chg="add mod modCrop">
          <ac:chgData name="DeLuca, Nicolle (NYC-FCB)" userId="093d6674-a79d-499f-b276-0adb12a33e3a" providerId="ADAL" clId="{3E4E9E7A-29DD-4AEB-BD39-BEEC2A4C20EB}" dt="2021-01-20T18:41:19.596" v="52" actId="554"/>
          <ac:picMkLst>
            <pc:docMk/>
            <pc:sldMk cId="4246687131" sldId="263"/>
            <ac:picMk id="4" creationId="{79C290C0-1C00-41CE-BBD3-AA3E5512E81B}"/>
          </ac:picMkLst>
        </pc:picChg>
        <pc:picChg chg="del mod">
          <ac:chgData name="DeLuca, Nicolle (NYC-FCB)" userId="093d6674-a79d-499f-b276-0adb12a33e3a" providerId="ADAL" clId="{3E4E9E7A-29DD-4AEB-BD39-BEEC2A4C20EB}" dt="2021-01-20T18:41:02.299" v="42" actId="478"/>
          <ac:picMkLst>
            <pc:docMk/>
            <pc:sldMk cId="4246687131" sldId="263"/>
            <ac:picMk id="8" creationId="{00000000-0000-0000-0000-000000000000}"/>
          </ac:picMkLst>
        </pc:picChg>
      </pc:sldChg>
    </pc:docChg>
  </pc:docChgLst>
  <pc:docChgLst>
    <pc:chgData name="DeLuca, Nicolle (NYC-FCB)" userId="093d6674-a79d-499f-b276-0adb12a33e3a" providerId="ADAL" clId="{9407EA20-C2D5-48F0-920C-7AF80A3FD037}"/>
    <pc:docChg chg="modSld">
      <pc:chgData name="DeLuca, Nicolle (NYC-FCB)" userId="093d6674-a79d-499f-b276-0adb12a33e3a" providerId="ADAL" clId="{9407EA20-C2D5-48F0-920C-7AF80A3FD037}" dt="2021-01-20T18:48:19.407" v="0" actId="14100"/>
      <pc:docMkLst>
        <pc:docMk/>
      </pc:docMkLst>
      <pc:sldChg chg="modSp">
        <pc:chgData name="DeLuca, Nicolle (NYC-FCB)" userId="093d6674-a79d-499f-b276-0adb12a33e3a" providerId="ADAL" clId="{9407EA20-C2D5-48F0-920C-7AF80A3FD037}" dt="2021-01-20T18:48:19.407" v="0" actId="14100"/>
        <pc:sldMkLst>
          <pc:docMk/>
          <pc:sldMk cId="4246687131" sldId="263"/>
        </pc:sldMkLst>
        <pc:picChg chg="mod">
          <ac:chgData name="DeLuca, Nicolle (NYC-FCB)" userId="093d6674-a79d-499f-b276-0adb12a33e3a" providerId="ADAL" clId="{9407EA20-C2D5-48F0-920C-7AF80A3FD037}" dt="2021-01-20T18:48:19.407" v="0" actId="14100"/>
          <ac:picMkLst>
            <pc:docMk/>
            <pc:sldMk cId="4246687131" sldId="263"/>
            <ac:picMk id="4" creationId="{79C290C0-1C00-41CE-BBD3-AA3E5512E81B}"/>
          </ac:picMkLst>
        </pc:pic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sanofigenzyme.com/" TargetMode="External"/><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hyperlink" Target="http://products.sanofi.us/elitek/Elitek.html" TargetMode="Externa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products.sanofi.us/Sarclisa/sarclisa.pdf" TargetMode="External"/><Relationship Id="rId3" Type="http://schemas.openxmlformats.org/officeDocument/2006/relationships/image" Target="../media/image2.png"/><Relationship Id="rId7" Type="http://schemas.openxmlformats.org/officeDocument/2006/relationships/hyperlink" Target="http://www.sanofigenzyme.com/"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emf"/><Relationship Id="rId5" Type="http://schemas.openxmlformats.org/officeDocument/2006/relationships/image" Target="../media/image5.png"/><Relationship Id="rId10" Type="http://schemas.openxmlformats.org/officeDocument/2006/relationships/hyperlink" Target="http://products.sanofi.us/elitek/Elitek.html" TargetMode="External"/><Relationship Id="rId4" Type="http://schemas.openxmlformats.org/officeDocument/2006/relationships/image" Target="../media/image4.png"/><Relationship Id="rId9" Type="http://schemas.openxmlformats.org/officeDocument/2006/relationships/hyperlink" Target="http://www.sarclisahcp.com/"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525E9D6-9816-EC4E-8382-E0B5053747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6100" y="426355"/>
            <a:ext cx="4406181" cy="1212439"/>
          </a:xfrm>
          <a:prstGeom prst="rect">
            <a:avLst/>
          </a:prstGeom>
        </p:spPr>
      </p:pic>
      <p:sp>
        <p:nvSpPr>
          <p:cNvPr id="8" name="Rectangle 7">
            <a:extLst>
              <a:ext uri="{FF2B5EF4-FFF2-40B4-BE49-F238E27FC236}">
                <a16:creationId xmlns:a16="http://schemas.microsoft.com/office/drawing/2014/main" xmlns="" id="{25ED5EBD-CC87-2F49-80F4-DEF897149AF0}"/>
              </a:ext>
            </a:extLst>
          </p:cNvPr>
          <p:cNvSpPr/>
          <p:nvPr userDrawn="1"/>
        </p:nvSpPr>
        <p:spPr>
          <a:xfrm>
            <a:off x="0" y="0"/>
            <a:ext cx="12192000" cy="32063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xmlns="" id="{D265D74E-BCC3-5E46-A6EE-5B69EAC512FE}"/>
              </a:ext>
            </a:extLst>
          </p:cNvPr>
          <p:cNvSpPr txBox="1"/>
          <p:nvPr userDrawn="1"/>
        </p:nvSpPr>
        <p:spPr>
          <a:xfrm>
            <a:off x="918358" y="1504208"/>
            <a:ext cx="10054442" cy="1200329"/>
          </a:xfrm>
          <a:prstGeom prst="rect">
            <a:avLst/>
          </a:prstGeom>
          <a:noFill/>
        </p:spPr>
        <p:txBody>
          <a:bodyPr wrap="square" rtlCol="0">
            <a:spAutoFit/>
          </a:bodyPr>
          <a:lstStyle/>
          <a:p>
            <a:r>
              <a:rPr lang="en-US" dirty="0"/>
              <a:t>Sanofi Genzyme is the specialty care global business unit of Sanofi. We help people with debilitating complex conditions that are often difficult to diagnose and treat. Our approach is shaped by our physician and patient communities. We are dedicated to discovering and advancing new therapies, providing hope to patients and their families around the world.</a:t>
            </a:r>
          </a:p>
        </p:txBody>
      </p:sp>
      <p:sp>
        <p:nvSpPr>
          <p:cNvPr id="10" name="Rectangle 9"/>
          <p:cNvSpPr/>
          <p:nvPr userDrawn="1"/>
        </p:nvSpPr>
        <p:spPr>
          <a:xfrm>
            <a:off x="546100" y="6482662"/>
            <a:ext cx="7902210" cy="253916"/>
          </a:xfrm>
          <a:prstGeom prst="rect">
            <a:avLst/>
          </a:prstGeom>
        </p:spPr>
        <p:txBody>
          <a:bodyPr wrap="square">
            <a:spAutoFit/>
          </a:bodyPr>
          <a:lstStyle/>
          <a:p>
            <a:r>
              <a:rPr lang="en-US" sz="1050" dirty="0"/>
              <a:t>© 2020 </a:t>
            </a:r>
            <a:r>
              <a:rPr lang="en-US" sz="1050" dirty="0" err="1"/>
              <a:t>sanofi-aventis</a:t>
            </a:r>
            <a:r>
              <a:rPr lang="en-US" sz="1050" dirty="0"/>
              <a:t> U.S. LLC. All rights reserved. </a:t>
            </a:r>
            <a:r>
              <a:rPr lang="en-US" sz="1050"/>
              <a:t>MAT-US-2018228-v1.0-08/2020</a:t>
            </a:r>
            <a:endParaRPr lang="en-US" sz="1050" dirty="0"/>
          </a:p>
        </p:txBody>
      </p:sp>
      <p:sp>
        <p:nvSpPr>
          <p:cNvPr id="11" name="Rectangle 10"/>
          <p:cNvSpPr/>
          <p:nvPr userDrawn="1"/>
        </p:nvSpPr>
        <p:spPr>
          <a:xfrm>
            <a:off x="918358" y="3003201"/>
            <a:ext cx="1562927" cy="369332"/>
          </a:xfrm>
          <a:prstGeom prst="rect">
            <a:avLst/>
          </a:prstGeom>
        </p:spPr>
        <p:txBody>
          <a:bodyPr wrap="none">
            <a:spAutoFit/>
          </a:bodyPr>
          <a:lstStyle/>
          <a:p>
            <a:pPr algn="ctr"/>
            <a:r>
              <a:rPr lang="en-US" dirty="0"/>
              <a:t>Learn more at:</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59342" y="3384056"/>
            <a:ext cx="3146364" cy="2014777"/>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52390" y="3529627"/>
            <a:ext cx="1723634" cy="1723634"/>
          </a:xfrm>
          <a:prstGeom prst="rect">
            <a:avLst/>
          </a:prstGeom>
        </p:spPr>
      </p:pic>
    </p:spTree>
    <p:extLst>
      <p:ext uri="{BB962C8B-B14F-4D97-AF65-F5344CB8AC3E}">
        <p14:creationId xmlns:p14="http://schemas.microsoft.com/office/powerpoint/2010/main" val="244141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2B1094-A78A-4BE6-869B-9BE4ED37E2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1A6DBD4-2EDD-4F56-87C4-AC843F9E95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AE96F7B-B226-4055-9C08-B81D675EAAC9}"/>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5" name="Footer Placeholder 4">
            <a:extLst>
              <a:ext uri="{FF2B5EF4-FFF2-40B4-BE49-F238E27FC236}">
                <a16:creationId xmlns:a16="http://schemas.microsoft.com/office/drawing/2014/main" xmlns="" id="{1AF463DE-522D-4F77-95CC-DAB8A6154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0CA5F8F-A7C3-4BF0-A394-C4FF9319F789}"/>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342411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4984E31-FF99-425D-9B9D-B05F9053DC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D3BFC2A-5DC2-44B3-86B0-B0018751B6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90E5F7B-B61E-4A65-B73E-1151CDDD328E}"/>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5" name="Footer Placeholder 4">
            <a:extLst>
              <a:ext uri="{FF2B5EF4-FFF2-40B4-BE49-F238E27FC236}">
                <a16:creationId xmlns:a16="http://schemas.microsoft.com/office/drawing/2014/main" xmlns="" id="{5EEDA9F6-9224-465C-B954-2144F5BFBB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07C46E0-DFDF-457C-86CC-4F492F3DE6C7}"/>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74687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525E9D6-9816-EC4E-8382-E0B5053747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6100" y="426355"/>
            <a:ext cx="4406181" cy="1212439"/>
          </a:xfrm>
          <a:prstGeom prst="rect">
            <a:avLst/>
          </a:prstGeom>
        </p:spPr>
      </p:pic>
      <p:sp>
        <p:nvSpPr>
          <p:cNvPr id="8" name="TextBox 7">
            <a:extLst>
              <a:ext uri="{FF2B5EF4-FFF2-40B4-BE49-F238E27FC236}">
                <a16:creationId xmlns:a16="http://schemas.microsoft.com/office/drawing/2014/main" xmlns="" id="{D265D74E-BCC3-5E46-A6EE-5B69EAC512FE}"/>
              </a:ext>
            </a:extLst>
          </p:cNvPr>
          <p:cNvSpPr txBox="1"/>
          <p:nvPr userDrawn="1"/>
        </p:nvSpPr>
        <p:spPr>
          <a:xfrm>
            <a:off x="918358" y="1504208"/>
            <a:ext cx="10054442" cy="1200329"/>
          </a:xfrm>
          <a:prstGeom prst="rect">
            <a:avLst/>
          </a:prstGeom>
          <a:noFill/>
        </p:spPr>
        <p:txBody>
          <a:bodyPr wrap="square" rtlCol="0">
            <a:spAutoFit/>
          </a:bodyPr>
          <a:lstStyle/>
          <a:p>
            <a:r>
              <a:rPr lang="en-US" dirty="0"/>
              <a:t>Sanofi Genzyme is the specialty care global business unit of Sanofi. We help people with debilitating complex condition that are often difficult to diagnose and treat. Our approach is shaped by our physical and patient communities. We are dedicated to discovering and advancing new therapies, providing hope to patients and their families around the world.</a:t>
            </a:r>
          </a:p>
        </p:txBody>
      </p:sp>
      <p:sp>
        <p:nvSpPr>
          <p:cNvPr id="9" name="Rectangle 8"/>
          <p:cNvSpPr/>
          <p:nvPr userDrawn="1"/>
        </p:nvSpPr>
        <p:spPr>
          <a:xfrm>
            <a:off x="546100" y="6505522"/>
            <a:ext cx="7902210" cy="253916"/>
          </a:xfrm>
          <a:prstGeom prst="rect">
            <a:avLst/>
          </a:prstGeom>
        </p:spPr>
        <p:txBody>
          <a:bodyPr wrap="square">
            <a:spAutoFit/>
          </a:bodyPr>
          <a:lstStyle/>
          <a:p>
            <a:r>
              <a:rPr lang="en-US" sz="1050" dirty="0"/>
              <a:t>© 2020 </a:t>
            </a:r>
            <a:r>
              <a:rPr lang="en-US" sz="1050" dirty="0" err="1"/>
              <a:t>sanofi-aventis</a:t>
            </a:r>
            <a:r>
              <a:rPr lang="en-US" sz="1050" dirty="0"/>
              <a:t> U.S. LLC. All rights reserved. MAT-US-2018230-v1.0-08/2020</a:t>
            </a:r>
          </a:p>
        </p:txBody>
      </p:sp>
      <p:sp>
        <p:nvSpPr>
          <p:cNvPr id="10" name="Rectangle 9"/>
          <p:cNvSpPr/>
          <p:nvPr userDrawn="1"/>
        </p:nvSpPr>
        <p:spPr>
          <a:xfrm>
            <a:off x="918358" y="3045168"/>
            <a:ext cx="4073616" cy="369332"/>
          </a:xfrm>
          <a:prstGeom prst="rect">
            <a:avLst/>
          </a:prstGeom>
        </p:spPr>
        <p:txBody>
          <a:bodyPr wrap="none">
            <a:spAutoFit/>
          </a:bodyPr>
          <a:lstStyle/>
          <a:p>
            <a:pPr algn="ctr"/>
            <a:r>
              <a:rPr lang="en-US" dirty="0"/>
              <a:t>Learn more at:  </a:t>
            </a:r>
            <a:r>
              <a:rPr lang="en-US" dirty="0">
                <a:hlinkClick r:id="rId3">
                  <a:extLst>
                    <a:ext uri="{A12FA001-AC4F-418D-AE19-62706E023703}">
                      <ahyp:hlinkClr xmlns:ahyp="http://schemas.microsoft.com/office/drawing/2018/hyperlinkcolor" xmlns="" val="tx"/>
                    </a:ext>
                  </a:extLst>
                </a:hlinkClick>
              </a:rPr>
              <a:t>www.sanofigenzyme.com</a:t>
            </a:r>
            <a:endParaRPr lang="en-US" dirty="0"/>
          </a:p>
        </p:txBody>
      </p:sp>
      <p:pic>
        <p:nvPicPr>
          <p:cNvPr id="11" name="Picture 2" descr="ELITEK (rasburicase) IV infusion">
            <a:extLst>
              <a:ext uri="{FF2B5EF4-FFF2-40B4-BE49-F238E27FC236}">
                <a16:creationId xmlns:a16="http://schemas.microsoft.com/office/drawing/2014/main" xmlns="" id="{4BE0B963-D12C-F94B-85B0-9346F6770F4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84884" y="3537654"/>
            <a:ext cx="2493086" cy="16459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xmlns="" id="{A57C5870-3D27-074E-A386-4FAF6B5B627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215827" y="3644902"/>
            <a:ext cx="1559417" cy="1559417"/>
          </a:xfrm>
          <a:prstGeom prst="rect">
            <a:avLst/>
          </a:prstGeom>
        </p:spPr>
      </p:pic>
      <p:sp>
        <p:nvSpPr>
          <p:cNvPr id="13" name="TextBox 12">
            <a:extLst>
              <a:ext uri="{FF2B5EF4-FFF2-40B4-BE49-F238E27FC236}">
                <a16:creationId xmlns:a16="http://schemas.microsoft.com/office/drawing/2014/main" xmlns="" id="{D139AEA2-F72C-7647-9564-99D92CD896CD}"/>
              </a:ext>
            </a:extLst>
          </p:cNvPr>
          <p:cNvSpPr txBox="1"/>
          <p:nvPr userDrawn="1"/>
        </p:nvSpPr>
        <p:spPr>
          <a:xfrm>
            <a:off x="6391059" y="6074876"/>
            <a:ext cx="5485826" cy="307777"/>
          </a:xfrm>
          <a:prstGeom prst="rect">
            <a:avLst/>
          </a:prstGeom>
          <a:noFill/>
        </p:spPr>
        <p:txBody>
          <a:bodyPr wrap="square" rtlCol="0">
            <a:spAutoFit/>
          </a:bodyPr>
          <a:lstStyle/>
          <a:p>
            <a:pPr algn="ctr"/>
            <a:r>
              <a:rPr lang="en-US" sz="1400" b="1" dirty="0"/>
              <a:t>Please see full </a:t>
            </a:r>
            <a:r>
              <a:rPr lang="en-US" sz="1400" b="1" dirty="0">
                <a:hlinkClick r:id="rId6"/>
              </a:rPr>
              <a:t>Prescribing Information</a:t>
            </a:r>
            <a:r>
              <a:rPr lang="en-US" sz="1400" b="1" dirty="0"/>
              <a:t>, including Boxed WARNING.</a:t>
            </a:r>
          </a:p>
        </p:txBody>
      </p:sp>
      <p:sp>
        <p:nvSpPr>
          <p:cNvPr id="14" name="Rectangle 13">
            <a:extLst>
              <a:ext uri="{FF2B5EF4-FFF2-40B4-BE49-F238E27FC236}">
                <a16:creationId xmlns:a16="http://schemas.microsoft.com/office/drawing/2014/main" xmlns="" id="{25ED5EBD-CC87-2F49-80F4-DEF897149AF0}"/>
              </a:ext>
            </a:extLst>
          </p:cNvPr>
          <p:cNvSpPr/>
          <p:nvPr userDrawn="1"/>
        </p:nvSpPr>
        <p:spPr>
          <a:xfrm>
            <a:off x="0" y="0"/>
            <a:ext cx="12192000" cy="32063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3550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546100" y="6463610"/>
            <a:ext cx="7902210" cy="261610"/>
          </a:xfrm>
          <a:prstGeom prst="rect">
            <a:avLst/>
          </a:prstGeom>
        </p:spPr>
        <p:txBody>
          <a:bodyPr wrap="square">
            <a:spAutoFit/>
          </a:bodyPr>
          <a:lstStyle/>
          <a:p>
            <a:r>
              <a:rPr lang="en-US" sz="1050" dirty="0"/>
              <a:t>© 2020 </a:t>
            </a:r>
            <a:r>
              <a:rPr lang="en-US" sz="1050" dirty="0" err="1"/>
              <a:t>sanofi-aventis</a:t>
            </a:r>
            <a:r>
              <a:rPr lang="en-US" sz="1050" dirty="0"/>
              <a:t> U.S. LLC. All rights reserved. MAT-US-2017984-v1.0-08/2020</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24891" y="4068079"/>
            <a:ext cx="1246458" cy="1246458"/>
          </a:xfrm>
          <a:prstGeom prst="rect">
            <a:avLst/>
          </a:prstGeom>
        </p:spPr>
      </p:pic>
      <p:sp>
        <p:nvSpPr>
          <p:cNvPr id="9" name="Rectangle 8">
            <a:extLst>
              <a:ext uri="{FF2B5EF4-FFF2-40B4-BE49-F238E27FC236}">
                <a16:creationId xmlns:a16="http://schemas.microsoft.com/office/drawing/2014/main" xmlns="" id="{380CD320-3A3D-3643-8412-463462CDE25C}"/>
              </a:ext>
            </a:extLst>
          </p:cNvPr>
          <p:cNvSpPr/>
          <p:nvPr userDrawn="1"/>
        </p:nvSpPr>
        <p:spPr>
          <a:xfrm>
            <a:off x="0" y="2950055"/>
            <a:ext cx="6087979" cy="320634"/>
          </a:xfrm>
          <a:prstGeom prst="rect">
            <a:avLst/>
          </a:prstGeom>
          <a:solidFill>
            <a:srgbClr val="1C2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4117" y="3614390"/>
            <a:ext cx="3176605" cy="2034143"/>
          </a:xfrm>
          <a:prstGeom prst="rect">
            <a:avLst/>
          </a:prstGeom>
        </p:spPr>
      </p:pic>
      <p:sp>
        <p:nvSpPr>
          <p:cNvPr id="11" name="Rectangle 10">
            <a:extLst>
              <a:ext uri="{FF2B5EF4-FFF2-40B4-BE49-F238E27FC236}">
                <a16:creationId xmlns:a16="http://schemas.microsoft.com/office/drawing/2014/main" xmlns="" id="{00089DCC-A566-7A4E-B0D3-39EBBD1B0B99}"/>
              </a:ext>
            </a:extLst>
          </p:cNvPr>
          <p:cNvSpPr/>
          <p:nvPr userDrawn="1"/>
        </p:nvSpPr>
        <p:spPr>
          <a:xfrm>
            <a:off x="6075946" y="2950055"/>
            <a:ext cx="6116053" cy="320634"/>
          </a:xfrm>
          <a:prstGeom prst="rect">
            <a:avLst/>
          </a:prstGeom>
          <a:solidFill>
            <a:srgbClr val="3F9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2" descr="ELITEK (rasburicase) IV infusion">
            <a:extLst>
              <a:ext uri="{FF2B5EF4-FFF2-40B4-BE49-F238E27FC236}">
                <a16:creationId xmlns:a16="http://schemas.microsoft.com/office/drawing/2014/main" xmlns="" id="{1E6DC012-8F84-4243-B73C-B1534C11EA6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77555" y="3890301"/>
            <a:ext cx="2493085" cy="16459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xmlns="" id="{4C1CA5CA-2397-EE42-BB6B-9FA2B4DDABD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859186" y="4070953"/>
            <a:ext cx="1243584" cy="1243584"/>
          </a:xfrm>
          <a:prstGeom prst="rect">
            <a:avLst/>
          </a:prstGeom>
        </p:spPr>
      </p:pic>
      <p:pic>
        <p:nvPicPr>
          <p:cNvPr id="14" name="Picture 13">
            <a:extLst>
              <a:ext uri="{FF2B5EF4-FFF2-40B4-BE49-F238E27FC236}">
                <a16:creationId xmlns:a16="http://schemas.microsoft.com/office/drawing/2014/main" xmlns="" id="{1525E9D6-9816-EC4E-8382-E0B50537471B}"/>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9432" t="17372" r="7365" b="24835"/>
          <a:stretch/>
        </p:blipFill>
        <p:spPr>
          <a:xfrm>
            <a:off x="918358" y="96901"/>
            <a:ext cx="3189514" cy="609601"/>
          </a:xfrm>
          <a:prstGeom prst="rect">
            <a:avLst/>
          </a:prstGeom>
        </p:spPr>
      </p:pic>
      <p:sp>
        <p:nvSpPr>
          <p:cNvPr id="15" name="TextBox 14">
            <a:extLst>
              <a:ext uri="{FF2B5EF4-FFF2-40B4-BE49-F238E27FC236}">
                <a16:creationId xmlns:a16="http://schemas.microsoft.com/office/drawing/2014/main" xmlns="" id="{D265D74E-BCC3-5E46-A6EE-5B69EAC512FE}"/>
              </a:ext>
            </a:extLst>
          </p:cNvPr>
          <p:cNvSpPr txBox="1"/>
          <p:nvPr userDrawn="1"/>
        </p:nvSpPr>
        <p:spPr>
          <a:xfrm>
            <a:off x="918358" y="718168"/>
            <a:ext cx="10054442" cy="1077218"/>
          </a:xfrm>
          <a:prstGeom prst="rect">
            <a:avLst/>
          </a:prstGeom>
          <a:noFill/>
        </p:spPr>
        <p:txBody>
          <a:bodyPr wrap="square" rtlCol="0">
            <a:spAutoFit/>
          </a:bodyPr>
          <a:lstStyle/>
          <a:p>
            <a:r>
              <a:rPr lang="en-US" sz="1600" dirty="0"/>
              <a:t>Sanofi Genzyme is the specialty care global business unit of Sanofi. We help people with debilitating complex condition that are often difficult to diagnose and treat. Our approach is shaped by our physical and patient communities. We are dedicated to discovering and advancing new therapies, providing hope to patients and their families around the world. </a:t>
            </a:r>
            <a:r>
              <a:rPr lang="en-US" sz="1600" b="1" dirty="0"/>
              <a:t>Learn more at</a:t>
            </a:r>
            <a:r>
              <a:rPr lang="en-US" sz="1600" dirty="0"/>
              <a:t>:  </a:t>
            </a:r>
            <a:r>
              <a:rPr lang="en-US" sz="1600" dirty="0">
                <a:hlinkClick r:id="rId7">
                  <a:extLst>
                    <a:ext uri="{A12FA001-AC4F-418D-AE19-62706E023703}">
                      <ahyp:hlinkClr xmlns:ahyp="http://schemas.microsoft.com/office/drawing/2018/hyperlinkcolor" xmlns="" val="tx"/>
                    </a:ext>
                  </a:extLst>
                </a:hlinkClick>
              </a:rPr>
              <a:t>www.sanofigenzyme.com</a:t>
            </a:r>
            <a:endParaRPr lang="en-US" sz="1600" dirty="0"/>
          </a:p>
        </p:txBody>
      </p:sp>
      <p:sp>
        <p:nvSpPr>
          <p:cNvPr id="16" name="TextBox 15">
            <a:extLst>
              <a:ext uri="{FF2B5EF4-FFF2-40B4-BE49-F238E27FC236}">
                <a16:creationId xmlns:a16="http://schemas.microsoft.com/office/drawing/2014/main" xmlns="" id="{9C084346-D6D1-314C-8AE0-09DC6EF61799}"/>
              </a:ext>
            </a:extLst>
          </p:cNvPr>
          <p:cNvSpPr txBox="1"/>
          <p:nvPr userDrawn="1"/>
        </p:nvSpPr>
        <p:spPr>
          <a:xfrm>
            <a:off x="3753590" y="5717478"/>
            <a:ext cx="2523575" cy="338554"/>
          </a:xfrm>
          <a:prstGeom prst="rect">
            <a:avLst/>
          </a:prstGeom>
          <a:noFill/>
        </p:spPr>
        <p:txBody>
          <a:bodyPr wrap="square" rtlCol="0">
            <a:spAutoFit/>
          </a:bodyPr>
          <a:lstStyle/>
          <a:p>
            <a:r>
              <a:rPr lang="en-US" sz="1600" b="1" dirty="0">
                <a:hlinkClick r:id="rId8"/>
              </a:rPr>
              <a:t>Prescribing Information</a:t>
            </a:r>
            <a:endParaRPr lang="en-US" sz="1600" b="1" dirty="0"/>
          </a:p>
        </p:txBody>
      </p:sp>
      <p:sp>
        <p:nvSpPr>
          <p:cNvPr id="17" name="TextBox 16">
            <a:extLst>
              <a:ext uri="{FF2B5EF4-FFF2-40B4-BE49-F238E27FC236}">
                <a16:creationId xmlns:a16="http://schemas.microsoft.com/office/drawing/2014/main" xmlns="" id="{9C084346-D6D1-314C-8AE0-09DC6EF61799}"/>
              </a:ext>
            </a:extLst>
          </p:cNvPr>
          <p:cNvSpPr txBox="1"/>
          <p:nvPr userDrawn="1"/>
        </p:nvSpPr>
        <p:spPr>
          <a:xfrm>
            <a:off x="3753590" y="5457766"/>
            <a:ext cx="2523575" cy="338554"/>
          </a:xfrm>
          <a:prstGeom prst="rect">
            <a:avLst/>
          </a:prstGeom>
          <a:noFill/>
        </p:spPr>
        <p:txBody>
          <a:bodyPr wrap="square" rtlCol="0">
            <a:spAutoFit/>
          </a:bodyPr>
          <a:lstStyle/>
          <a:p>
            <a:r>
              <a:rPr lang="en-US" sz="1600" b="1" dirty="0">
                <a:hlinkClick r:id="rId9"/>
              </a:rPr>
              <a:t>SarclisaHCP.com </a:t>
            </a:r>
            <a:endParaRPr lang="en-US" sz="1600" b="1" dirty="0"/>
          </a:p>
        </p:txBody>
      </p:sp>
      <p:sp>
        <p:nvSpPr>
          <p:cNvPr id="18" name="TextBox 17">
            <a:extLst>
              <a:ext uri="{FF2B5EF4-FFF2-40B4-BE49-F238E27FC236}">
                <a16:creationId xmlns:a16="http://schemas.microsoft.com/office/drawing/2014/main" xmlns="" id="{D139AEA2-F72C-7647-9564-99D92CD896CD}"/>
              </a:ext>
            </a:extLst>
          </p:cNvPr>
          <p:cNvSpPr txBox="1"/>
          <p:nvPr userDrawn="1"/>
        </p:nvSpPr>
        <p:spPr>
          <a:xfrm>
            <a:off x="6391059" y="6309721"/>
            <a:ext cx="5485826" cy="307777"/>
          </a:xfrm>
          <a:prstGeom prst="rect">
            <a:avLst/>
          </a:prstGeom>
          <a:noFill/>
        </p:spPr>
        <p:txBody>
          <a:bodyPr wrap="square" rtlCol="0">
            <a:spAutoFit/>
          </a:bodyPr>
          <a:lstStyle/>
          <a:p>
            <a:pPr algn="ctr"/>
            <a:r>
              <a:rPr lang="en-US" sz="1400" b="1" dirty="0"/>
              <a:t>Please see full </a:t>
            </a:r>
            <a:r>
              <a:rPr lang="en-US" sz="1400" b="1" dirty="0">
                <a:hlinkClick r:id="rId10"/>
              </a:rPr>
              <a:t>Prescribing Information</a:t>
            </a:r>
            <a:r>
              <a:rPr lang="en-US" sz="1400" b="1" dirty="0"/>
              <a:t>, including Boxed WARNING.</a:t>
            </a:r>
          </a:p>
        </p:txBody>
      </p:sp>
    </p:spTree>
    <p:extLst>
      <p:ext uri="{BB962C8B-B14F-4D97-AF65-F5344CB8AC3E}">
        <p14:creationId xmlns:p14="http://schemas.microsoft.com/office/powerpoint/2010/main" val="340988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4B3EDD-2748-4139-8F15-D9E92B059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9FE0E9F-95E1-4383-845D-4A6C6FB255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DBBAAFE-8EEF-4863-97A4-80114E296E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CDBFDA6-E6AD-431A-A7D7-1F040C71FCCB}"/>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6" name="Footer Placeholder 5">
            <a:extLst>
              <a:ext uri="{FF2B5EF4-FFF2-40B4-BE49-F238E27FC236}">
                <a16:creationId xmlns:a16="http://schemas.microsoft.com/office/drawing/2014/main" xmlns="" id="{3C70D534-2F13-489D-97C8-1ECAFA192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55542F1-BCF1-4E46-A4D9-25CBA5C41509}"/>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154391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C23AFE-789B-40AB-A44E-AE7A73553A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324641E-2988-492B-9D1E-5B5529FEB9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262E547-9E39-43F9-BA0E-B7345CC011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2A61A3B-6B76-4618-84A7-A1388A13B2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85061F5-B533-4214-9924-B0757DFD57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16C19A3-B451-4138-99DE-6C700284A251}"/>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8" name="Footer Placeholder 7">
            <a:extLst>
              <a:ext uri="{FF2B5EF4-FFF2-40B4-BE49-F238E27FC236}">
                <a16:creationId xmlns:a16="http://schemas.microsoft.com/office/drawing/2014/main" xmlns="" id="{995BA411-B204-4BDC-8CD7-DC050A7396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FB448D3-FA8D-4093-8FBA-EE19D1288A99}"/>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349661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755A5-BAE0-4413-9D96-0D8F7B06AE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EB582CC-86B8-4CD1-AD14-F8E95E154347}"/>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4" name="Footer Placeholder 3">
            <a:extLst>
              <a:ext uri="{FF2B5EF4-FFF2-40B4-BE49-F238E27FC236}">
                <a16:creationId xmlns:a16="http://schemas.microsoft.com/office/drawing/2014/main" xmlns="" id="{CA03EC04-532C-42D1-8878-9D13F2203E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E360AA3-CFB0-437E-B6FC-D26312A88F8F}"/>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186849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7645A9D-BD50-4C56-AF15-D1AEEA5841BF}"/>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3" name="Footer Placeholder 2">
            <a:extLst>
              <a:ext uri="{FF2B5EF4-FFF2-40B4-BE49-F238E27FC236}">
                <a16:creationId xmlns:a16="http://schemas.microsoft.com/office/drawing/2014/main" xmlns="" id="{1700BEC3-A534-4EDB-9550-0ED605160D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9A27A3B-5FA9-4EEF-8D94-74CB3D671981}"/>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249680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447E62-7BAD-43AC-96B3-3BBD9A1A8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09AFBA3-F8CA-433F-B9FC-2FA6483713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BCA8206-5089-4800-8418-7D2086B0B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2301DE5-AF84-4366-A1A1-C0E251B41AD0}"/>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6" name="Footer Placeholder 5">
            <a:extLst>
              <a:ext uri="{FF2B5EF4-FFF2-40B4-BE49-F238E27FC236}">
                <a16:creationId xmlns:a16="http://schemas.microsoft.com/office/drawing/2014/main" xmlns="" id="{3A3B3CB5-666C-4A24-A837-C1027AE98A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E85CFF2-BA68-480C-B299-8008C6A0DF82}"/>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351325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3BCE75-72EA-4E31-B497-B3BEAD7B17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3921C9E-1970-41E7-9A9F-247299734D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7BB5F66-0D8E-47CC-A570-BE91DCA4E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0540F96-EC62-485C-AC98-12F1B67B2465}"/>
              </a:ext>
            </a:extLst>
          </p:cNvPr>
          <p:cNvSpPr>
            <a:spLocks noGrp="1"/>
          </p:cNvSpPr>
          <p:nvPr>
            <p:ph type="dt" sz="half" idx="10"/>
          </p:nvPr>
        </p:nvSpPr>
        <p:spPr/>
        <p:txBody>
          <a:bodyPr/>
          <a:lstStyle/>
          <a:p>
            <a:fld id="{25BC9A61-826A-4282-B440-ABA84DBFE7B3}" type="datetimeFigureOut">
              <a:rPr lang="en-US" smtClean="0"/>
              <a:t>1/22/2021</a:t>
            </a:fld>
            <a:endParaRPr lang="en-US"/>
          </a:p>
        </p:txBody>
      </p:sp>
      <p:sp>
        <p:nvSpPr>
          <p:cNvPr id="6" name="Footer Placeholder 5">
            <a:extLst>
              <a:ext uri="{FF2B5EF4-FFF2-40B4-BE49-F238E27FC236}">
                <a16:creationId xmlns:a16="http://schemas.microsoft.com/office/drawing/2014/main" xmlns="" id="{5BE899CE-611D-463A-BD4F-5D11D1D1A3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D6CF817-4BE6-4407-9014-2520D5AF2C1B}"/>
              </a:ext>
            </a:extLst>
          </p:cNvPr>
          <p:cNvSpPr>
            <a:spLocks noGrp="1"/>
          </p:cNvSpPr>
          <p:nvPr>
            <p:ph type="sldNum" sz="quarter" idx="12"/>
          </p:nvPr>
        </p:nvSpPr>
        <p:spPr/>
        <p:txBody>
          <a:bodyPr/>
          <a:lstStyle/>
          <a:p>
            <a:fld id="{A715AA91-FDB2-4E2F-93D0-772275B6528F}" type="slidenum">
              <a:rPr lang="en-US" smtClean="0"/>
              <a:t>‹#›</a:t>
            </a:fld>
            <a:endParaRPr lang="en-US"/>
          </a:p>
        </p:txBody>
      </p:sp>
    </p:spTree>
    <p:extLst>
      <p:ext uri="{BB962C8B-B14F-4D97-AF65-F5344CB8AC3E}">
        <p14:creationId xmlns:p14="http://schemas.microsoft.com/office/powerpoint/2010/main" val="48936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A9B8F77-5B0C-4EC0-9025-C4025A24FB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7AC8E1E-53DC-441C-8C0F-77A28037F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E7AA808-F342-40F5-9483-23EA943905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C9A61-826A-4282-B440-ABA84DBFE7B3}" type="datetimeFigureOut">
              <a:rPr lang="en-US" smtClean="0"/>
              <a:t>1/22/2021</a:t>
            </a:fld>
            <a:endParaRPr lang="en-US"/>
          </a:p>
        </p:txBody>
      </p:sp>
      <p:sp>
        <p:nvSpPr>
          <p:cNvPr id="5" name="Footer Placeholder 4">
            <a:extLst>
              <a:ext uri="{FF2B5EF4-FFF2-40B4-BE49-F238E27FC236}">
                <a16:creationId xmlns:a16="http://schemas.microsoft.com/office/drawing/2014/main" xmlns="" id="{7BBB1261-8F93-4341-8CAC-188CABFACF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264BC0A-5B50-4497-BBA6-CADD10225F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5AA91-FDB2-4E2F-93D0-772275B6528F}" type="slidenum">
              <a:rPr lang="en-US" smtClean="0"/>
              <a:t>‹#›</a:t>
            </a:fld>
            <a:endParaRPr lang="en-US"/>
          </a:p>
        </p:txBody>
      </p:sp>
    </p:spTree>
    <p:extLst>
      <p:ext uri="{BB962C8B-B14F-4D97-AF65-F5344CB8AC3E}">
        <p14:creationId xmlns:p14="http://schemas.microsoft.com/office/powerpoint/2010/main" val="272827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rclisahcp.com/" TargetMode="External"/><Relationship Id="rId2" Type="http://schemas.openxmlformats.org/officeDocument/2006/relationships/hyperlink" Target="http://products.sanofi.us/Sarclisa/sarclisa.pdf" TargetMode="Externa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www.sanofigenzym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5ED5EBD-CC87-2F49-80F4-DEF897149AF0}"/>
              </a:ext>
            </a:extLst>
          </p:cNvPr>
          <p:cNvSpPr/>
          <p:nvPr/>
        </p:nvSpPr>
        <p:spPr>
          <a:xfrm>
            <a:off x="0" y="0"/>
            <a:ext cx="12192000" cy="32063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xmlns="" id="{C14AB53A-4764-3249-B2C9-3DEDFA2CA026}"/>
              </a:ext>
            </a:extLst>
          </p:cNvPr>
          <p:cNvSpPr txBox="1"/>
          <p:nvPr/>
        </p:nvSpPr>
        <p:spPr>
          <a:xfrm>
            <a:off x="907473" y="3855656"/>
            <a:ext cx="3139650" cy="1323439"/>
          </a:xfrm>
          <a:prstGeom prst="rect">
            <a:avLst/>
          </a:prstGeom>
          <a:noFill/>
        </p:spPr>
        <p:txBody>
          <a:bodyPr wrap="square" rtlCol="0">
            <a:spAutoFit/>
          </a:bodyPr>
          <a:lstStyle/>
          <a:p>
            <a:r>
              <a:rPr lang="en-US" sz="2000" b="1" dirty="0"/>
              <a:t>Contact Info</a:t>
            </a:r>
          </a:p>
          <a:p>
            <a:r>
              <a:rPr lang="en-US" sz="2000" dirty="0">
                <a:cs typeface="Calibri"/>
              </a:rPr>
              <a:t>Gina McAllister</a:t>
            </a:r>
          </a:p>
          <a:p>
            <a:r>
              <a:rPr lang="en-US" sz="2000" dirty="0">
                <a:cs typeface="Calibri"/>
              </a:rPr>
              <a:t> 412-310-7568</a:t>
            </a:r>
          </a:p>
          <a:p>
            <a:r>
              <a:rPr lang="en-US" sz="2000" dirty="0">
                <a:cs typeface="Calibri"/>
              </a:rPr>
              <a:t>Gina.McAllister@sanofi.com</a:t>
            </a:r>
            <a:endParaRPr lang="en-US" sz="2000" dirty="0"/>
          </a:p>
        </p:txBody>
      </p:sp>
      <p:sp>
        <p:nvSpPr>
          <p:cNvPr id="6" name="TextBox 5">
            <a:extLst>
              <a:ext uri="{FF2B5EF4-FFF2-40B4-BE49-F238E27FC236}">
                <a16:creationId xmlns:a16="http://schemas.microsoft.com/office/drawing/2014/main" xmlns="" id="{900D353E-6451-4472-83BD-840984D98A9D}"/>
              </a:ext>
            </a:extLst>
          </p:cNvPr>
          <p:cNvSpPr txBox="1"/>
          <p:nvPr/>
        </p:nvSpPr>
        <p:spPr>
          <a:xfrm>
            <a:off x="9252390" y="5583895"/>
            <a:ext cx="2523575" cy="338554"/>
          </a:xfrm>
          <a:prstGeom prst="rect">
            <a:avLst/>
          </a:prstGeom>
          <a:noFill/>
        </p:spPr>
        <p:txBody>
          <a:bodyPr wrap="square" rtlCol="0">
            <a:spAutoFit/>
          </a:bodyPr>
          <a:lstStyle/>
          <a:p>
            <a:r>
              <a:rPr lang="en-US" sz="1600" b="1" dirty="0">
                <a:hlinkClick r:id="rId2"/>
              </a:rPr>
              <a:t>Prescribing Information</a:t>
            </a:r>
            <a:endParaRPr lang="en-US" sz="1600" b="1" dirty="0"/>
          </a:p>
        </p:txBody>
      </p:sp>
      <p:sp>
        <p:nvSpPr>
          <p:cNvPr id="7" name="TextBox 6">
            <a:extLst>
              <a:ext uri="{FF2B5EF4-FFF2-40B4-BE49-F238E27FC236}">
                <a16:creationId xmlns:a16="http://schemas.microsoft.com/office/drawing/2014/main" xmlns="" id="{205A6D42-F825-4FBA-825C-D10C6347ECF2}"/>
              </a:ext>
            </a:extLst>
          </p:cNvPr>
          <p:cNvSpPr txBox="1"/>
          <p:nvPr/>
        </p:nvSpPr>
        <p:spPr>
          <a:xfrm>
            <a:off x="9252390" y="5291525"/>
            <a:ext cx="2523575" cy="338554"/>
          </a:xfrm>
          <a:prstGeom prst="rect">
            <a:avLst/>
          </a:prstGeom>
          <a:noFill/>
        </p:spPr>
        <p:txBody>
          <a:bodyPr wrap="square" rtlCol="0">
            <a:spAutoFit/>
          </a:bodyPr>
          <a:lstStyle/>
          <a:p>
            <a:r>
              <a:rPr lang="en-US" sz="1600" b="1" dirty="0">
                <a:hlinkClick r:id="rId3"/>
              </a:rPr>
              <a:t>SarclisaHCP.com </a:t>
            </a:r>
            <a:endParaRPr lang="en-US" sz="1600" b="1" dirty="0"/>
          </a:p>
        </p:txBody>
      </p:sp>
      <p:sp>
        <p:nvSpPr>
          <p:cNvPr id="2" name="Rectangle 1">
            <a:extLst>
              <a:ext uri="{FF2B5EF4-FFF2-40B4-BE49-F238E27FC236}">
                <a16:creationId xmlns:a16="http://schemas.microsoft.com/office/drawing/2014/main" xmlns="" id="{D23D46D6-4A3E-4F1E-B118-0036F42E5D62}"/>
              </a:ext>
            </a:extLst>
          </p:cNvPr>
          <p:cNvSpPr/>
          <p:nvPr/>
        </p:nvSpPr>
        <p:spPr>
          <a:xfrm>
            <a:off x="2346257" y="3007503"/>
            <a:ext cx="2589555" cy="369332"/>
          </a:xfrm>
          <a:prstGeom prst="rect">
            <a:avLst/>
          </a:prstGeom>
        </p:spPr>
        <p:txBody>
          <a:bodyPr wrap="none">
            <a:spAutoFit/>
          </a:bodyPr>
          <a:lstStyle/>
          <a:p>
            <a:r>
              <a:rPr lang="en-US" dirty="0">
                <a:hlinkClick r:id="rId4"/>
              </a:rPr>
              <a:t>www.sanofigenzyme.com</a:t>
            </a:r>
            <a:endParaRPr lang="en-US" dirty="0"/>
          </a:p>
        </p:txBody>
      </p:sp>
      <p:pic>
        <p:nvPicPr>
          <p:cNvPr id="4" name="Picture 3">
            <a:extLst>
              <a:ext uri="{FF2B5EF4-FFF2-40B4-BE49-F238E27FC236}">
                <a16:creationId xmlns:a16="http://schemas.microsoft.com/office/drawing/2014/main" xmlns="" id="{79C290C0-1C00-41CE-BBD3-AA3E5512E81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22538"/>
          <a:stretch/>
        </p:blipFill>
        <p:spPr>
          <a:xfrm>
            <a:off x="4047123" y="3855655"/>
            <a:ext cx="1249496" cy="1450739"/>
          </a:xfrm>
          <a:prstGeom prst="rect">
            <a:avLst/>
          </a:prstGeom>
        </p:spPr>
      </p:pic>
    </p:spTree>
    <p:extLst>
      <p:ext uri="{BB962C8B-B14F-4D97-AF65-F5344CB8AC3E}">
        <p14:creationId xmlns:p14="http://schemas.microsoft.com/office/powerpoint/2010/main" val="4246687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B1677D57142648828707DED54F079E" ma:contentTypeVersion="13" ma:contentTypeDescription="Create a new document." ma:contentTypeScope="" ma:versionID="d455d90e3a2c33c6bec4a08cbe381839">
  <xsd:schema xmlns:xsd="http://www.w3.org/2001/XMLSchema" xmlns:xs="http://www.w3.org/2001/XMLSchema" xmlns:p="http://schemas.microsoft.com/office/2006/metadata/properties" xmlns:ns3="f75c0242-a8ea-4f1e-b370-2e42b198518c" xmlns:ns4="3f8bb60b-d42a-4cf1-b4c3-7bb8208c0a95" targetNamespace="http://schemas.microsoft.com/office/2006/metadata/properties" ma:root="true" ma:fieldsID="7114de4cb412698ac3aa88fae289851b" ns3:_="" ns4:_="">
    <xsd:import namespace="f75c0242-a8ea-4f1e-b370-2e42b198518c"/>
    <xsd:import namespace="3f8bb60b-d42a-4cf1-b4c3-7bb8208c0a9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5c0242-a8ea-4f1e-b370-2e42b198518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8bb60b-d42a-4cf1-b4c3-7bb8208c0a9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A02B74-E5B3-477C-86E3-8AF20752FB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5c0242-a8ea-4f1e-b370-2e42b198518c"/>
    <ds:schemaRef ds:uri="3f8bb60b-d42a-4cf1-b4c3-7bb8208c0a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B899E4-D355-467E-94B1-A83E0FA73950}">
  <ds:schemaRefs>
    <ds:schemaRef ds:uri="http://schemas.microsoft.com/sharepoint/v3/contenttype/forms"/>
  </ds:schemaRefs>
</ds:datastoreItem>
</file>

<file path=customXml/itemProps3.xml><?xml version="1.0" encoding="utf-8"?>
<ds:datastoreItem xmlns:ds="http://schemas.openxmlformats.org/officeDocument/2006/customXml" ds:itemID="{EA4A2977-BECB-4516-86BB-AD88F76EA977}">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purl.org/dc/dcmitype/"/>
    <ds:schemaRef ds:uri="http://www.w3.org/XML/1998/namespace"/>
    <ds:schemaRef ds:uri="3f8bb60b-d42a-4cf1-b4c3-7bb8208c0a95"/>
    <ds:schemaRef ds:uri="f75c0242-a8ea-4f1e-b370-2e42b198518c"/>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163</TotalTime>
  <Words>11</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DeLuca, Nicolle (NYC-FCB)</dc:creator>
  <cp:lastModifiedBy>Bernice Sulkowski</cp:lastModifiedBy>
  <cp:revision>24</cp:revision>
  <dcterms:created xsi:type="dcterms:W3CDTF">2020-08-03T18:41:00Z</dcterms:created>
  <dcterms:modified xsi:type="dcterms:W3CDTF">2021-01-22T13:48:20Z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0x010100E0B1677D57142648828707DED54F079E</vt:lpwstr>
  </property>
</Properties>
</file>