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sldIdLst>
    <p:sldId id="282" r:id="rId5"/>
    <p:sldId id="284" r:id="rId6"/>
    <p:sldId id="264" r:id="rId7"/>
    <p:sldId id="356" r:id="rId8"/>
    <p:sldId id="330" r:id="rId9"/>
    <p:sldId id="357" r:id="rId10"/>
    <p:sldId id="358" r:id="rId11"/>
    <p:sldId id="297" r:id="rId12"/>
    <p:sldId id="299" r:id="rId13"/>
    <p:sldId id="359" r:id="rId14"/>
    <p:sldId id="298" r:id="rId15"/>
    <p:sldId id="316" r:id="rId16"/>
    <p:sldId id="331" r:id="rId17"/>
    <p:sldId id="309" r:id="rId18"/>
    <p:sldId id="360" r:id="rId19"/>
    <p:sldId id="361" r:id="rId20"/>
    <p:sldId id="354" r:id="rId21"/>
    <p:sldId id="311" r:id="rId22"/>
    <p:sldId id="310" r:id="rId23"/>
    <p:sldId id="362" r:id="rId24"/>
    <p:sldId id="352" r:id="rId25"/>
    <p:sldId id="363" r:id="rId26"/>
    <p:sldId id="364" r:id="rId27"/>
    <p:sldId id="365" r:id="rId28"/>
    <p:sldId id="366" r:id="rId29"/>
    <p:sldId id="367" r:id="rId30"/>
    <p:sldId id="314" r:id="rId31"/>
    <p:sldId id="320" r:id="rId32"/>
    <p:sldId id="338" r:id="rId33"/>
    <p:sldId id="323" r:id="rId34"/>
    <p:sldId id="346" r:id="rId35"/>
    <p:sldId id="326" r:id="rId36"/>
    <p:sldId id="322" r:id="rId37"/>
    <p:sldId id="339" r:id="rId38"/>
    <p:sldId id="340" r:id="rId39"/>
    <p:sldId id="341" r:id="rId40"/>
    <p:sldId id="342" r:id="rId41"/>
    <p:sldId id="343" r:id="rId42"/>
    <p:sldId id="344" r:id="rId43"/>
    <p:sldId id="315" r:id="rId44"/>
    <p:sldId id="319" r:id="rId45"/>
    <p:sldId id="345" r:id="rId46"/>
    <p:sldId id="321" r:id="rId47"/>
    <p:sldId id="329" r:id="rId48"/>
    <p:sldId id="27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B2D"/>
    <a:srgbClr val="0B436E"/>
    <a:srgbClr val="5DB7E3"/>
    <a:srgbClr val="00B427"/>
    <a:srgbClr val="FFF691"/>
    <a:srgbClr val="FFF8B5"/>
    <a:srgbClr val="01BC2B"/>
    <a:srgbClr val="00C75A"/>
    <a:srgbClr val="184D7A"/>
    <a:srgbClr val="056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/>
    <p:restoredTop sz="94697"/>
  </p:normalViewPr>
  <p:slideViewPr>
    <p:cSldViewPr snapToGrid="0" snapToObjects="1">
      <p:cViewPr varScale="1">
        <p:scale>
          <a:sx n="67" d="100"/>
          <a:sy n="67" d="100"/>
        </p:scale>
        <p:origin x="6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5D909-D1E0-4EF8-8DFC-1BD8E3BB963B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1478E2-7B21-4139-9BE6-0607021975D1}">
      <dgm:prSet phldrT="[Text]"/>
      <dgm:spPr/>
      <dgm:t>
        <a:bodyPr/>
        <a:lstStyle/>
        <a:p>
          <a:r>
            <a:rPr lang="en-US" dirty="0"/>
            <a:t>Basic Life &amp; AD&amp;D</a:t>
          </a:r>
        </a:p>
      </dgm:t>
    </dgm:pt>
    <dgm:pt modelId="{510F1C2C-3160-4732-B992-EDED7122E27F}" type="parTrans" cxnId="{12A21A03-27FC-4495-94D8-DDB341F41FAF}">
      <dgm:prSet/>
      <dgm:spPr/>
      <dgm:t>
        <a:bodyPr/>
        <a:lstStyle/>
        <a:p>
          <a:endParaRPr lang="en-US"/>
        </a:p>
      </dgm:t>
    </dgm:pt>
    <dgm:pt modelId="{D2B7389D-6D29-4A1F-82F4-0A87C05D5F19}" type="sibTrans" cxnId="{12A21A03-27FC-4495-94D8-DDB341F41FAF}">
      <dgm:prSet/>
      <dgm:spPr/>
      <dgm:t>
        <a:bodyPr/>
        <a:lstStyle/>
        <a:p>
          <a:endParaRPr lang="en-US"/>
        </a:p>
      </dgm:t>
    </dgm:pt>
    <dgm:pt modelId="{5787F136-ADD4-4E6C-B9BE-ED7B9A98165C}">
      <dgm:prSet phldrT="[Text]"/>
      <dgm:spPr/>
      <dgm:t>
        <a:bodyPr/>
        <a:lstStyle/>
        <a:p>
          <a:r>
            <a:rPr lang="en-US" dirty="0"/>
            <a:t>Full-time employees only</a:t>
          </a:r>
        </a:p>
      </dgm:t>
    </dgm:pt>
    <dgm:pt modelId="{C6BBBB4A-D817-4CAB-A5ED-CF1255494A6C}" type="parTrans" cxnId="{18D0B612-F5C8-4F6E-B4C2-194ABB3BB349}">
      <dgm:prSet/>
      <dgm:spPr/>
      <dgm:t>
        <a:bodyPr/>
        <a:lstStyle/>
        <a:p>
          <a:endParaRPr lang="en-US"/>
        </a:p>
      </dgm:t>
    </dgm:pt>
    <dgm:pt modelId="{0A59123D-F6F5-44D4-B172-F15D23942A37}" type="sibTrans" cxnId="{18D0B612-F5C8-4F6E-B4C2-194ABB3BB349}">
      <dgm:prSet/>
      <dgm:spPr/>
      <dgm:t>
        <a:bodyPr/>
        <a:lstStyle/>
        <a:p>
          <a:endParaRPr lang="en-US"/>
        </a:p>
      </dgm:t>
    </dgm:pt>
    <dgm:pt modelId="{64D925CA-65CB-4038-A95C-313E100B8034}">
      <dgm:prSet phldrT="[Text]"/>
      <dgm:spPr/>
      <dgm:t>
        <a:bodyPr/>
        <a:lstStyle/>
        <a:p>
          <a:r>
            <a:rPr lang="en-US" dirty="0"/>
            <a:t>1x’s salary up to $1M maximum</a:t>
          </a:r>
        </a:p>
      </dgm:t>
    </dgm:pt>
    <dgm:pt modelId="{40280E23-8E81-4CCA-968B-0428E862F1BD}" type="parTrans" cxnId="{54FDDAAB-8F56-40B0-848B-35D5CAD708F5}">
      <dgm:prSet/>
      <dgm:spPr/>
      <dgm:t>
        <a:bodyPr/>
        <a:lstStyle/>
        <a:p>
          <a:endParaRPr lang="en-US"/>
        </a:p>
      </dgm:t>
    </dgm:pt>
    <dgm:pt modelId="{D87AB9A7-2BF8-4B73-A9AE-CA29598B3C0D}" type="sibTrans" cxnId="{54FDDAAB-8F56-40B0-848B-35D5CAD708F5}">
      <dgm:prSet/>
      <dgm:spPr/>
      <dgm:t>
        <a:bodyPr/>
        <a:lstStyle/>
        <a:p>
          <a:endParaRPr lang="en-US"/>
        </a:p>
      </dgm:t>
    </dgm:pt>
    <dgm:pt modelId="{05341793-7F94-4BE9-B302-4A9FF640191E}">
      <dgm:prSet phldrT="[Text]"/>
      <dgm:spPr/>
      <dgm:t>
        <a:bodyPr/>
        <a:lstStyle/>
        <a:p>
          <a:r>
            <a:rPr lang="en-US" dirty="0"/>
            <a:t>Supplemental Life &amp; AD&amp;D*</a:t>
          </a:r>
        </a:p>
      </dgm:t>
    </dgm:pt>
    <dgm:pt modelId="{1B88F1BF-1C5B-4378-AEBB-F4DB58B89E7D}" type="parTrans" cxnId="{F71C6260-9C07-4ED7-997B-D59A569BBE97}">
      <dgm:prSet/>
      <dgm:spPr/>
      <dgm:t>
        <a:bodyPr/>
        <a:lstStyle/>
        <a:p>
          <a:endParaRPr lang="en-US"/>
        </a:p>
      </dgm:t>
    </dgm:pt>
    <dgm:pt modelId="{8519E8BC-CAD3-4E70-B2C4-BCB149BC900C}" type="sibTrans" cxnId="{F71C6260-9C07-4ED7-997B-D59A569BBE97}">
      <dgm:prSet/>
      <dgm:spPr/>
      <dgm:t>
        <a:bodyPr/>
        <a:lstStyle/>
        <a:p>
          <a:endParaRPr lang="en-US"/>
        </a:p>
      </dgm:t>
    </dgm:pt>
    <dgm:pt modelId="{59465122-FD60-4FA0-9932-C851A75BC8B8}">
      <dgm:prSet phldrT="[Text]"/>
      <dgm:spPr/>
      <dgm:t>
        <a:bodyPr/>
        <a:lstStyle/>
        <a:p>
          <a:r>
            <a:rPr lang="en-US" dirty="0"/>
            <a:t>Full-time &amp; part-time employees</a:t>
          </a:r>
        </a:p>
      </dgm:t>
    </dgm:pt>
    <dgm:pt modelId="{7DA0DF68-AA6E-46AC-87C4-D32722C5FAE0}" type="parTrans" cxnId="{1C2F054F-4E99-4437-A348-A6C9F4FD5FEE}">
      <dgm:prSet/>
      <dgm:spPr/>
      <dgm:t>
        <a:bodyPr/>
        <a:lstStyle/>
        <a:p>
          <a:endParaRPr lang="en-US"/>
        </a:p>
      </dgm:t>
    </dgm:pt>
    <dgm:pt modelId="{3CB7C34B-C8C3-4BFD-A2DA-75AC8B415C55}" type="sibTrans" cxnId="{1C2F054F-4E99-4437-A348-A6C9F4FD5FEE}">
      <dgm:prSet/>
      <dgm:spPr/>
      <dgm:t>
        <a:bodyPr/>
        <a:lstStyle/>
        <a:p>
          <a:endParaRPr lang="en-US"/>
        </a:p>
      </dgm:t>
    </dgm:pt>
    <dgm:pt modelId="{6D9DA915-8128-4A04-B26D-EE7B53A9877B}">
      <dgm:prSet phldrT="[Text]"/>
      <dgm:spPr/>
      <dgm:t>
        <a:bodyPr/>
        <a:lstStyle/>
        <a:p>
          <a:r>
            <a:rPr lang="en-US" dirty="0"/>
            <a:t>1 to 8x’s annual salary up to $1.5M maximum</a:t>
          </a:r>
        </a:p>
      </dgm:t>
    </dgm:pt>
    <dgm:pt modelId="{4C77C404-4A70-4D7A-9B32-F452EB3E8DF8}" type="parTrans" cxnId="{CEC7BE34-5836-449C-87C5-1A88EF045466}">
      <dgm:prSet/>
      <dgm:spPr/>
      <dgm:t>
        <a:bodyPr/>
        <a:lstStyle/>
        <a:p>
          <a:endParaRPr lang="en-US"/>
        </a:p>
      </dgm:t>
    </dgm:pt>
    <dgm:pt modelId="{FAA8A462-4D1F-490B-B102-3C10B00E3D39}" type="sibTrans" cxnId="{CEC7BE34-5836-449C-87C5-1A88EF045466}">
      <dgm:prSet/>
      <dgm:spPr/>
      <dgm:t>
        <a:bodyPr/>
        <a:lstStyle/>
        <a:p>
          <a:endParaRPr lang="en-US"/>
        </a:p>
      </dgm:t>
    </dgm:pt>
    <dgm:pt modelId="{FE69EFC3-66D5-4252-9717-EE8852E6D451}">
      <dgm:prSet phldrT="[Text]"/>
      <dgm:spPr/>
      <dgm:t>
        <a:bodyPr/>
        <a:lstStyle/>
        <a:p>
          <a:r>
            <a:rPr lang="en-US" dirty="0"/>
            <a:t>Spouse &amp; Child Life</a:t>
          </a:r>
        </a:p>
      </dgm:t>
    </dgm:pt>
    <dgm:pt modelId="{B1D97F72-EDC4-49BC-A321-721A1062D904}" type="parTrans" cxnId="{94C0D5E7-2E5A-40EC-A24C-A70350B96FBB}">
      <dgm:prSet/>
      <dgm:spPr/>
      <dgm:t>
        <a:bodyPr/>
        <a:lstStyle/>
        <a:p>
          <a:endParaRPr lang="en-US"/>
        </a:p>
      </dgm:t>
    </dgm:pt>
    <dgm:pt modelId="{4D1F7F30-12F7-42E7-B107-F1C3C5477878}" type="sibTrans" cxnId="{94C0D5E7-2E5A-40EC-A24C-A70350B96FBB}">
      <dgm:prSet/>
      <dgm:spPr/>
      <dgm:t>
        <a:bodyPr/>
        <a:lstStyle/>
        <a:p>
          <a:endParaRPr lang="en-US"/>
        </a:p>
      </dgm:t>
    </dgm:pt>
    <dgm:pt modelId="{EDBC8881-6DA7-4580-B1ED-5176053CA4E6}">
      <dgm:prSet phldrT="[Text]"/>
      <dgm:spPr/>
      <dgm:t>
        <a:bodyPr/>
        <a:lstStyle/>
        <a:p>
          <a:r>
            <a:rPr lang="en-US" dirty="0"/>
            <a:t>Full-time &amp; part-time employees</a:t>
          </a:r>
        </a:p>
      </dgm:t>
    </dgm:pt>
    <dgm:pt modelId="{C265E69E-532A-41D7-BE7C-42BE0CE2C9FA}" type="parTrans" cxnId="{C0A488A1-434F-4786-A49A-C45C2854D6D7}">
      <dgm:prSet/>
      <dgm:spPr/>
      <dgm:t>
        <a:bodyPr/>
        <a:lstStyle/>
        <a:p>
          <a:endParaRPr lang="en-US"/>
        </a:p>
      </dgm:t>
    </dgm:pt>
    <dgm:pt modelId="{0FEC47D8-7BC3-4DB1-A1BF-DD97FAD85819}" type="sibTrans" cxnId="{C0A488A1-434F-4786-A49A-C45C2854D6D7}">
      <dgm:prSet/>
      <dgm:spPr/>
      <dgm:t>
        <a:bodyPr/>
        <a:lstStyle/>
        <a:p>
          <a:endParaRPr lang="en-US"/>
        </a:p>
      </dgm:t>
    </dgm:pt>
    <dgm:pt modelId="{49E63E4D-509A-499B-AB71-5E3F08B40C9B}">
      <dgm:prSet phldrT="[Text]"/>
      <dgm:spPr/>
      <dgm:t>
        <a:bodyPr/>
        <a:lstStyle/>
        <a:p>
          <a:r>
            <a:rPr lang="en-US" dirty="0"/>
            <a:t>Spouse coverage $10K - $100K</a:t>
          </a:r>
        </a:p>
        <a:p>
          <a:r>
            <a:rPr lang="en-US" dirty="0"/>
            <a:t>Child Coverage $10K or $20K</a:t>
          </a:r>
        </a:p>
      </dgm:t>
    </dgm:pt>
    <dgm:pt modelId="{0A31813B-CCE0-47F9-A1DC-D7071BC52421}" type="parTrans" cxnId="{52B1BAB0-A50D-448E-B7A5-1A6724060ECD}">
      <dgm:prSet/>
      <dgm:spPr/>
      <dgm:t>
        <a:bodyPr/>
        <a:lstStyle/>
        <a:p>
          <a:endParaRPr lang="en-US"/>
        </a:p>
      </dgm:t>
    </dgm:pt>
    <dgm:pt modelId="{1EA1E05D-B88A-4F4C-B5A1-9373FCEC6D09}" type="sibTrans" cxnId="{52B1BAB0-A50D-448E-B7A5-1A6724060ECD}">
      <dgm:prSet/>
      <dgm:spPr/>
      <dgm:t>
        <a:bodyPr/>
        <a:lstStyle/>
        <a:p>
          <a:endParaRPr lang="en-US"/>
        </a:p>
      </dgm:t>
    </dgm:pt>
    <dgm:pt modelId="{A74209BD-5BBB-48FF-A648-640BFA06351E}">
      <dgm:prSet/>
      <dgm:spPr/>
      <dgm:t>
        <a:bodyPr/>
        <a:lstStyle/>
        <a:p>
          <a:r>
            <a:rPr lang="en-US" dirty="0"/>
            <a:t>Paid by AHN;</a:t>
          </a:r>
        </a:p>
        <a:p>
          <a:r>
            <a:rPr lang="en-US" dirty="0"/>
            <a:t>Automatically enrolled</a:t>
          </a:r>
        </a:p>
      </dgm:t>
    </dgm:pt>
    <dgm:pt modelId="{91375F81-4A8D-4DCA-9400-F55D342C47DE}" type="parTrans" cxnId="{97DE6E07-4C8D-4570-A759-2004DF6404C9}">
      <dgm:prSet/>
      <dgm:spPr/>
      <dgm:t>
        <a:bodyPr/>
        <a:lstStyle/>
        <a:p>
          <a:endParaRPr lang="en-US"/>
        </a:p>
      </dgm:t>
    </dgm:pt>
    <dgm:pt modelId="{DEDB1FA0-F984-4721-A9A8-28D46DA18073}" type="sibTrans" cxnId="{97DE6E07-4C8D-4570-A759-2004DF6404C9}">
      <dgm:prSet/>
      <dgm:spPr/>
      <dgm:t>
        <a:bodyPr/>
        <a:lstStyle/>
        <a:p>
          <a:endParaRPr lang="en-US"/>
        </a:p>
      </dgm:t>
    </dgm:pt>
    <dgm:pt modelId="{023F777E-5C4F-4237-A547-D153F9DECD6A}">
      <dgm:prSet/>
      <dgm:spPr/>
      <dgm:t>
        <a:bodyPr/>
        <a:lstStyle/>
        <a:p>
          <a:r>
            <a:rPr lang="en-US" dirty="0"/>
            <a:t>Paid by employee</a:t>
          </a:r>
        </a:p>
      </dgm:t>
    </dgm:pt>
    <dgm:pt modelId="{BCAD09B6-219B-4EEF-ABDF-9EC2D4FBFD64}" type="parTrans" cxnId="{D3591290-EE0C-41C2-8382-DA9DFBEC99D2}">
      <dgm:prSet/>
      <dgm:spPr/>
      <dgm:t>
        <a:bodyPr/>
        <a:lstStyle/>
        <a:p>
          <a:endParaRPr lang="en-US"/>
        </a:p>
      </dgm:t>
    </dgm:pt>
    <dgm:pt modelId="{A27F3EDE-6F75-45CC-A216-7664D826B4B1}" type="sibTrans" cxnId="{D3591290-EE0C-41C2-8382-DA9DFBEC99D2}">
      <dgm:prSet/>
      <dgm:spPr/>
      <dgm:t>
        <a:bodyPr/>
        <a:lstStyle/>
        <a:p>
          <a:endParaRPr lang="en-US"/>
        </a:p>
      </dgm:t>
    </dgm:pt>
    <dgm:pt modelId="{16395976-F8F3-4D4A-A28E-979CC245A22C}">
      <dgm:prSet/>
      <dgm:spPr/>
      <dgm:t>
        <a:bodyPr/>
        <a:lstStyle/>
        <a:p>
          <a:r>
            <a:rPr lang="en-US" dirty="0"/>
            <a:t>Paid by Employee</a:t>
          </a:r>
        </a:p>
      </dgm:t>
    </dgm:pt>
    <dgm:pt modelId="{01D9B05A-ACCE-418F-8E46-D0EC04A9C88A}" type="parTrans" cxnId="{026179EC-AC39-41BC-8E07-EB233E0F8716}">
      <dgm:prSet/>
      <dgm:spPr/>
      <dgm:t>
        <a:bodyPr/>
        <a:lstStyle/>
        <a:p>
          <a:endParaRPr lang="en-US"/>
        </a:p>
      </dgm:t>
    </dgm:pt>
    <dgm:pt modelId="{A76AB455-58C5-42F3-9802-ECF5438FE41B}" type="sibTrans" cxnId="{026179EC-AC39-41BC-8E07-EB233E0F8716}">
      <dgm:prSet/>
      <dgm:spPr/>
      <dgm:t>
        <a:bodyPr/>
        <a:lstStyle/>
        <a:p>
          <a:endParaRPr lang="en-US"/>
        </a:p>
      </dgm:t>
    </dgm:pt>
    <dgm:pt modelId="{59FC0435-19C9-4F4A-9D91-0D1404174B5A}" type="pres">
      <dgm:prSet presAssocID="{A365D909-D1E0-4EF8-8DFC-1BD8E3BB963B}" presName="theList" presStyleCnt="0">
        <dgm:presLayoutVars>
          <dgm:dir/>
          <dgm:animLvl val="lvl"/>
          <dgm:resizeHandles val="exact"/>
        </dgm:presLayoutVars>
      </dgm:prSet>
      <dgm:spPr/>
    </dgm:pt>
    <dgm:pt modelId="{491394E1-BC6E-4785-AE23-B70614A2E4B4}" type="pres">
      <dgm:prSet presAssocID="{811478E2-7B21-4139-9BE6-0607021975D1}" presName="compNode" presStyleCnt="0"/>
      <dgm:spPr/>
    </dgm:pt>
    <dgm:pt modelId="{78FA870A-1EEE-420E-A9CF-FFE7346E1661}" type="pres">
      <dgm:prSet presAssocID="{811478E2-7B21-4139-9BE6-0607021975D1}" presName="aNode" presStyleLbl="bgShp" presStyleIdx="0" presStyleCnt="3"/>
      <dgm:spPr/>
    </dgm:pt>
    <dgm:pt modelId="{ACED3FB1-3123-4956-BA78-695B0F1605A9}" type="pres">
      <dgm:prSet presAssocID="{811478E2-7B21-4139-9BE6-0607021975D1}" presName="textNode" presStyleLbl="bgShp" presStyleIdx="0" presStyleCnt="3"/>
      <dgm:spPr/>
    </dgm:pt>
    <dgm:pt modelId="{05C4FF34-ABEE-4DB9-B593-3EE9E41E503D}" type="pres">
      <dgm:prSet presAssocID="{811478E2-7B21-4139-9BE6-0607021975D1}" presName="compChildNode" presStyleCnt="0"/>
      <dgm:spPr/>
    </dgm:pt>
    <dgm:pt modelId="{0B74B8C0-2BAC-499F-8F72-4FE88FBDC47D}" type="pres">
      <dgm:prSet presAssocID="{811478E2-7B21-4139-9BE6-0607021975D1}" presName="theInnerList" presStyleCnt="0"/>
      <dgm:spPr/>
    </dgm:pt>
    <dgm:pt modelId="{B84CE121-E6A6-4DA8-9827-E52D6109F280}" type="pres">
      <dgm:prSet presAssocID="{5787F136-ADD4-4E6C-B9BE-ED7B9A98165C}" presName="childNode" presStyleLbl="node1" presStyleIdx="0" presStyleCnt="9">
        <dgm:presLayoutVars>
          <dgm:bulletEnabled val="1"/>
        </dgm:presLayoutVars>
      </dgm:prSet>
      <dgm:spPr/>
    </dgm:pt>
    <dgm:pt modelId="{76C955E7-5838-462F-B7DF-AC8F940C2DC9}" type="pres">
      <dgm:prSet presAssocID="{5787F136-ADD4-4E6C-B9BE-ED7B9A98165C}" presName="aSpace2" presStyleCnt="0"/>
      <dgm:spPr/>
    </dgm:pt>
    <dgm:pt modelId="{A622C7E2-5883-4F4B-BA7E-97AA8EE7F812}" type="pres">
      <dgm:prSet presAssocID="{64D925CA-65CB-4038-A95C-313E100B8034}" presName="childNode" presStyleLbl="node1" presStyleIdx="1" presStyleCnt="9">
        <dgm:presLayoutVars>
          <dgm:bulletEnabled val="1"/>
        </dgm:presLayoutVars>
      </dgm:prSet>
      <dgm:spPr/>
    </dgm:pt>
    <dgm:pt modelId="{12AE0E0B-5E75-4588-8E7E-D69332C0F7EC}" type="pres">
      <dgm:prSet presAssocID="{64D925CA-65CB-4038-A95C-313E100B8034}" presName="aSpace2" presStyleCnt="0"/>
      <dgm:spPr/>
    </dgm:pt>
    <dgm:pt modelId="{FBAEF55B-B476-455E-8693-21837444536B}" type="pres">
      <dgm:prSet presAssocID="{A74209BD-5BBB-48FF-A648-640BFA06351E}" presName="childNode" presStyleLbl="node1" presStyleIdx="2" presStyleCnt="9">
        <dgm:presLayoutVars>
          <dgm:bulletEnabled val="1"/>
        </dgm:presLayoutVars>
      </dgm:prSet>
      <dgm:spPr/>
    </dgm:pt>
    <dgm:pt modelId="{6952FD1A-2E54-4E23-B5E3-D61B63CE8F99}" type="pres">
      <dgm:prSet presAssocID="{811478E2-7B21-4139-9BE6-0607021975D1}" presName="aSpace" presStyleCnt="0"/>
      <dgm:spPr/>
    </dgm:pt>
    <dgm:pt modelId="{44487E11-A6D9-4590-8335-AB727B4A5AB0}" type="pres">
      <dgm:prSet presAssocID="{05341793-7F94-4BE9-B302-4A9FF640191E}" presName="compNode" presStyleCnt="0"/>
      <dgm:spPr/>
    </dgm:pt>
    <dgm:pt modelId="{FB6BD549-3EC2-47BC-8FAB-A60DAEA62A90}" type="pres">
      <dgm:prSet presAssocID="{05341793-7F94-4BE9-B302-4A9FF640191E}" presName="aNode" presStyleLbl="bgShp" presStyleIdx="1" presStyleCnt="3"/>
      <dgm:spPr/>
    </dgm:pt>
    <dgm:pt modelId="{133FFB1A-E921-4641-962E-B87C556424E5}" type="pres">
      <dgm:prSet presAssocID="{05341793-7F94-4BE9-B302-4A9FF640191E}" presName="textNode" presStyleLbl="bgShp" presStyleIdx="1" presStyleCnt="3"/>
      <dgm:spPr/>
    </dgm:pt>
    <dgm:pt modelId="{CD15CDF1-FF88-4720-B604-EDF5862387A5}" type="pres">
      <dgm:prSet presAssocID="{05341793-7F94-4BE9-B302-4A9FF640191E}" presName="compChildNode" presStyleCnt="0"/>
      <dgm:spPr/>
    </dgm:pt>
    <dgm:pt modelId="{7074F4B6-67E8-4F4F-BDAE-D67FE60B3468}" type="pres">
      <dgm:prSet presAssocID="{05341793-7F94-4BE9-B302-4A9FF640191E}" presName="theInnerList" presStyleCnt="0"/>
      <dgm:spPr/>
    </dgm:pt>
    <dgm:pt modelId="{0B1BD338-122C-4EEB-89B4-6564DFC210C8}" type="pres">
      <dgm:prSet presAssocID="{59465122-FD60-4FA0-9932-C851A75BC8B8}" presName="childNode" presStyleLbl="node1" presStyleIdx="3" presStyleCnt="9">
        <dgm:presLayoutVars>
          <dgm:bulletEnabled val="1"/>
        </dgm:presLayoutVars>
      </dgm:prSet>
      <dgm:spPr/>
    </dgm:pt>
    <dgm:pt modelId="{9F190097-8347-4D57-B434-8F9A3E43FAC5}" type="pres">
      <dgm:prSet presAssocID="{59465122-FD60-4FA0-9932-C851A75BC8B8}" presName="aSpace2" presStyleCnt="0"/>
      <dgm:spPr/>
    </dgm:pt>
    <dgm:pt modelId="{45D1F189-7411-46AC-80C0-2797106B1C84}" type="pres">
      <dgm:prSet presAssocID="{6D9DA915-8128-4A04-B26D-EE7B53A9877B}" presName="childNode" presStyleLbl="node1" presStyleIdx="4" presStyleCnt="9">
        <dgm:presLayoutVars>
          <dgm:bulletEnabled val="1"/>
        </dgm:presLayoutVars>
      </dgm:prSet>
      <dgm:spPr/>
    </dgm:pt>
    <dgm:pt modelId="{6A40C6E8-3C1F-4A58-8A08-4610BD951C85}" type="pres">
      <dgm:prSet presAssocID="{6D9DA915-8128-4A04-B26D-EE7B53A9877B}" presName="aSpace2" presStyleCnt="0"/>
      <dgm:spPr/>
    </dgm:pt>
    <dgm:pt modelId="{27B55FBC-C709-45E9-B442-C09AFCF1576E}" type="pres">
      <dgm:prSet presAssocID="{023F777E-5C4F-4237-A547-D153F9DECD6A}" presName="childNode" presStyleLbl="node1" presStyleIdx="5" presStyleCnt="9">
        <dgm:presLayoutVars>
          <dgm:bulletEnabled val="1"/>
        </dgm:presLayoutVars>
      </dgm:prSet>
      <dgm:spPr/>
    </dgm:pt>
    <dgm:pt modelId="{A29149CC-3836-45AF-906E-03BD758B3504}" type="pres">
      <dgm:prSet presAssocID="{05341793-7F94-4BE9-B302-4A9FF640191E}" presName="aSpace" presStyleCnt="0"/>
      <dgm:spPr/>
    </dgm:pt>
    <dgm:pt modelId="{FC971A18-8425-448A-9577-F0486BBFF5B4}" type="pres">
      <dgm:prSet presAssocID="{FE69EFC3-66D5-4252-9717-EE8852E6D451}" presName="compNode" presStyleCnt="0"/>
      <dgm:spPr/>
    </dgm:pt>
    <dgm:pt modelId="{ED17E4E9-9CFE-45AC-949F-7CC5E4FB91D5}" type="pres">
      <dgm:prSet presAssocID="{FE69EFC3-66D5-4252-9717-EE8852E6D451}" presName="aNode" presStyleLbl="bgShp" presStyleIdx="2" presStyleCnt="3"/>
      <dgm:spPr/>
    </dgm:pt>
    <dgm:pt modelId="{D79538E5-BEF7-44D2-92C2-60BB3D1E551F}" type="pres">
      <dgm:prSet presAssocID="{FE69EFC3-66D5-4252-9717-EE8852E6D451}" presName="textNode" presStyleLbl="bgShp" presStyleIdx="2" presStyleCnt="3"/>
      <dgm:spPr/>
    </dgm:pt>
    <dgm:pt modelId="{E1A913EC-8DF1-4E0D-B9B4-60BF5A2BCB70}" type="pres">
      <dgm:prSet presAssocID="{FE69EFC3-66D5-4252-9717-EE8852E6D451}" presName="compChildNode" presStyleCnt="0"/>
      <dgm:spPr/>
    </dgm:pt>
    <dgm:pt modelId="{D8014C98-8E0E-402F-B2B1-5EF1CDB9DFB9}" type="pres">
      <dgm:prSet presAssocID="{FE69EFC3-66D5-4252-9717-EE8852E6D451}" presName="theInnerList" presStyleCnt="0"/>
      <dgm:spPr/>
    </dgm:pt>
    <dgm:pt modelId="{48B1DDFD-CA0B-4B3B-B8FA-BD7B1E7BC6EE}" type="pres">
      <dgm:prSet presAssocID="{EDBC8881-6DA7-4580-B1ED-5176053CA4E6}" presName="childNode" presStyleLbl="node1" presStyleIdx="6" presStyleCnt="9">
        <dgm:presLayoutVars>
          <dgm:bulletEnabled val="1"/>
        </dgm:presLayoutVars>
      </dgm:prSet>
      <dgm:spPr/>
    </dgm:pt>
    <dgm:pt modelId="{08C3F31E-E2DF-4A55-BB4F-6E99A36725DE}" type="pres">
      <dgm:prSet presAssocID="{EDBC8881-6DA7-4580-B1ED-5176053CA4E6}" presName="aSpace2" presStyleCnt="0"/>
      <dgm:spPr/>
    </dgm:pt>
    <dgm:pt modelId="{C9160793-1DCB-405F-880E-1A494B516233}" type="pres">
      <dgm:prSet presAssocID="{49E63E4D-509A-499B-AB71-5E3F08B40C9B}" presName="childNode" presStyleLbl="node1" presStyleIdx="7" presStyleCnt="9">
        <dgm:presLayoutVars>
          <dgm:bulletEnabled val="1"/>
        </dgm:presLayoutVars>
      </dgm:prSet>
      <dgm:spPr/>
    </dgm:pt>
    <dgm:pt modelId="{9FB60EEC-E6FE-4A8A-8A4C-E096A7BEAC00}" type="pres">
      <dgm:prSet presAssocID="{49E63E4D-509A-499B-AB71-5E3F08B40C9B}" presName="aSpace2" presStyleCnt="0"/>
      <dgm:spPr/>
    </dgm:pt>
    <dgm:pt modelId="{581BF1C0-E605-49D8-8661-5A4DA6001C4D}" type="pres">
      <dgm:prSet presAssocID="{16395976-F8F3-4D4A-A28E-979CC245A22C}" presName="childNode" presStyleLbl="node1" presStyleIdx="8" presStyleCnt="9" custLinFactNeighborY="19193">
        <dgm:presLayoutVars>
          <dgm:bulletEnabled val="1"/>
        </dgm:presLayoutVars>
      </dgm:prSet>
      <dgm:spPr/>
    </dgm:pt>
  </dgm:ptLst>
  <dgm:cxnLst>
    <dgm:cxn modelId="{12A21A03-27FC-4495-94D8-DDB341F41FAF}" srcId="{A365D909-D1E0-4EF8-8DFC-1BD8E3BB963B}" destId="{811478E2-7B21-4139-9BE6-0607021975D1}" srcOrd="0" destOrd="0" parTransId="{510F1C2C-3160-4732-B992-EDED7122E27F}" sibTransId="{D2B7389D-6D29-4A1F-82F4-0A87C05D5F19}"/>
    <dgm:cxn modelId="{97DE6E07-4C8D-4570-A759-2004DF6404C9}" srcId="{811478E2-7B21-4139-9BE6-0607021975D1}" destId="{A74209BD-5BBB-48FF-A648-640BFA06351E}" srcOrd="2" destOrd="0" parTransId="{91375F81-4A8D-4DCA-9400-F55D342C47DE}" sibTransId="{DEDB1FA0-F984-4721-A9A8-28D46DA18073}"/>
    <dgm:cxn modelId="{18D0B612-F5C8-4F6E-B4C2-194ABB3BB349}" srcId="{811478E2-7B21-4139-9BE6-0607021975D1}" destId="{5787F136-ADD4-4E6C-B9BE-ED7B9A98165C}" srcOrd="0" destOrd="0" parTransId="{C6BBBB4A-D817-4CAB-A5ED-CF1255494A6C}" sibTransId="{0A59123D-F6F5-44D4-B172-F15D23942A37}"/>
    <dgm:cxn modelId="{19213A16-B9BD-498A-84D8-9F4FAE9E6969}" type="presOf" srcId="{16395976-F8F3-4D4A-A28E-979CC245A22C}" destId="{581BF1C0-E605-49D8-8661-5A4DA6001C4D}" srcOrd="0" destOrd="0" presId="urn:microsoft.com/office/officeart/2005/8/layout/lProcess2"/>
    <dgm:cxn modelId="{97A9F61C-73A3-4D44-B0F1-B9AA78AE2129}" type="presOf" srcId="{A365D909-D1E0-4EF8-8DFC-1BD8E3BB963B}" destId="{59FC0435-19C9-4F4A-9D91-0D1404174B5A}" srcOrd="0" destOrd="0" presId="urn:microsoft.com/office/officeart/2005/8/layout/lProcess2"/>
    <dgm:cxn modelId="{36592021-DC3E-4C09-B178-5EE443E43F0B}" type="presOf" srcId="{023F777E-5C4F-4237-A547-D153F9DECD6A}" destId="{27B55FBC-C709-45E9-B442-C09AFCF1576E}" srcOrd="0" destOrd="0" presId="urn:microsoft.com/office/officeart/2005/8/layout/lProcess2"/>
    <dgm:cxn modelId="{61654729-49BF-4A4C-BF93-6EB85E4B9845}" type="presOf" srcId="{811478E2-7B21-4139-9BE6-0607021975D1}" destId="{ACED3FB1-3123-4956-BA78-695B0F1605A9}" srcOrd="1" destOrd="0" presId="urn:microsoft.com/office/officeart/2005/8/layout/lProcess2"/>
    <dgm:cxn modelId="{7A69BD33-B656-4FB1-BE5A-F825F1ADB56D}" type="presOf" srcId="{64D925CA-65CB-4038-A95C-313E100B8034}" destId="{A622C7E2-5883-4F4B-BA7E-97AA8EE7F812}" srcOrd="0" destOrd="0" presId="urn:microsoft.com/office/officeart/2005/8/layout/lProcess2"/>
    <dgm:cxn modelId="{CEC7BE34-5836-449C-87C5-1A88EF045466}" srcId="{05341793-7F94-4BE9-B302-4A9FF640191E}" destId="{6D9DA915-8128-4A04-B26D-EE7B53A9877B}" srcOrd="1" destOrd="0" parTransId="{4C77C404-4A70-4D7A-9B32-F452EB3E8DF8}" sibTransId="{FAA8A462-4D1F-490B-B102-3C10B00E3D39}"/>
    <dgm:cxn modelId="{2B73AF35-A23E-42F3-ABE0-DFEC328F9857}" type="presOf" srcId="{811478E2-7B21-4139-9BE6-0607021975D1}" destId="{78FA870A-1EEE-420E-A9CF-FFE7346E1661}" srcOrd="0" destOrd="0" presId="urn:microsoft.com/office/officeart/2005/8/layout/lProcess2"/>
    <dgm:cxn modelId="{F71C6260-9C07-4ED7-997B-D59A569BBE97}" srcId="{A365D909-D1E0-4EF8-8DFC-1BD8E3BB963B}" destId="{05341793-7F94-4BE9-B302-4A9FF640191E}" srcOrd="1" destOrd="0" parTransId="{1B88F1BF-1C5B-4378-AEBB-F4DB58B89E7D}" sibTransId="{8519E8BC-CAD3-4E70-B2C4-BCB149BC900C}"/>
    <dgm:cxn modelId="{C0829662-1F4B-47E8-8DA0-DBE4C7A58438}" type="presOf" srcId="{05341793-7F94-4BE9-B302-4A9FF640191E}" destId="{FB6BD549-3EC2-47BC-8FAB-A60DAEA62A90}" srcOrd="0" destOrd="0" presId="urn:microsoft.com/office/officeart/2005/8/layout/lProcess2"/>
    <dgm:cxn modelId="{69C43F6D-5EF4-4961-975F-6EF87D66CF75}" type="presOf" srcId="{49E63E4D-509A-499B-AB71-5E3F08B40C9B}" destId="{C9160793-1DCB-405F-880E-1A494B516233}" srcOrd="0" destOrd="0" presId="urn:microsoft.com/office/officeart/2005/8/layout/lProcess2"/>
    <dgm:cxn modelId="{1C2F054F-4E99-4437-A348-A6C9F4FD5FEE}" srcId="{05341793-7F94-4BE9-B302-4A9FF640191E}" destId="{59465122-FD60-4FA0-9932-C851A75BC8B8}" srcOrd="0" destOrd="0" parTransId="{7DA0DF68-AA6E-46AC-87C4-D32722C5FAE0}" sibTransId="{3CB7C34B-C8C3-4BFD-A2DA-75AC8B415C55}"/>
    <dgm:cxn modelId="{CEBABE59-59AF-4A1E-A7E3-F48602C1DA1D}" type="presOf" srcId="{6D9DA915-8128-4A04-B26D-EE7B53A9877B}" destId="{45D1F189-7411-46AC-80C0-2797106B1C84}" srcOrd="0" destOrd="0" presId="urn:microsoft.com/office/officeart/2005/8/layout/lProcess2"/>
    <dgm:cxn modelId="{37AA9688-2BA4-4AE0-982C-AF301596E5D2}" type="presOf" srcId="{59465122-FD60-4FA0-9932-C851A75BC8B8}" destId="{0B1BD338-122C-4EEB-89B4-6564DFC210C8}" srcOrd="0" destOrd="0" presId="urn:microsoft.com/office/officeart/2005/8/layout/lProcess2"/>
    <dgm:cxn modelId="{FBEF098A-41CB-400E-8A76-F644CECDA2C4}" type="presOf" srcId="{FE69EFC3-66D5-4252-9717-EE8852E6D451}" destId="{ED17E4E9-9CFE-45AC-949F-7CC5E4FB91D5}" srcOrd="0" destOrd="0" presId="urn:microsoft.com/office/officeart/2005/8/layout/lProcess2"/>
    <dgm:cxn modelId="{D3591290-EE0C-41C2-8382-DA9DFBEC99D2}" srcId="{05341793-7F94-4BE9-B302-4A9FF640191E}" destId="{023F777E-5C4F-4237-A547-D153F9DECD6A}" srcOrd="2" destOrd="0" parTransId="{BCAD09B6-219B-4EEF-ABDF-9EC2D4FBFD64}" sibTransId="{A27F3EDE-6F75-45CC-A216-7664D826B4B1}"/>
    <dgm:cxn modelId="{C0A488A1-434F-4786-A49A-C45C2854D6D7}" srcId="{FE69EFC3-66D5-4252-9717-EE8852E6D451}" destId="{EDBC8881-6DA7-4580-B1ED-5176053CA4E6}" srcOrd="0" destOrd="0" parTransId="{C265E69E-532A-41D7-BE7C-42BE0CE2C9FA}" sibTransId="{0FEC47D8-7BC3-4DB1-A1BF-DD97FAD85819}"/>
    <dgm:cxn modelId="{DD3DFAA9-0BA7-406E-AA8F-45B6B60F2356}" type="presOf" srcId="{A74209BD-5BBB-48FF-A648-640BFA06351E}" destId="{FBAEF55B-B476-455E-8693-21837444536B}" srcOrd="0" destOrd="0" presId="urn:microsoft.com/office/officeart/2005/8/layout/lProcess2"/>
    <dgm:cxn modelId="{54FDDAAB-8F56-40B0-848B-35D5CAD708F5}" srcId="{811478E2-7B21-4139-9BE6-0607021975D1}" destId="{64D925CA-65CB-4038-A95C-313E100B8034}" srcOrd="1" destOrd="0" parTransId="{40280E23-8E81-4CCA-968B-0428E862F1BD}" sibTransId="{D87AB9A7-2BF8-4B73-A9AE-CA29598B3C0D}"/>
    <dgm:cxn modelId="{52B1BAB0-A50D-448E-B7A5-1A6724060ECD}" srcId="{FE69EFC3-66D5-4252-9717-EE8852E6D451}" destId="{49E63E4D-509A-499B-AB71-5E3F08B40C9B}" srcOrd="1" destOrd="0" parTransId="{0A31813B-CCE0-47F9-A1DC-D7071BC52421}" sibTransId="{1EA1E05D-B88A-4F4C-B5A1-9373FCEC6D09}"/>
    <dgm:cxn modelId="{5823A8B4-02AB-4191-B3EC-2B4D6FE8AB4A}" type="presOf" srcId="{5787F136-ADD4-4E6C-B9BE-ED7B9A98165C}" destId="{B84CE121-E6A6-4DA8-9827-E52D6109F280}" srcOrd="0" destOrd="0" presId="urn:microsoft.com/office/officeart/2005/8/layout/lProcess2"/>
    <dgm:cxn modelId="{2C4D6DD6-97F7-4F9B-90B6-3A65711D75E5}" type="presOf" srcId="{EDBC8881-6DA7-4580-B1ED-5176053CA4E6}" destId="{48B1DDFD-CA0B-4B3B-B8FA-BD7B1E7BC6EE}" srcOrd="0" destOrd="0" presId="urn:microsoft.com/office/officeart/2005/8/layout/lProcess2"/>
    <dgm:cxn modelId="{B37CD4E2-7A52-40CD-90AC-33420DD5AA90}" type="presOf" srcId="{05341793-7F94-4BE9-B302-4A9FF640191E}" destId="{133FFB1A-E921-4641-962E-B87C556424E5}" srcOrd="1" destOrd="0" presId="urn:microsoft.com/office/officeart/2005/8/layout/lProcess2"/>
    <dgm:cxn modelId="{94C0D5E7-2E5A-40EC-A24C-A70350B96FBB}" srcId="{A365D909-D1E0-4EF8-8DFC-1BD8E3BB963B}" destId="{FE69EFC3-66D5-4252-9717-EE8852E6D451}" srcOrd="2" destOrd="0" parTransId="{B1D97F72-EDC4-49BC-A321-721A1062D904}" sibTransId="{4D1F7F30-12F7-42E7-B107-F1C3C5477878}"/>
    <dgm:cxn modelId="{026179EC-AC39-41BC-8E07-EB233E0F8716}" srcId="{FE69EFC3-66D5-4252-9717-EE8852E6D451}" destId="{16395976-F8F3-4D4A-A28E-979CC245A22C}" srcOrd="2" destOrd="0" parTransId="{01D9B05A-ACCE-418F-8E46-D0EC04A9C88A}" sibTransId="{A76AB455-58C5-42F3-9802-ECF5438FE41B}"/>
    <dgm:cxn modelId="{7DFE4EF7-BE44-45BF-AD76-6FB293EB7EBA}" type="presOf" srcId="{FE69EFC3-66D5-4252-9717-EE8852E6D451}" destId="{D79538E5-BEF7-44D2-92C2-60BB3D1E551F}" srcOrd="1" destOrd="0" presId="urn:microsoft.com/office/officeart/2005/8/layout/lProcess2"/>
    <dgm:cxn modelId="{42290413-C95C-4EAA-A2FE-0507DDCEEFB0}" type="presParOf" srcId="{59FC0435-19C9-4F4A-9D91-0D1404174B5A}" destId="{491394E1-BC6E-4785-AE23-B70614A2E4B4}" srcOrd="0" destOrd="0" presId="urn:microsoft.com/office/officeart/2005/8/layout/lProcess2"/>
    <dgm:cxn modelId="{D3F5CEEB-67CE-4A61-BF9D-F56DF82559EC}" type="presParOf" srcId="{491394E1-BC6E-4785-AE23-B70614A2E4B4}" destId="{78FA870A-1EEE-420E-A9CF-FFE7346E1661}" srcOrd="0" destOrd="0" presId="urn:microsoft.com/office/officeart/2005/8/layout/lProcess2"/>
    <dgm:cxn modelId="{075C9D3B-54EB-4287-B68E-34048485B11D}" type="presParOf" srcId="{491394E1-BC6E-4785-AE23-B70614A2E4B4}" destId="{ACED3FB1-3123-4956-BA78-695B0F1605A9}" srcOrd="1" destOrd="0" presId="urn:microsoft.com/office/officeart/2005/8/layout/lProcess2"/>
    <dgm:cxn modelId="{9D47A27F-3D72-4F20-B1DB-1560C8F33C9D}" type="presParOf" srcId="{491394E1-BC6E-4785-AE23-B70614A2E4B4}" destId="{05C4FF34-ABEE-4DB9-B593-3EE9E41E503D}" srcOrd="2" destOrd="0" presId="urn:microsoft.com/office/officeart/2005/8/layout/lProcess2"/>
    <dgm:cxn modelId="{55879F02-3D1F-4812-ACFA-EDFB84202E18}" type="presParOf" srcId="{05C4FF34-ABEE-4DB9-B593-3EE9E41E503D}" destId="{0B74B8C0-2BAC-499F-8F72-4FE88FBDC47D}" srcOrd="0" destOrd="0" presId="urn:microsoft.com/office/officeart/2005/8/layout/lProcess2"/>
    <dgm:cxn modelId="{8D3F56C8-B39E-4482-BEC5-15661FAC42F0}" type="presParOf" srcId="{0B74B8C0-2BAC-499F-8F72-4FE88FBDC47D}" destId="{B84CE121-E6A6-4DA8-9827-E52D6109F280}" srcOrd="0" destOrd="0" presId="urn:microsoft.com/office/officeart/2005/8/layout/lProcess2"/>
    <dgm:cxn modelId="{96B915DE-095B-495F-B5A4-5D64B178F80A}" type="presParOf" srcId="{0B74B8C0-2BAC-499F-8F72-4FE88FBDC47D}" destId="{76C955E7-5838-462F-B7DF-AC8F940C2DC9}" srcOrd="1" destOrd="0" presId="urn:microsoft.com/office/officeart/2005/8/layout/lProcess2"/>
    <dgm:cxn modelId="{EE995BCF-091C-497E-8334-0CA03161140F}" type="presParOf" srcId="{0B74B8C0-2BAC-499F-8F72-4FE88FBDC47D}" destId="{A622C7E2-5883-4F4B-BA7E-97AA8EE7F812}" srcOrd="2" destOrd="0" presId="urn:microsoft.com/office/officeart/2005/8/layout/lProcess2"/>
    <dgm:cxn modelId="{BD513B75-2C1F-43B8-9F9E-1E46D8D578F3}" type="presParOf" srcId="{0B74B8C0-2BAC-499F-8F72-4FE88FBDC47D}" destId="{12AE0E0B-5E75-4588-8E7E-D69332C0F7EC}" srcOrd="3" destOrd="0" presId="urn:microsoft.com/office/officeart/2005/8/layout/lProcess2"/>
    <dgm:cxn modelId="{53BAD39E-6208-4657-AED0-23ACCD3BAD45}" type="presParOf" srcId="{0B74B8C0-2BAC-499F-8F72-4FE88FBDC47D}" destId="{FBAEF55B-B476-455E-8693-21837444536B}" srcOrd="4" destOrd="0" presId="urn:microsoft.com/office/officeart/2005/8/layout/lProcess2"/>
    <dgm:cxn modelId="{CFBDA72F-86AC-43A4-ADD1-09601254CC75}" type="presParOf" srcId="{59FC0435-19C9-4F4A-9D91-0D1404174B5A}" destId="{6952FD1A-2E54-4E23-B5E3-D61B63CE8F99}" srcOrd="1" destOrd="0" presId="urn:microsoft.com/office/officeart/2005/8/layout/lProcess2"/>
    <dgm:cxn modelId="{3487F6D0-506F-4E0D-811D-F66E90ACFF34}" type="presParOf" srcId="{59FC0435-19C9-4F4A-9D91-0D1404174B5A}" destId="{44487E11-A6D9-4590-8335-AB727B4A5AB0}" srcOrd="2" destOrd="0" presId="urn:microsoft.com/office/officeart/2005/8/layout/lProcess2"/>
    <dgm:cxn modelId="{9DF2487E-C6F5-475E-AB59-28F09E15F1FC}" type="presParOf" srcId="{44487E11-A6D9-4590-8335-AB727B4A5AB0}" destId="{FB6BD549-3EC2-47BC-8FAB-A60DAEA62A90}" srcOrd="0" destOrd="0" presId="urn:microsoft.com/office/officeart/2005/8/layout/lProcess2"/>
    <dgm:cxn modelId="{12150BF6-013F-4DE6-BA0B-08AF477FE176}" type="presParOf" srcId="{44487E11-A6D9-4590-8335-AB727B4A5AB0}" destId="{133FFB1A-E921-4641-962E-B87C556424E5}" srcOrd="1" destOrd="0" presId="urn:microsoft.com/office/officeart/2005/8/layout/lProcess2"/>
    <dgm:cxn modelId="{BA5A6410-51BD-4FC6-B5EA-860C6D620DA7}" type="presParOf" srcId="{44487E11-A6D9-4590-8335-AB727B4A5AB0}" destId="{CD15CDF1-FF88-4720-B604-EDF5862387A5}" srcOrd="2" destOrd="0" presId="urn:microsoft.com/office/officeart/2005/8/layout/lProcess2"/>
    <dgm:cxn modelId="{D1619B4E-64C8-42E0-86D4-11CFA43EA91E}" type="presParOf" srcId="{CD15CDF1-FF88-4720-B604-EDF5862387A5}" destId="{7074F4B6-67E8-4F4F-BDAE-D67FE60B3468}" srcOrd="0" destOrd="0" presId="urn:microsoft.com/office/officeart/2005/8/layout/lProcess2"/>
    <dgm:cxn modelId="{A15122E4-5510-4857-A76E-D447C45ECAA0}" type="presParOf" srcId="{7074F4B6-67E8-4F4F-BDAE-D67FE60B3468}" destId="{0B1BD338-122C-4EEB-89B4-6564DFC210C8}" srcOrd="0" destOrd="0" presId="urn:microsoft.com/office/officeart/2005/8/layout/lProcess2"/>
    <dgm:cxn modelId="{29356562-342E-4E58-B189-0277BA7ACEC9}" type="presParOf" srcId="{7074F4B6-67E8-4F4F-BDAE-D67FE60B3468}" destId="{9F190097-8347-4D57-B434-8F9A3E43FAC5}" srcOrd="1" destOrd="0" presId="urn:microsoft.com/office/officeart/2005/8/layout/lProcess2"/>
    <dgm:cxn modelId="{358CD1F4-D448-41E1-B444-F10E1ED7C67C}" type="presParOf" srcId="{7074F4B6-67E8-4F4F-BDAE-D67FE60B3468}" destId="{45D1F189-7411-46AC-80C0-2797106B1C84}" srcOrd="2" destOrd="0" presId="urn:microsoft.com/office/officeart/2005/8/layout/lProcess2"/>
    <dgm:cxn modelId="{920ABF23-A167-4606-92CA-0F65C6108B5B}" type="presParOf" srcId="{7074F4B6-67E8-4F4F-BDAE-D67FE60B3468}" destId="{6A40C6E8-3C1F-4A58-8A08-4610BD951C85}" srcOrd="3" destOrd="0" presId="urn:microsoft.com/office/officeart/2005/8/layout/lProcess2"/>
    <dgm:cxn modelId="{D5788397-E4E0-497D-8476-7C4EE5C2AA42}" type="presParOf" srcId="{7074F4B6-67E8-4F4F-BDAE-D67FE60B3468}" destId="{27B55FBC-C709-45E9-B442-C09AFCF1576E}" srcOrd="4" destOrd="0" presId="urn:microsoft.com/office/officeart/2005/8/layout/lProcess2"/>
    <dgm:cxn modelId="{57B91408-E488-4E38-B5F5-85758779EBE7}" type="presParOf" srcId="{59FC0435-19C9-4F4A-9D91-0D1404174B5A}" destId="{A29149CC-3836-45AF-906E-03BD758B3504}" srcOrd="3" destOrd="0" presId="urn:microsoft.com/office/officeart/2005/8/layout/lProcess2"/>
    <dgm:cxn modelId="{B26D9503-0EC6-44F8-B6E1-E1C09064C643}" type="presParOf" srcId="{59FC0435-19C9-4F4A-9D91-0D1404174B5A}" destId="{FC971A18-8425-448A-9577-F0486BBFF5B4}" srcOrd="4" destOrd="0" presId="urn:microsoft.com/office/officeart/2005/8/layout/lProcess2"/>
    <dgm:cxn modelId="{FAC88E43-08C0-487A-8F48-AA0F7FD2303D}" type="presParOf" srcId="{FC971A18-8425-448A-9577-F0486BBFF5B4}" destId="{ED17E4E9-9CFE-45AC-949F-7CC5E4FB91D5}" srcOrd="0" destOrd="0" presId="urn:microsoft.com/office/officeart/2005/8/layout/lProcess2"/>
    <dgm:cxn modelId="{C2D6B886-7ED5-4C54-A1B1-F4766137F91B}" type="presParOf" srcId="{FC971A18-8425-448A-9577-F0486BBFF5B4}" destId="{D79538E5-BEF7-44D2-92C2-60BB3D1E551F}" srcOrd="1" destOrd="0" presId="urn:microsoft.com/office/officeart/2005/8/layout/lProcess2"/>
    <dgm:cxn modelId="{A02BDB75-4516-4FB4-821F-975C4AFE4012}" type="presParOf" srcId="{FC971A18-8425-448A-9577-F0486BBFF5B4}" destId="{E1A913EC-8DF1-4E0D-B9B4-60BF5A2BCB70}" srcOrd="2" destOrd="0" presId="urn:microsoft.com/office/officeart/2005/8/layout/lProcess2"/>
    <dgm:cxn modelId="{94DDBA06-04D7-4970-A5F3-04C10F6E51FA}" type="presParOf" srcId="{E1A913EC-8DF1-4E0D-B9B4-60BF5A2BCB70}" destId="{D8014C98-8E0E-402F-B2B1-5EF1CDB9DFB9}" srcOrd="0" destOrd="0" presId="urn:microsoft.com/office/officeart/2005/8/layout/lProcess2"/>
    <dgm:cxn modelId="{D9446750-F286-4AD3-AB64-D7F22FBAE056}" type="presParOf" srcId="{D8014C98-8E0E-402F-B2B1-5EF1CDB9DFB9}" destId="{48B1DDFD-CA0B-4B3B-B8FA-BD7B1E7BC6EE}" srcOrd="0" destOrd="0" presId="urn:microsoft.com/office/officeart/2005/8/layout/lProcess2"/>
    <dgm:cxn modelId="{72DE9392-B194-4D7D-ACD1-627BD3034424}" type="presParOf" srcId="{D8014C98-8E0E-402F-B2B1-5EF1CDB9DFB9}" destId="{08C3F31E-E2DF-4A55-BB4F-6E99A36725DE}" srcOrd="1" destOrd="0" presId="urn:microsoft.com/office/officeart/2005/8/layout/lProcess2"/>
    <dgm:cxn modelId="{1B0D575B-ED5F-4B7E-8203-3BC9EA63ABCE}" type="presParOf" srcId="{D8014C98-8E0E-402F-B2B1-5EF1CDB9DFB9}" destId="{C9160793-1DCB-405F-880E-1A494B516233}" srcOrd="2" destOrd="0" presId="urn:microsoft.com/office/officeart/2005/8/layout/lProcess2"/>
    <dgm:cxn modelId="{BAC51F07-3C19-4BBF-BAAD-2896B06C3F31}" type="presParOf" srcId="{D8014C98-8E0E-402F-B2B1-5EF1CDB9DFB9}" destId="{9FB60EEC-E6FE-4A8A-8A4C-E096A7BEAC00}" srcOrd="3" destOrd="0" presId="urn:microsoft.com/office/officeart/2005/8/layout/lProcess2"/>
    <dgm:cxn modelId="{309B5214-CF3A-4C9A-BC75-0B5FDA8E9CA2}" type="presParOf" srcId="{D8014C98-8E0E-402F-B2B1-5EF1CDB9DFB9}" destId="{581BF1C0-E605-49D8-8661-5A4DA6001C4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9B424-D61B-4AF9-93FD-1E4443585840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527D47-E915-4DEC-A7E4-F6D1899ED9FB}">
      <dgm:prSet phldrT="[Text]" custT="1"/>
      <dgm:spPr/>
      <dgm:t>
        <a:bodyPr/>
        <a:lstStyle/>
        <a:p>
          <a:r>
            <a:rPr lang="en-US" sz="1800" dirty="0"/>
            <a:t>Short Term Disability</a:t>
          </a:r>
        </a:p>
      </dgm:t>
    </dgm:pt>
    <dgm:pt modelId="{62621D2A-9162-4E69-83CA-8095ED0CF886}" type="parTrans" cxnId="{0C3C7493-1D16-4F04-8760-584199170BBA}">
      <dgm:prSet/>
      <dgm:spPr/>
      <dgm:t>
        <a:bodyPr/>
        <a:lstStyle/>
        <a:p>
          <a:endParaRPr lang="en-US" sz="2000"/>
        </a:p>
      </dgm:t>
    </dgm:pt>
    <dgm:pt modelId="{5D1B19E9-80E1-4080-88B4-39E7A169FC3E}" type="sibTrans" cxnId="{0C3C7493-1D16-4F04-8760-584199170BBA}">
      <dgm:prSet/>
      <dgm:spPr/>
      <dgm:t>
        <a:bodyPr/>
        <a:lstStyle/>
        <a:p>
          <a:endParaRPr lang="en-US" sz="2000"/>
        </a:p>
      </dgm:t>
    </dgm:pt>
    <dgm:pt modelId="{92AE95C6-EC12-44E2-9AA4-3BA84EAFED3A}">
      <dgm:prSet phldrT="[Text]" custT="1"/>
      <dgm:spPr/>
      <dgm:t>
        <a:bodyPr/>
        <a:lstStyle/>
        <a:p>
          <a:endParaRPr lang="en-US" sz="1800" dirty="0"/>
        </a:p>
      </dgm:t>
    </dgm:pt>
    <dgm:pt modelId="{E695C881-36B1-4442-ADAC-C2F66ACFA018}" type="parTrans" cxnId="{3B3D2D50-5411-4564-8378-92B74F482368}">
      <dgm:prSet/>
      <dgm:spPr/>
      <dgm:t>
        <a:bodyPr/>
        <a:lstStyle/>
        <a:p>
          <a:endParaRPr lang="en-US" sz="2000"/>
        </a:p>
      </dgm:t>
    </dgm:pt>
    <dgm:pt modelId="{D516AD40-B9E5-48B9-A67D-73F748F1DA47}" type="sibTrans" cxnId="{3B3D2D50-5411-4564-8378-92B74F482368}">
      <dgm:prSet/>
      <dgm:spPr/>
      <dgm:t>
        <a:bodyPr/>
        <a:lstStyle/>
        <a:p>
          <a:endParaRPr lang="en-US" sz="2000"/>
        </a:p>
      </dgm:t>
    </dgm:pt>
    <dgm:pt modelId="{ADF27986-F163-47A9-9845-0B4C8B215AC2}">
      <dgm:prSet phldrT="[Text]" custT="1"/>
      <dgm:spPr/>
      <dgm:t>
        <a:bodyPr/>
        <a:lstStyle/>
        <a:p>
          <a:r>
            <a:rPr lang="en-US" sz="1200" dirty="0"/>
            <a:t>60% weekly base salary up to $2,000 maximum</a:t>
          </a:r>
        </a:p>
      </dgm:t>
    </dgm:pt>
    <dgm:pt modelId="{B45EF6EB-F44F-4441-91AF-5CEB24509BA6}" type="parTrans" cxnId="{66647594-1ED1-4AE6-9ABA-2D1FF27C3BEC}">
      <dgm:prSet/>
      <dgm:spPr/>
      <dgm:t>
        <a:bodyPr/>
        <a:lstStyle/>
        <a:p>
          <a:endParaRPr lang="en-US" sz="2000"/>
        </a:p>
      </dgm:t>
    </dgm:pt>
    <dgm:pt modelId="{C2942382-5F19-4160-AB5A-3F84FFB00EB5}" type="sibTrans" cxnId="{66647594-1ED1-4AE6-9ABA-2D1FF27C3BEC}">
      <dgm:prSet/>
      <dgm:spPr/>
      <dgm:t>
        <a:bodyPr/>
        <a:lstStyle/>
        <a:p>
          <a:endParaRPr lang="en-US" sz="2000"/>
        </a:p>
      </dgm:t>
    </dgm:pt>
    <dgm:pt modelId="{D8F962D3-4F1D-4F96-9FD2-F7593D9A46BB}">
      <dgm:prSet phldrT="[Text]" custT="1"/>
      <dgm:spPr/>
      <dgm:t>
        <a:bodyPr/>
        <a:lstStyle/>
        <a:p>
          <a:r>
            <a:rPr lang="en-US" sz="1800" dirty="0"/>
            <a:t>Long Term Disability</a:t>
          </a:r>
        </a:p>
      </dgm:t>
    </dgm:pt>
    <dgm:pt modelId="{EA034AEC-D52F-41A0-ABFD-30EB65629188}" type="parTrans" cxnId="{2B754491-1472-4088-A122-B6F74D2E17A9}">
      <dgm:prSet/>
      <dgm:spPr/>
      <dgm:t>
        <a:bodyPr/>
        <a:lstStyle/>
        <a:p>
          <a:endParaRPr lang="en-US" sz="2000"/>
        </a:p>
      </dgm:t>
    </dgm:pt>
    <dgm:pt modelId="{568D7E65-72AF-4D92-A120-D2ACE82DB839}" type="sibTrans" cxnId="{2B754491-1472-4088-A122-B6F74D2E17A9}">
      <dgm:prSet/>
      <dgm:spPr/>
      <dgm:t>
        <a:bodyPr/>
        <a:lstStyle/>
        <a:p>
          <a:endParaRPr lang="en-US" sz="2000"/>
        </a:p>
      </dgm:t>
    </dgm:pt>
    <dgm:pt modelId="{83A5458A-5E26-4012-8E3E-0FF64E2DAD2D}">
      <dgm:prSet phldrT="[Text]" custT="1"/>
      <dgm:spPr/>
      <dgm:t>
        <a:bodyPr/>
        <a:lstStyle/>
        <a:p>
          <a:endParaRPr lang="en-US" sz="1800" dirty="0"/>
        </a:p>
      </dgm:t>
    </dgm:pt>
    <dgm:pt modelId="{28CBAADC-36E5-498F-BA6A-83C5B26BA61D}" type="parTrans" cxnId="{F7BADBCC-8E01-4578-88FD-0FD3C12C7EC6}">
      <dgm:prSet/>
      <dgm:spPr/>
      <dgm:t>
        <a:bodyPr/>
        <a:lstStyle/>
        <a:p>
          <a:endParaRPr lang="en-US" sz="2000"/>
        </a:p>
      </dgm:t>
    </dgm:pt>
    <dgm:pt modelId="{65853D5D-E6D7-4F43-8F13-A9DDEB62A1C2}" type="sibTrans" cxnId="{F7BADBCC-8E01-4578-88FD-0FD3C12C7EC6}">
      <dgm:prSet/>
      <dgm:spPr/>
      <dgm:t>
        <a:bodyPr/>
        <a:lstStyle/>
        <a:p>
          <a:endParaRPr lang="en-US" sz="2000"/>
        </a:p>
      </dgm:t>
    </dgm:pt>
    <dgm:pt modelId="{5B9A9F00-DD47-417B-9F47-8ABE2DB6EE98}">
      <dgm:prSet phldrT="[Text]" custT="1"/>
      <dgm:spPr/>
      <dgm:t>
        <a:bodyPr/>
        <a:lstStyle/>
        <a:p>
          <a:r>
            <a:rPr lang="en-US" sz="1200" dirty="0"/>
            <a:t>Full-time employees</a:t>
          </a:r>
        </a:p>
      </dgm:t>
    </dgm:pt>
    <dgm:pt modelId="{BC5F30D3-B404-496D-9D1F-F361C9806AFE}" type="parTrans" cxnId="{9F0CE3AE-F60E-4771-8ABF-98F01ABF4EC2}">
      <dgm:prSet/>
      <dgm:spPr/>
      <dgm:t>
        <a:bodyPr/>
        <a:lstStyle/>
        <a:p>
          <a:endParaRPr lang="en-US" sz="2000"/>
        </a:p>
      </dgm:t>
    </dgm:pt>
    <dgm:pt modelId="{0CB699C0-D9F3-4A60-B29E-8B9A88120734}" type="sibTrans" cxnId="{9F0CE3AE-F60E-4771-8ABF-98F01ABF4EC2}">
      <dgm:prSet/>
      <dgm:spPr/>
      <dgm:t>
        <a:bodyPr/>
        <a:lstStyle/>
        <a:p>
          <a:endParaRPr lang="en-US" sz="2000"/>
        </a:p>
      </dgm:t>
    </dgm:pt>
    <dgm:pt modelId="{73BDCA7C-0F64-47F0-9702-3E62D78BB86F}">
      <dgm:prSet phldrT="[Text]" custT="1"/>
      <dgm:spPr/>
      <dgm:t>
        <a:bodyPr/>
        <a:lstStyle/>
        <a:p>
          <a:r>
            <a:rPr lang="en-US" sz="1800" dirty="0"/>
            <a:t>Part-time Short Term Disability</a:t>
          </a:r>
        </a:p>
      </dgm:t>
    </dgm:pt>
    <dgm:pt modelId="{F7687052-7D29-44B0-ABFA-E646F4093844}" type="parTrans" cxnId="{3E8D65F1-8BD1-4E90-9359-24E3DBDD8ACD}">
      <dgm:prSet/>
      <dgm:spPr/>
      <dgm:t>
        <a:bodyPr/>
        <a:lstStyle/>
        <a:p>
          <a:endParaRPr lang="en-US" sz="2000"/>
        </a:p>
      </dgm:t>
    </dgm:pt>
    <dgm:pt modelId="{15609184-397F-4B2A-8A68-465D47BA24BB}" type="sibTrans" cxnId="{3E8D65F1-8BD1-4E90-9359-24E3DBDD8ACD}">
      <dgm:prSet/>
      <dgm:spPr/>
      <dgm:t>
        <a:bodyPr/>
        <a:lstStyle/>
        <a:p>
          <a:endParaRPr lang="en-US" sz="2000"/>
        </a:p>
      </dgm:t>
    </dgm:pt>
    <dgm:pt modelId="{62599083-184C-493E-82D8-DE3FF6A519D6}">
      <dgm:prSet phldrT="[Text]" custT="1"/>
      <dgm:spPr/>
      <dgm:t>
        <a:bodyPr/>
        <a:lstStyle/>
        <a:p>
          <a:r>
            <a:rPr lang="en-US" sz="1200" dirty="0"/>
            <a:t>Part-time employees</a:t>
          </a:r>
        </a:p>
      </dgm:t>
    </dgm:pt>
    <dgm:pt modelId="{3D123072-359C-4C59-8EC6-1A3065EBDE92}" type="parTrans" cxnId="{4E8DE68A-BA80-4214-8029-1DA7C2252125}">
      <dgm:prSet/>
      <dgm:spPr/>
      <dgm:t>
        <a:bodyPr/>
        <a:lstStyle/>
        <a:p>
          <a:endParaRPr lang="en-US" sz="2000"/>
        </a:p>
      </dgm:t>
    </dgm:pt>
    <dgm:pt modelId="{6519AE06-2478-4072-A7EC-DFE4B069A492}" type="sibTrans" cxnId="{4E8DE68A-BA80-4214-8029-1DA7C2252125}">
      <dgm:prSet/>
      <dgm:spPr/>
      <dgm:t>
        <a:bodyPr/>
        <a:lstStyle/>
        <a:p>
          <a:endParaRPr lang="en-US" sz="2000"/>
        </a:p>
      </dgm:t>
    </dgm:pt>
    <dgm:pt modelId="{B2089EFA-2EFA-4221-B3CF-47F4CA6688E3}">
      <dgm:prSet phldrT="[Text]" custT="1"/>
      <dgm:spPr/>
      <dgm:t>
        <a:bodyPr/>
        <a:lstStyle/>
        <a:p>
          <a:r>
            <a:rPr lang="en-US" sz="1200" dirty="0"/>
            <a:t>Elimination period:  14 days</a:t>
          </a:r>
        </a:p>
      </dgm:t>
    </dgm:pt>
    <dgm:pt modelId="{7C84355D-5042-4F58-97E9-564C9FC27C0A}" type="parTrans" cxnId="{878F5C90-1685-4DB9-9881-FFDC6ED84E52}">
      <dgm:prSet/>
      <dgm:spPr/>
      <dgm:t>
        <a:bodyPr/>
        <a:lstStyle/>
        <a:p>
          <a:endParaRPr lang="en-US" sz="2000"/>
        </a:p>
      </dgm:t>
    </dgm:pt>
    <dgm:pt modelId="{5816998F-4064-44DB-9F7A-FFB512A29A30}" type="sibTrans" cxnId="{878F5C90-1685-4DB9-9881-FFDC6ED84E52}">
      <dgm:prSet/>
      <dgm:spPr/>
      <dgm:t>
        <a:bodyPr/>
        <a:lstStyle/>
        <a:p>
          <a:endParaRPr lang="en-US" sz="2000"/>
        </a:p>
      </dgm:t>
    </dgm:pt>
    <dgm:pt modelId="{C80DA177-8992-4B56-8BF1-3721A775A5CE}">
      <dgm:prSet phldrT="[Text]" custT="1"/>
      <dgm:spPr/>
      <dgm:t>
        <a:bodyPr/>
        <a:lstStyle/>
        <a:p>
          <a:r>
            <a:rPr lang="en-US" sz="1200" dirty="0"/>
            <a:t>Duration:  Up to 24 weeks</a:t>
          </a:r>
        </a:p>
      </dgm:t>
    </dgm:pt>
    <dgm:pt modelId="{5DFCCCCD-0A54-4C85-B91A-7A70EF881A61}" type="parTrans" cxnId="{B7808095-AFF1-4EC7-9584-501CE0CF3A03}">
      <dgm:prSet/>
      <dgm:spPr/>
      <dgm:t>
        <a:bodyPr/>
        <a:lstStyle/>
        <a:p>
          <a:endParaRPr lang="en-US" sz="2000"/>
        </a:p>
      </dgm:t>
    </dgm:pt>
    <dgm:pt modelId="{2CE38DE2-B70D-4CFE-8861-E7B9C1A4A9CB}" type="sibTrans" cxnId="{B7808095-AFF1-4EC7-9584-501CE0CF3A03}">
      <dgm:prSet/>
      <dgm:spPr/>
      <dgm:t>
        <a:bodyPr/>
        <a:lstStyle/>
        <a:p>
          <a:endParaRPr lang="en-US" sz="2000"/>
        </a:p>
      </dgm:t>
    </dgm:pt>
    <dgm:pt modelId="{471B767D-8C0E-40C3-8929-8A98B17F812A}">
      <dgm:prSet phldrT="[Text]" custT="1"/>
      <dgm:spPr/>
      <dgm:t>
        <a:bodyPr/>
        <a:lstStyle/>
        <a:p>
          <a:r>
            <a:rPr lang="en-US" sz="1200" dirty="0"/>
            <a:t>Full-time employees </a:t>
          </a:r>
        </a:p>
      </dgm:t>
    </dgm:pt>
    <dgm:pt modelId="{994B889A-EC6D-4942-BE4B-D7A5A8C65E8A}" type="parTrans" cxnId="{3F2BBA04-348C-4E4E-81CD-58697EDF5488}">
      <dgm:prSet/>
      <dgm:spPr/>
      <dgm:t>
        <a:bodyPr/>
        <a:lstStyle/>
        <a:p>
          <a:endParaRPr lang="en-US" sz="2000"/>
        </a:p>
      </dgm:t>
    </dgm:pt>
    <dgm:pt modelId="{9472D1DD-DD63-44F3-950F-D1F39D74F256}" type="sibTrans" cxnId="{3F2BBA04-348C-4E4E-81CD-58697EDF5488}">
      <dgm:prSet/>
      <dgm:spPr/>
      <dgm:t>
        <a:bodyPr/>
        <a:lstStyle/>
        <a:p>
          <a:endParaRPr lang="en-US" sz="2000"/>
        </a:p>
      </dgm:t>
    </dgm:pt>
    <dgm:pt modelId="{A5E27C99-95F4-408D-BFB5-F4E08ED79152}">
      <dgm:prSet phldrT="[Text]" custT="1"/>
      <dgm:spPr/>
      <dgm:t>
        <a:bodyPr/>
        <a:lstStyle/>
        <a:p>
          <a:r>
            <a:rPr lang="en-US" sz="1200" dirty="0"/>
            <a:t>60% of monthly base salary up to a $25,000 maximum</a:t>
          </a:r>
        </a:p>
      </dgm:t>
    </dgm:pt>
    <dgm:pt modelId="{E47962B0-C65E-41CC-B64E-EE4440163AEA}" type="parTrans" cxnId="{84E7AD21-ACEB-45CB-83C5-809C886D3077}">
      <dgm:prSet/>
      <dgm:spPr/>
      <dgm:t>
        <a:bodyPr/>
        <a:lstStyle/>
        <a:p>
          <a:endParaRPr lang="en-US" sz="2000"/>
        </a:p>
      </dgm:t>
    </dgm:pt>
    <dgm:pt modelId="{3C0C27D7-DE6A-4DA2-94B0-A4D0268408FD}" type="sibTrans" cxnId="{84E7AD21-ACEB-45CB-83C5-809C886D3077}">
      <dgm:prSet/>
      <dgm:spPr/>
      <dgm:t>
        <a:bodyPr/>
        <a:lstStyle/>
        <a:p>
          <a:endParaRPr lang="en-US" sz="2000"/>
        </a:p>
      </dgm:t>
    </dgm:pt>
    <dgm:pt modelId="{6498CAA8-BDE2-41D4-8D21-142C3FCC2191}">
      <dgm:prSet phldrT="[Text]" custT="1"/>
      <dgm:spPr/>
      <dgm:t>
        <a:bodyPr/>
        <a:lstStyle/>
        <a:p>
          <a:r>
            <a:rPr lang="en-US" sz="1200" dirty="0"/>
            <a:t>Elimination period:  180 days or end of STD</a:t>
          </a:r>
        </a:p>
      </dgm:t>
    </dgm:pt>
    <dgm:pt modelId="{08B80DA5-43D2-4941-B058-CC281790E409}" type="parTrans" cxnId="{17AC976E-53E0-4901-9B2F-609CEB4394FB}">
      <dgm:prSet/>
      <dgm:spPr/>
      <dgm:t>
        <a:bodyPr/>
        <a:lstStyle/>
        <a:p>
          <a:endParaRPr lang="en-US" sz="2000"/>
        </a:p>
      </dgm:t>
    </dgm:pt>
    <dgm:pt modelId="{4BEFB9F4-98E7-4C13-AAD4-0AA064E90935}" type="sibTrans" cxnId="{17AC976E-53E0-4901-9B2F-609CEB4394FB}">
      <dgm:prSet/>
      <dgm:spPr/>
      <dgm:t>
        <a:bodyPr/>
        <a:lstStyle/>
        <a:p>
          <a:endParaRPr lang="en-US" sz="2000"/>
        </a:p>
      </dgm:t>
    </dgm:pt>
    <dgm:pt modelId="{13915BAB-F738-41CB-8416-F7958BD6F394}">
      <dgm:prSet phldrT="[Text]" custT="1"/>
      <dgm:spPr/>
      <dgm:t>
        <a:bodyPr/>
        <a:lstStyle/>
        <a:p>
          <a:endParaRPr lang="en-US" sz="1050" dirty="0"/>
        </a:p>
      </dgm:t>
    </dgm:pt>
    <dgm:pt modelId="{D1245638-8A93-4665-8C6F-088AC2F7EF4A}" type="parTrans" cxnId="{6EB7D406-E4C7-40F0-B4A9-E726EB797D6E}">
      <dgm:prSet/>
      <dgm:spPr/>
      <dgm:t>
        <a:bodyPr/>
        <a:lstStyle/>
        <a:p>
          <a:endParaRPr lang="en-US" sz="2000"/>
        </a:p>
      </dgm:t>
    </dgm:pt>
    <dgm:pt modelId="{BC5F4AA9-94DC-49AE-9AAD-C02C2ED7CF93}" type="sibTrans" cxnId="{6EB7D406-E4C7-40F0-B4A9-E726EB797D6E}">
      <dgm:prSet/>
      <dgm:spPr/>
      <dgm:t>
        <a:bodyPr/>
        <a:lstStyle/>
        <a:p>
          <a:endParaRPr lang="en-US" sz="2000"/>
        </a:p>
      </dgm:t>
    </dgm:pt>
    <dgm:pt modelId="{466447CD-36D6-43FE-9DB6-16338CFACC91}">
      <dgm:prSet phldrT="[Text]" custT="1"/>
      <dgm:spPr/>
      <dgm:t>
        <a:bodyPr/>
        <a:lstStyle/>
        <a:p>
          <a:r>
            <a:rPr lang="en-US" sz="1200" dirty="0"/>
            <a:t>Employer paid; automatically enrolled</a:t>
          </a:r>
        </a:p>
      </dgm:t>
    </dgm:pt>
    <dgm:pt modelId="{5DB72FBA-81D9-4FC1-9D56-8B4663D1C9F7}" type="parTrans" cxnId="{E888E337-D85F-4CEB-A3C3-C2742CA3648C}">
      <dgm:prSet/>
      <dgm:spPr/>
      <dgm:t>
        <a:bodyPr/>
        <a:lstStyle/>
        <a:p>
          <a:endParaRPr lang="en-US" sz="2000"/>
        </a:p>
      </dgm:t>
    </dgm:pt>
    <dgm:pt modelId="{4A09BF0A-2F45-4EED-A5FC-FA746895EF2C}" type="sibTrans" cxnId="{E888E337-D85F-4CEB-A3C3-C2742CA3648C}">
      <dgm:prSet/>
      <dgm:spPr/>
      <dgm:t>
        <a:bodyPr/>
        <a:lstStyle/>
        <a:p>
          <a:endParaRPr lang="en-US" sz="2000"/>
        </a:p>
      </dgm:t>
    </dgm:pt>
    <dgm:pt modelId="{DB8AC075-D1D8-45BD-BADE-28BB8586D7C6}">
      <dgm:prSet phldrT="[Text]" custT="1"/>
      <dgm:spPr/>
      <dgm:t>
        <a:bodyPr/>
        <a:lstStyle/>
        <a:p>
          <a:r>
            <a:rPr lang="en-US" sz="1200" dirty="0"/>
            <a:t>Employer paid; automatically enrolled</a:t>
          </a:r>
        </a:p>
      </dgm:t>
    </dgm:pt>
    <dgm:pt modelId="{7CE9FFCB-C27E-4B77-8AD8-AEB7FF4C60C8}" type="parTrans" cxnId="{9E8D9DCF-DFA1-4694-869D-727FA11E3FAB}">
      <dgm:prSet/>
      <dgm:spPr/>
      <dgm:t>
        <a:bodyPr/>
        <a:lstStyle/>
        <a:p>
          <a:endParaRPr lang="en-US" sz="2000"/>
        </a:p>
      </dgm:t>
    </dgm:pt>
    <dgm:pt modelId="{0E5D1C16-F265-46C8-8AD6-40583FCFA12E}" type="sibTrans" cxnId="{9E8D9DCF-DFA1-4694-869D-727FA11E3FAB}">
      <dgm:prSet/>
      <dgm:spPr/>
      <dgm:t>
        <a:bodyPr/>
        <a:lstStyle/>
        <a:p>
          <a:endParaRPr lang="en-US" sz="2000"/>
        </a:p>
      </dgm:t>
    </dgm:pt>
    <dgm:pt modelId="{0F3D617A-3CB2-4C92-B369-8258FA85D101}">
      <dgm:prSet phldrT="[Text]" custT="1"/>
      <dgm:spPr/>
      <dgm:t>
        <a:bodyPr/>
        <a:lstStyle/>
        <a:p>
          <a:r>
            <a:rPr lang="en-US" sz="1200" dirty="0"/>
            <a:t>60% of monthly base salary up to a $1,150 maximum</a:t>
          </a:r>
        </a:p>
      </dgm:t>
    </dgm:pt>
    <dgm:pt modelId="{B70586DC-E868-4282-B764-D3463D5167C2}" type="parTrans" cxnId="{C0B0D461-FFFC-4E15-9A34-BF87042CEA13}">
      <dgm:prSet/>
      <dgm:spPr/>
      <dgm:t>
        <a:bodyPr/>
        <a:lstStyle/>
        <a:p>
          <a:endParaRPr lang="en-US" sz="2000"/>
        </a:p>
      </dgm:t>
    </dgm:pt>
    <dgm:pt modelId="{D64EBF88-4754-4424-9CFA-AC8A0DFE1EDB}" type="sibTrans" cxnId="{C0B0D461-FFFC-4E15-9A34-BF87042CEA13}">
      <dgm:prSet/>
      <dgm:spPr/>
      <dgm:t>
        <a:bodyPr/>
        <a:lstStyle/>
        <a:p>
          <a:endParaRPr lang="en-US" sz="2000"/>
        </a:p>
      </dgm:t>
    </dgm:pt>
    <dgm:pt modelId="{8B4D293D-E0F8-473D-9D9A-2860AAC6F90A}">
      <dgm:prSet phldrT="[Text]" custT="1"/>
      <dgm:spPr/>
      <dgm:t>
        <a:bodyPr/>
        <a:lstStyle/>
        <a:p>
          <a:r>
            <a:rPr lang="en-US" sz="1200" dirty="0"/>
            <a:t>Elimination period:  15 days</a:t>
          </a:r>
        </a:p>
      </dgm:t>
    </dgm:pt>
    <dgm:pt modelId="{567D3D32-FCDC-4577-BA31-C721811B36F0}" type="parTrans" cxnId="{20A32742-9624-4EC6-99A3-F74592CB5C1E}">
      <dgm:prSet/>
      <dgm:spPr/>
      <dgm:t>
        <a:bodyPr/>
        <a:lstStyle/>
        <a:p>
          <a:endParaRPr lang="en-US" sz="2000"/>
        </a:p>
      </dgm:t>
    </dgm:pt>
    <dgm:pt modelId="{6B215553-4806-46B9-A777-8FD111F7A381}" type="sibTrans" cxnId="{20A32742-9624-4EC6-99A3-F74592CB5C1E}">
      <dgm:prSet/>
      <dgm:spPr/>
      <dgm:t>
        <a:bodyPr/>
        <a:lstStyle/>
        <a:p>
          <a:endParaRPr lang="en-US" sz="2000"/>
        </a:p>
      </dgm:t>
    </dgm:pt>
    <dgm:pt modelId="{452768F8-F1C7-4EF1-A681-04E21B05E908}">
      <dgm:prSet phldrT="[Text]" custT="1"/>
      <dgm:spPr/>
      <dgm:t>
        <a:bodyPr/>
        <a:lstStyle/>
        <a:p>
          <a:r>
            <a:rPr lang="en-US" sz="1200" dirty="0"/>
            <a:t>Duration:  Up to 24 weeks</a:t>
          </a:r>
        </a:p>
      </dgm:t>
    </dgm:pt>
    <dgm:pt modelId="{01D0EA68-2109-4370-A38E-14EF487A319E}" type="parTrans" cxnId="{78C5D71A-3F02-4AB3-B39C-CAED3CA5134A}">
      <dgm:prSet/>
      <dgm:spPr/>
      <dgm:t>
        <a:bodyPr/>
        <a:lstStyle/>
        <a:p>
          <a:endParaRPr lang="en-US" sz="2000"/>
        </a:p>
      </dgm:t>
    </dgm:pt>
    <dgm:pt modelId="{F5276162-A284-46F1-A16E-351E11975F75}" type="sibTrans" cxnId="{78C5D71A-3F02-4AB3-B39C-CAED3CA5134A}">
      <dgm:prSet/>
      <dgm:spPr/>
      <dgm:t>
        <a:bodyPr/>
        <a:lstStyle/>
        <a:p>
          <a:endParaRPr lang="en-US" sz="2000"/>
        </a:p>
      </dgm:t>
    </dgm:pt>
    <dgm:pt modelId="{228EE510-AFC7-4CB4-B695-F06FF45E9BA0}">
      <dgm:prSet phldrT="[Text]" custT="1"/>
      <dgm:spPr/>
      <dgm:t>
        <a:bodyPr/>
        <a:lstStyle/>
        <a:p>
          <a:r>
            <a:rPr lang="en-US" sz="1200" dirty="0"/>
            <a:t>Employee paid; must elect</a:t>
          </a:r>
        </a:p>
      </dgm:t>
    </dgm:pt>
    <dgm:pt modelId="{C347A4D7-A579-4B0F-AFB7-F00B82FC0EB2}" type="parTrans" cxnId="{3FC82F1B-36D2-4DB2-8563-712320FB1E89}">
      <dgm:prSet/>
      <dgm:spPr/>
      <dgm:t>
        <a:bodyPr/>
        <a:lstStyle/>
        <a:p>
          <a:endParaRPr lang="en-US" sz="2000"/>
        </a:p>
      </dgm:t>
    </dgm:pt>
    <dgm:pt modelId="{281F6A3F-E92C-4C6E-987E-F88F44B08BE5}" type="sibTrans" cxnId="{3FC82F1B-36D2-4DB2-8563-712320FB1E89}">
      <dgm:prSet/>
      <dgm:spPr/>
      <dgm:t>
        <a:bodyPr/>
        <a:lstStyle/>
        <a:p>
          <a:endParaRPr lang="en-US" sz="2000"/>
        </a:p>
      </dgm:t>
    </dgm:pt>
    <dgm:pt modelId="{A0E8BD9D-6A86-496D-B81C-53165823433D}">
      <dgm:prSet phldrT="[Text]" custT="1"/>
      <dgm:spPr/>
      <dgm:t>
        <a:bodyPr/>
        <a:lstStyle/>
        <a:p>
          <a:endParaRPr lang="en-US" sz="1800" dirty="0"/>
        </a:p>
      </dgm:t>
    </dgm:pt>
    <dgm:pt modelId="{02FF08C2-453A-47B3-9CFE-BB7E6755B9C5}" type="sibTrans" cxnId="{3A9A239C-BC63-45B9-B411-E24AB3A12B3D}">
      <dgm:prSet/>
      <dgm:spPr/>
      <dgm:t>
        <a:bodyPr/>
        <a:lstStyle/>
        <a:p>
          <a:endParaRPr lang="en-US" sz="2000"/>
        </a:p>
      </dgm:t>
    </dgm:pt>
    <dgm:pt modelId="{34BD16C5-B984-48F0-A3D4-59E5B5A64305}" type="parTrans" cxnId="{3A9A239C-BC63-45B9-B411-E24AB3A12B3D}">
      <dgm:prSet/>
      <dgm:spPr/>
      <dgm:t>
        <a:bodyPr/>
        <a:lstStyle/>
        <a:p>
          <a:endParaRPr lang="en-US" sz="2000"/>
        </a:p>
      </dgm:t>
    </dgm:pt>
    <dgm:pt modelId="{63C9FCB7-EF81-4648-ADE3-BABBE827BB71}" type="pres">
      <dgm:prSet presAssocID="{A429B424-D61B-4AF9-93FD-1E44435858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3E4F5B01-B888-4D49-8672-AE65AEDDAB76}" type="pres">
      <dgm:prSet presAssocID="{E6527D47-E915-4DEC-A7E4-F6D1899ED9FB}" presName="composite" presStyleCnt="0"/>
      <dgm:spPr/>
    </dgm:pt>
    <dgm:pt modelId="{53FAD935-0AA5-4F5C-9C4E-FFBA0009FDF5}" type="pres">
      <dgm:prSet presAssocID="{E6527D47-E915-4DEC-A7E4-F6D1899ED9F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9C395BB-D8A0-41AA-BFE2-AF2220957EA3}" type="pres">
      <dgm:prSet presAssocID="{E6527D47-E915-4DEC-A7E4-F6D1899ED9FB}" presName="Parent" presStyleLbl="alignNode1" presStyleIdx="0" presStyleCnt="3" custScaleX="173546" custLinFactNeighborX="18480" custLinFactNeighborY="-111">
        <dgm:presLayoutVars>
          <dgm:chMax val="3"/>
          <dgm:chPref val="3"/>
          <dgm:bulletEnabled val="1"/>
        </dgm:presLayoutVars>
      </dgm:prSet>
      <dgm:spPr/>
    </dgm:pt>
    <dgm:pt modelId="{0B58DAF1-44B8-43D1-B410-0B2811399F74}" type="pres">
      <dgm:prSet presAssocID="{E6527D47-E915-4DEC-A7E4-F6D1899ED9FB}" presName="Accent" presStyleLbl="parChTrans1D1" presStyleIdx="0" presStyleCnt="3"/>
      <dgm:spPr/>
    </dgm:pt>
    <dgm:pt modelId="{C366501E-F307-4838-B430-E0EFFB626A35}" type="pres">
      <dgm:prSet presAssocID="{E6527D47-E915-4DEC-A7E4-F6D1899ED9F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2069D82-7A7A-4643-83C2-976D0871A0B0}" type="pres">
      <dgm:prSet presAssocID="{5D1B19E9-80E1-4080-88B4-39E7A169FC3E}" presName="sibTrans" presStyleCnt="0"/>
      <dgm:spPr/>
    </dgm:pt>
    <dgm:pt modelId="{F5E69B81-C9C2-438A-9D8D-4FFC29009004}" type="pres">
      <dgm:prSet presAssocID="{D8F962D3-4F1D-4F96-9FD2-F7593D9A46BB}" presName="composite" presStyleCnt="0"/>
      <dgm:spPr/>
    </dgm:pt>
    <dgm:pt modelId="{36D6AD8F-C5E0-4F27-8694-F2729C2EBB0B}" type="pres">
      <dgm:prSet presAssocID="{D8F962D3-4F1D-4F96-9FD2-F7593D9A46BB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F061DCC-0858-4BDE-8BD9-3C0D7FB06B86}" type="pres">
      <dgm:prSet presAssocID="{D8F962D3-4F1D-4F96-9FD2-F7593D9A46BB}" presName="Parent" presStyleLbl="alignNode1" presStyleIdx="1" presStyleCnt="3" custScaleX="173546" custLinFactNeighborX="18793" custLinFactNeighborY="-2461">
        <dgm:presLayoutVars>
          <dgm:chMax val="3"/>
          <dgm:chPref val="3"/>
          <dgm:bulletEnabled val="1"/>
        </dgm:presLayoutVars>
      </dgm:prSet>
      <dgm:spPr/>
    </dgm:pt>
    <dgm:pt modelId="{2ABA240F-03F3-48CF-B4E6-6B2255EE24CE}" type="pres">
      <dgm:prSet presAssocID="{D8F962D3-4F1D-4F96-9FD2-F7593D9A46BB}" presName="Accent" presStyleLbl="parChTrans1D1" presStyleIdx="1" presStyleCnt="3"/>
      <dgm:spPr/>
    </dgm:pt>
    <dgm:pt modelId="{63620D00-3868-45C5-ABF9-D4BC4832957D}" type="pres">
      <dgm:prSet presAssocID="{D8F962D3-4F1D-4F96-9FD2-F7593D9A46BB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922FE0F-14C6-485F-9FF9-61A65E3E559B}" type="pres">
      <dgm:prSet presAssocID="{568D7E65-72AF-4D92-A120-D2ACE82DB839}" presName="sibTrans" presStyleCnt="0"/>
      <dgm:spPr/>
    </dgm:pt>
    <dgm:pt modelId="{150AD3F6-06B6-4E55-99BC-E40755C15AC7}" type="pres">
      <dgm:prSet presAssocID="{73BDCA7C-0F64-47F0-9702-3E62D78BB86F}" presName="composite" presStyleCnt="0"/>
      <dgm:spPr/>
    </dgm:pt>
    <dgm:pt modelId="{4A6AD090-01EB-463C-9514-4DDBC15F3A80}" type="pres">
      <dgm:prSet presAssocID="{73BDCA7C-0F64-47F0-9702-3E62D78BB86F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C7384421-B98F-4CBD-AC38-FDC819987D60}" type="pres">
      <dgm:prSet presAssocID="{73BDCA7C-0F64-47F0-9702-3E62D78BB86F}" presName="Parent" presStyleLbl="alignNode1" presStyleIdx="2" presStyleCnt="3" custScaleX="173546" custLinFactNeighborX="19731" custLinFactNeighborY="-3273">
        <dgm:presLayoutVars>
          <dgm:chMax val="3"/>
          <dgm:chPref val="3"/>
          <dgm:bulletEnabled val="1"/>
        </dgm:presLayoutVars>
      </dgm:prSet>
      <dgm:spPr/>
    </dgm:pt>
    <dgm:pt modelId="{97C7426A-EB62-4841-A0A5-1C6F783BA4E7}" type="pres">
      <dgm:prSet presAssocID="{73BDCA7C-0F64-47F0-9702-3E62D78BB86F}" presName="Accent" presStyleLbl="parChTrans1D1" presStyleIdx="2" presStyleCnt="3"/>
      <dgm:spPr/>
    </dgm:pt>
    <dgm:pt modelId="{0F96072E-8288-4846-A347-B455FA449969}" type="pres">
      <dgm:prSet presAssocID="{73BDCA7C-0F64-47F0-9702-3E62D78BB86F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F2BBA04-348C-4E4E-81CD-58697EDF5488}" srcId="{E6527D47-E915-4DEC-A7E4-F6D1899ED9FB}" destId="{471B767D-8C0E-40C3-8929-8A98B17F812A}" srcOrd="1" destOrd="0" parTransId="{994B889A-EC6D-4942-BE4B-D7A5A8C65E8A}" sibTransId="{9472D1DD-DD63-44F3-950F-D1F39D74F256}"/>
    <dgm:cxn modelId="{6EB7D406-E4C7-40F0-B4A9-E726EB797D6E}" srcId="{73BDCA7C-0F64-47F0-9702-3E62D78BB86F}" destId="{13915BAB-F738-41CB-8416-F7958BD6F394}" srcOrd="6" destOrd="0" parTransId="{D1245638-8A93-4665-8C6F-088AC2F7EF4A}" sibTransId="{BC5F4AA9-94DC-49AE-9AAD-C02C2ED7CF93}"/>
    <dgm:cxn modelId="{DE75F20D-F3A6-49D7-A788-99D07AAA17AE}" type="presOf" srcId="{C80DA177-8992-4B56-8BF1-3721A775A5CE}" destId="{C366501E-F307-4838-B430-E0EFFB626A35}" srcOrd="0" destOrd="3" presId="urn:microsoft.com/office/officeart/2011/layout/TabList"/>
    <dgm:cxn modelId="{78C5D71A-3F02-4AB3-B39C-CAED3CA5134A}" srcId="{73BDCA7C-0F64-47F0-9702-3E62D78BB86F}" destId="{452768F8-F1C7-4EF1-A681-04E21B05E908}" srcOrd="4" destOrd="0" parTransId="{01D0EA68-2109-4370-A38E-14EF487A319E}" sibTransId="{F5276162-A284-46F1-A16E-351E11975F75}"/>
    <dgm:cxn modelId="{3FC82F1B-36D2-4DB2-8563-712320FB1E89}" srcId="{73BDCA7C-0F64-47F0-9702-3E62D78BB86F}" destId="{228EE510-AFC7-4CB4-B695-F06FF45E9BA0}" srcOrd="5" destOrd="0" parTransId="{C347A4D7-A579-4B0F-AFB7-F00B82FC0EB2}" sibTransId="{281F6A3F-E92C-4C6E-987E-F88F44B08BE5}"/>
    <dgm:cxn modelId="{84E7AD21-ACEB-45CB-83C5-809C886D3077}" srcId="{D8F962D3-4F1D-4F96-9FD2-F7593D9A46BB}" destId="{A5E27C99-95F4-408D-BFB5-F4E08ED79152}" srcOrd="2" destOrd="0" parTransId="{E47962B0-C65E-41CC-B64E-EE4440163AEA}" sibTransId="{3C0C27D7-DE6A-4DA2-94B0-A4D0268408FD}"/>
    <dgm:cxn modelId="{6A313032-9CD6-490E-9032-C40D4F342E75}" type="presOf" srcId="{A429B424-D61B-4AF9-93FD-1E4443585840}" destId="{63C9FCB7-EF81-4648-ADE3-BABBE827BB71}" srcOrd="0" destOrd="0" presId="urn:microsoft.com/office/officeart/2011/layout/TabList"/>
    <dgm:cxn modelId="{E888E337-D85F-4CEB-A3C3-C2742CA3648C}" srcId="{E6527D47-E915-4DEC-A7E4-F6D1899ED9FB}" destId="{466447CD-36D6-43FE-9DB6-16338CFACC91}" srcOrd="5" destOrd="0" parTransId="{5DB72FBA-81D9-4FC1-9D56-8B4663D1C9F7}" sibTransId="{4A09BF0A-2F45-4EED-A5FC-FA746895EF2C}"/>
    <dgm:cxn modelId="{E378CC3F-A4B7-4FCB-84AD-D2DD0E419A5E}" type="presOf" srcId="{62599083-184C-493E-82D8-DE3FF6A519D6}" destId="{0F96072E-8288-4846-A347-B455FA449969}" srcOrd="0" destOrd="0" presId="urn:microsoft.com/office/officeart/2011/layout/TabList"/>
    <dgm:cxn modelId="{C0B0D461-FFFC-4E15-9A34-BF87042CEA13}" srcId="{73BDCA7C-0F64-47F0-9702-3E62D78BB86F}" destId="{0F3D617A-3CB2-4C92-B369-8258FA85D101}" srcOrd="2" destOrd="0" parTransId="{B70586DC-E868-4282-B764-D3463D5167C2}" sibTransId="{D64EBF88-4754-4424-9CFA-AC8A0DFE1EDB}"/>
    <dgm:cxn modelId="{20A32742-9624-4EC6-99A3-F74592CB5C1E}" srcId="{73BDCA7C-0F64-47F0-9702-3E62D78BB86F}" destId="{8B4D293D-E0F8-473D-9D9A-2860AAC6F90A}" srcOrd="3" destOrd="0" parTransId="{567D3D32-FCDC-4577-BA31-C721811B36F0}" sibTransId="{6B215553-4806-46B9-A777-8FD111F7A381}"/>
    <dgm:cxn modelId="{F108E163-D509-4DDB-AB30-D3C63E0A5B0C}" type="presOf" srcId="{E6527D47-E915-4DEC-A7E4-F6D1899ED9FB}" destId="{C9C395BB-D8A0-41AA-BFE2-AF2220957EA3}" srcOrd="0" destOrd="0" presId="urn:microsoft.com/office/officeart/2011/layout/TabList"/>
    <dgm:cxn modelId="{E277E845-B8EC-410D-9A79-E681C00DDB7E}" type="presOf" srcId="{471B767D-8C0E-40C3-8929-8A98B17F812A}" destId="{C366501E-F307-4838-B430-E0EFFB626A35}" srcOrd="0" destOrd="0" presId="urn:microsoft.com/office/officeart/2011/layout/TabList"/>
    <dgm:cxn modelId="{17AC976E-53E0-4901-9B2F-609CEB4394FB}" srcId="{D8F962D3-4F1D-4F96-9FD2-F7593D9A46BB}" destId="{6498CAA8-BDE2-41D4-8D21-142C3FCC2191}" srcOrd="3" destOrd="0" parTransId="{08B80DA5-43D2-4941-B058-CC281790E409}" sibTransId="{4BEFB9F4-98E7-4C13-AAD4-0AA064E90935}"/>
    <dgm:cxn modelId="{3B3D2D50-5411-4564-8378-92B74F482368}" srcId="{E6527D47-E915-4DEC-A7E4-F6D1899ED9FB}" destId="{92AE95C6-EC12-44E2-9AA4-3BA84EAFED3A}" srcOrd="0" destOrd="0" parTransId="{E695C881-36B1-4442-ADAC-C2F66ACFA018}" sibTransId="{D516AD40-B9E5-48B9-A67D-73F748F1DA47}"/>
    <dgm:cxn modelId="{72454470-FCB8-49A3-964A-553E887B0E59}" type="presOf" srcId="{8B4D293D-E0F8-473D-9D9A-2860AAC6F90A}" destId="{0F96072E-8288-4846-A347-B455FA449969}" srcOrd="0" destOrd="2" presId="urn:microsoft.com/office/officeart/2011/layout/TabList"/>
    <dgm:cxn modelId="{B8C2F850-B132-43BC-AFBB-3CD6C81DCED6}" type="presOf" srcId="{6498CAA8-BDE2-41D4-8D21-142C3FCC2191}" destId="{63620D00-3868-45C5-ABF9-D4BC4832957D}" srcOrd="0" destOrd="2" presId="urn:microsoft.com/office/officeart/2011/layout/TabList"/>
    <dgm:cxn modelId="{82837859-CEF4-4A29-A55D-007A6FE72F3E}" type="presOf" srcId="{ADF27986-F163-47A9-9845-0B4C8B215AC2}" destId="{C366501E-F307-4838-B430-E0EFFB626A35}" srcOrd="0" destOrd="1" presId="urn:microsoft.com/office/officeart/2011/layout/TabList"/>
    <dgm:cxn modelId="{40BF8280-D977-4A6A-9BC3-035002AA30F2}" type="presOf" srcId="{83A5458A-5E26-4012-8E3E-0FF64E2DAD2D}" destId="{36D6AD8F-C5E0-4F27-8694-F2729C2EBB0B}" srcOrd="0" destOrd="0" presId="urn:microsoft.com/office/officeart/2011/layout/TabList"/>
    <dgm:cxn modelId="{4E8DE68A-BA80-4214-8029-1DA7C2252125}" srcId="{73BDCA7C-0F64-47F0-9702-3E62D78BB86F}" destId="{62599083-184C-493E-82D8-DE3FF6A519D6}" srcOrd="1" destOrd="0" parTransId="{3D123072-359C-4C59-8EC6-1A3065EBDE92}" sibTransId="{6519AE06-2478-4072-A7EC-DFE4B069A492}"/>
    <dgm:cxn modelId="{03C1718D-6736-4E26-A34F-63727AF6DC7F}" type="presOf" srcId="{5B9A9F00-DD47-417B-9F47-8ABE2DB6EE98}" destId="{63620D00-3868-45C5-ABF9-D4BC4832957D}" srcOrd="0" destOrd="0" presId="urn:microsoft.com/office/officeart/2011/layout/TabList"/>
    <dgm:cxn modelId="{878F5C90-1685-4DB9-9881-FFDC6ED84E52}" srcId="{E6527D47-E915-4DEC-A7E4-F6D1899ED9FB}" destId="{B2089EFA-2EFA-4221-B3CF-47F4CA6688E3}" srcOrd="3" destOrd="0" parTransId="{7C84355D-5042-4F58-97E9-564C9FC27C0A}" sibTransId="{5816998F-4064-44DB-9F7A-FFB512A29A30}"/>
    <dgm:cxn modelId="{2B754491-1472-4088-A122-B6F74D2E17A9}" srcId="{A429B424-D61B-4AF9-93FD-1E4443585840}" destId="{D8F962D3-4F1D-4F96-9FD2-F7593D9A46BB}" srcOrd="1" destOrd="0" parTransId="{EA034AEC-D52F-41A0-ABFD-30EB65629188}" sibTransId="{568D7E65-72AF-4D92-A120-D2ACE82DB839}"/>
    <dgm:cxn modelId="{0C3C7493-1D16-4F04-8760-584199170BBA}" srcId="{A429B424-D61B-4AF9-93FD-1E4443585840}" destId="{E6527D47-E915-4DEC-A7E4-F6D1899ED9FB}" srcOrd="0" destOrd="0" parTransId="{62621D2A-9162-4E69-83CA-8095ED0CF886}" sibTransId="{5D1B19E9-80E1-4080-88B4-39E7A169FC3E}"/>
    <dgm:cxn modelId="{66647594-1ED1-4AE6-9ABA-2D1FF27C3BEC}" srcId="{E6527D47-E915-4DEC-A7E4-F6D1899ED9FB}" destId="{ADF27986-F163-47A9-9845-0B4C8B215AC2}" srcOrd="2" destOrd="0" parTransId="{B45EF6EB-F44F-4441-91AF-5CEB24509BA6}" sibTransId="{C2942382-5F19-4160-AB5A-3F84FFB00EB5}"/>
    <dgm:cxn modelId="{B7808095-AFF1-4EC7-9584-501CE0CF3A03}" srcId="{E6527D47-E915-4DEC-A7E4-F6D1899ED9FB}" destId="{C80DA177-8992-4B56-8BF1-3721A775A5CE}" srcOrd="4" destOrd="0" parTransId="{5DFCCCCD-0A54-4C85-B91A-7A70EF881A61}" sibTransId="{2CE38DE2-B70D-4CFE-8861-E7B9C1A4A9CB}"/>
    <dgm:cxn modelId="{592E1C99-9426-40F9-9531-00F439F4C25F}" type="presOf" srcId="{0F3D617A-3CB2-4C92-B369-8258FA85D101}" destId="{0F96072E-8288-4846-A347-B455FA449969}" srcOrd="0" destOrd="1" presId="urn:microsoft.com/office/officeart/2011/layout/TabList"/>
    <dgm:cxn modelId="{3A9A239C-BC63-45B9-B411-E24AB3A12B3D}" srcId="{73BDCA7C-0F64-47F0-9702-3E62D78BB86F}" destId="{A0E8BD9D-6A86-496D-B81C-53165823433D}" srcOrd="0" destOrd="0" parTransId="{34BD16C5-B984-48F0-A3D4-59E5B5A64305}" sibTransId="{02FF08C2-453A-47B3-9CFE-BB7E6755B9C5}"/>
    <dgm:cxn modelId="{4455ED9C-39C5-4F99-93A7-531D78F2F86E}" type="presOf" srcId="{92AE95C6-EC12-44E2-9AA4-3BA84EAFED3A}" destId="{53FAD935-0AA5-4F5C-9C4E-FFBA0009FDF5}" srcOrd="0" destOrd="0" presId="urn:microsoft.com/office/officeart/2011/layout/TabList"/>
    <dgm:cxn modelId="{65FCEFAD-F2EE-4306-A609-D7088DDD7106}" type="presOf" srcId="{452768F8-F1C7-4EF1-A681-04E21B05E908}" destId="{0F96072E-8288-4846-A347-B455FA449969}" srcOrd="0" destOrd="3" presId="urn:microsoft.com/office/officeart/2011/layout/TabList"/>
    <dgm:cxn modelId="{9F0CE3AE-F60E-4771-8ABF-98F01ABF4EC2}" srcId="{D8F962D3-4F1D-4F96-9FD2-F7593D9A46BB}" destId="{5B9A9F00-DD47-417B-9F47-8ABE2DB6EE98}" srcOrd="1" destOrd="0" parTransId="{BC5F30D3-B404-496D-9D1F-F361C9806AFE}" sibTransId="{0CB699C0-D9F3-4A60-B29E-8B9A88120734}"/>
    <dgm:cxn modelId="{B57EAEC1-F7C7-4F8A-BF6D-D50256307744}" type="presOf" srcId="{D8F962D3-4F1D-4F96-9FD2-F7593D9A46BB}" destId="{DF061DCC-0858-4BDE-8BD9-3C0D7FB06B86}" srcOrd="0" destOrd="0" presId="urn:microsoft.com/office/officeart/2011/layout/TabList"/>
    <dgm:cxn modelId="{12F5E5C5-F7B4-4A23-AE00-C89F886F0811}" type="presOf" srcId="{B2089EFA-2EFA-4221-B3CF-47F4CA6688E3}" destId="{C366501E-F307-4838-B430-E0EFFB626A35}" srcOrd="0" destOrd="2" presId="urn:microsoft.com/office/officeart/2011/layout/TabList"/>
    <dgm:cxn modelId="{C277ADCC-573C-41E3-AF94-5E866F202B5F}" type="presOf" srcId="{A5E27C99-95F4-408D-BFB5-F4E08ED79152}" destId="{63620D00-3868-45C5-ABF9-D4BC4832957D}" srcOrd="0" destOrd="1" presId="urn:microsoft.com/office/officeart/2011/layout/TabList"/>
    <dgm:cxn modelId="{F7BADBCC-8E01-4578-88FD-0FD3C12C7EC6}" srcId="{D8F962D3-4F1D-4F96-9FD2-F7593D9A46BB}" destId="{83A5458A-5E26-4012-8E3E-0FF64E2DAD2D}" srcOrd="0" destOrd="0" parTransId="{28CBAADC-36E5-498F-BA6A-83C5B26BA61D}" sibTransId="{65853D5D-E6D7-4F43-8F13-A9DDEB62A1C2}"/>
    <dgm:cxn modelId="{9E8D9DCF-DFA1-4694-869D-727FA11E3FAB}" srcId="{D8F962D3-4F1D-4F96-9FD2-F7593D9A46BB}" destId="{DB8AC075-D1D8-45BD-BADE-28BB8586D7C6}" srcOrd="4" destOrd="0" parTransId="{7CE9FFCB-C27E-4B77-8AD8-AEB7FF4C60C8}" sibTransId="{0E5D1C16-F265-46C8-8AD6-40583FCFA12E}"/>
    <dgm:cxn modelId="{1F3CFDD4-D5DE-4F77-8EAD-36A46E038F18}" type="presOf" srcId="{228EE510-AFC7-4CB4-B695-F06FF45E9BA0}" destId="{0F96072E-8288-4846-A347-B455FA449969}" srcOrd="0" destOrd="4" presId="urn:microsoft.com/office/officeart/2011/layout/TabList"/>
    <dgm:cxn modelId="{27A07DD5-AC6C-44CD-AE89-23008EDE974F}" type="presOf" srcId="{A0E8BD9D-6A86-496D-B81C-53165823433D}" destId="{4A6AD090-01EB-463C-9514-4DDBC15F3A80}" srcOrd="0" destOrd="0" presId="urn:microsoft.com/office/officeart/2011/layout/TabList"/>
    <dgm:cxn modelId="{8CBAE9DA-213B-4411-A2AB-D2D7E0A33FDE}" type="presOf" srcId="{DB8AC075-D1D8-45BD-BADE-28BB8586D7C6}" destId="{63620D00-3868-45C5-ABF9-D4BC4832957D}" srcOrd="0" destOrd="3" presId="urn:microsoft.com/office/officeart/2011/layout/TabList"/>
    <dgm:cxn modelId="{CD275AE4-3DA9-4AF4-B2A7-83B8DC2E6956}" type="presOf" srcId="{13915BAB-F738-41CB-8416-F7958BD6F394}" destId="{0F96072E-8288-4846-A347-B455FA449969}" srcOrd="0" destOrd="5" presId="urn:microsoft.com/office/officeart/2011/layout/TabList"/>
    <dgm:cxn modelId="{CEEA2AEB-B540-43EE-8047-2AEA0439814A}" type="presOf" srcId="{466447CD-36D6-43FE-9DB6-16338CFACC91}" destId="{C366501E-F307-4838-B430-E0EFFB626A35}" srcOrd="0" destOrd="4" presId="urn:microsoft.com/office/officeart/2011/layout/TabList"/>
    <dgm:cxn modelId="{3E8D65F1-8BD1-4E90-9359-24E3DBDD8ACD}" srcId="{A429B424-D61B-4AF9-93FD-1E4443585840}" destId="{73BDCA7C-0F64-47F0-9702-3E62D78BB86F}" srcOrd="2" destOrd="0" parTransId="{F7687052-7D29-44B0-ABFA-E646F4093844}" sibTransId="{15609184-397F-4B2A-8A68-465D47BA24BB}"/>
    <dgm:cxn modelId="{AC24C7F8-E8FB-42FB-8889-E6D834ED683A}" type="presOf" srcId="{73BDCA7C-0F64-47F0-9702-3E62D78BB86F}" destId="{C7384421-B98F-4CBD-AC38-FDC819987D60}" srcOrd="0" destOrd="0" presId="urn:microsoft.com/office/officeart/2011/layout/TabList"/>
    <dgm:cxn modelId="{F9F0EE49-1CD9-422D-B2F9-FAEFCFA0CE4E}" type="presParOf" srcId="{63C9FCB7-EF81-4648-ADE3-BABBE827BB71}" destId="{3E4F5B01-B888-4D49-8672-AE65AEDDAB76}" srcOrd="0" destOrd="0" presId="urn:microsoft.com/office/officeart/2011/layout/TabList"/>
    <dgm:cxn modelId="{F4F5A617-7BF0-4A35-863C-D472BF928449}" type="presParOf" srcId="{3E4F5B01-B888-4D49-8672-AE65AEDDAB76}" destId="{53FAD935-0AA5-4F5C-9C4E-FFBA0009FDF5}" srcOrd="0" destOrd="0" presId="urn:microsoft.com/office/officeart/2011/layout/TabList"/>
    <dgm:cxn modelId="{9E457A37-FC06-42A5-A52C-C99EC02A56EA}" type="presParOf" srcId="{3E4F5B01-B888-4D49-8672-AE65AEDDAB76}" destId="{C9C395BB-D8A0-41AA-BFE2-AF2220957EA3}" srcOrd="1" destOrd="0" presId="urn:microsoft.com/office/officeart/2011/layout/TabList"/>
    <dgm:cxn modelId="{8B69CB4D-D89C-421C-9C80-D1C80759F6FA}" type="presParOf" srcId="{3E4F5B01-B888-4D49-8672-AE65AEDDAB76}" destId="{0B58DAF1-44B8-43D1-B410-0B2811399F74}" srcOrd="2" destOrd="0" presId="urn:microsoft.com/office/officeart/2011/layout/TabList"/>
    <dgm:cxn modelId="{D0AB8F7B-9805-4119-BCA9-D9BCD30AE79F}" type="presParOf" srcId="{63C9FCB7-EF81-4648-ADE3-BABBE827BB71}" destId="{C366501E-F307-4838-B430-E0EFFB626A35}" srcOrd="1" destOrd="0" presId="urn:microsoft.com/office/officeart/2011/layout/TabList"/>
    <dgm:cxn modelId="{EF90AA5F-F93D-4725-8E9C-1FB8C64EC31C}" type="presParOf" srcId="{63C9FCB7-EF81-4648-ADE3-BABBE827BB71}" destId="{62069D82-7A7A-4643-83C2-976D0871A0B0}" srcOrd="2" destOrd="0" presId="urn:microsoft.com/office/officeart/2011/layout/TabList"/>
    <dgm:cxn modelId="{EE51DD98-9143-4F09-963D-36503E600B6C}" type="presParOf" srcId="{63C9FCB7-EF81-4648-ADE3-BABBE827BB71}" destId="{F5E69B81-C9C2-438A-9D8D-4FFC29009004}" srcOrd="3" destOrd="0" presId="urn:microsoft.com/office/officeart/2011/layout/TabList"/>
    <dgm:cxn modelId="{7A2A4BBB-47E2-4D09-839F-97A141CF7673}" type="presParOf" srcId="{F5E69B81-C9C2-438A-9D8D-4FFC29009004}" destId="{36D6AD8F-C5E0-4F27-8694-F2729C2EBB0B}" srcOrd="0" destOrd="0" presId="urn:microsoft.com/office/officeart/2011/layout/TabList"/>
    <dgm:cxn modelId="{46CD860F-89A2-4966-B00C-F0F3936AC5D5}" type="presParOf" srcId="{F5E69B81-C9C2-438A-9D8D-4FFC29009004}" destId="{DF061DCC-0858-4BDE-8BD9-3C0D7FB06B86}" srcOrd="1" destOrd="0" presId="urn:microsoft.com/office/officeart/2011/layout/TabList"/>
    <dgm:cxn modelId="{78F36EEC-974E-49CC-AA94-C6F75C42BAC7}" type="presParOf" srcId="{F5E69B81-C9C2-438A-9D8D-4FFC29009004}" destId="{2ABA240F-03F3-48CF-B4E6-6B2255EE24CE}" srcOrd="2" destOrd="0" presId="urn:microsoft.com/office/officeart/2011/layout/TabList"/>
    <dgm:cxn modelId="{1E0BE6AC-5C49-4EB2-8047-B3EE24EAF8E0}" type="presParOf" srcId="{63C9FCB7-EF81-4648-ADE3-BABBE827BB71}" destId="{63620D00-3868-45C5-ABF9-D4BC4832957D}" srcOrd="4" destOrd="0" presId="urn:microsoft.com/office/officeart/2011/layout/TabList"/>
    <dgm:cxn modelId="{5D7FB740-7BD2-4E84-B905-0AF2E3818EFA}" type="presParOf" srcId="{63C9FCB7-EF81-4648-ADE3-BABBE827BB71}" destId="{C922FE0F-14C6-485F-9FF9-61A65E3E559B}" srcOrd="5" destOrd="0" presId="urn:microsoft.com/office/officeart/2011/layout/TabList"/>
    <dgm:cxn modelId="{297AAE26-3426-41D0-B7BA-1058CA0BDC6D}" type="presParOf" srcId="{63C9FCB7-EF81-4648-ADE3-BABBE827BB71}" destId="{150AD3F6-06B6-4E55-99BC-E40755C15AC7}" srcOrd="6" destOrd="0" presId="urn:microsoft.com/office/officeart/2011/layout/TabList"/>
    <dgm:cxn modelId="{4D29FC46-758F-4A4B-A61B-ADFADCB51ECE}" type="presParOf" srcId="{150AD3F6-06B6-4E55-99BC-E40755C15AC7}" destId="{4A6AD090-01EB-463C-9514-4DDBC15F3A80}" srcOrd="0" destOrd="0" presId="urn:microsoft.com/office/officeart/2011/layout/TabList"/>
    <dgm:cxn modelId="{E57DB388-71EA-4F0E-AEB7-DE0A629B296D}" type="presParOf" srcId="{150AD3F6-06B6-4E55-99BC-E40755C15AC7}" destId="{C7384421-B98F-4CBD-AC38-FDC819987D60}" srcOrd="1" destOrd="0" presId="urn:microsoft.com/office/officeart/2011/layout/TabList"/>
    <dgm:cxn modelId="{2A31671D-DE72-4F61-80B7-5BC66D4A5AF5}" type="presParOf" srcId="{150AD3F6-06B6-4E55-99BC-E40755C15AC7}" destId="{97C7426A-EB62-4841-A0A5-1C6F783BA4E7}" srcOrd="2" destOrd="0" presId="urn:microsoft.com/office/officeart/2011/layout/TabList"/>
    <dgm:cxn modelId="{69FB329D-21D3-442A-AF12-5AE2BB80B825}" type="presParOf" srcId="{63C9FCB7-EF81-4648-ADE3-BABBE827BB71}" destId="{0F96072E-8288-4846-A347-B455FA449969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F33CD4-B692-4969-BB6F-0BDB1EC13158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EEE0FB-C022-4B14-8AD1-7828899AEB44}">
      <dgm:prSet phldrT="[Text]"/>
      <dgm:spPr/>
      <dgm:t>
        <a:bodyPr/>
        <a:lstStyle/>
        <a:p>
          <a:r>
            <a:rPr lang="en-US" dirty="0"/>
            <a:t>Health Savings Account</a:t>
          </a:r>
        </a:p>
      </dgm:t>
    </dgm:pt>
    <dgm:pt modelId="{42316010-BD40-4C57-93E9-7484C914BD0F}" type="parTrans" cxnId="{6092B6FC-7820-426C-BB5A-9C3AC201D073}">
      <dgm:prSet/>
      <dgm:spPr/>
      <dgm:t>
        <a:bodyPr/>
        <a:lstStyle/>
        <a:p>
          <a:endParaRPr lang="en-US"/>
        </a:p>
      </dgm:t>
    </dgm:pt>
    <dgm:pt modelId="{4E5EF3F9-D717-4E12-A0B9-2DE89323A40B}" type="sibTrans" cxnId="{6092B6FC-7820-426C-BB5A-9C3AC201D073}">
      <dgm:prSet/>
      <dgm:spPr/>
      <dgm:t>
        <a:bodyPr/>
        <a:lstStyle/>
        <a:p>
          <a:endParaRPr lang="en-US"/>
        </a:p>
      </dgm:t>
    </dgm:pt>
    <dgm:pt modelId="{CF9E2798-0B7B-47A1-B3E3-D51072E8E1D6}">
      <dgm:prSet phldrT="[Text]"/>
      <dgm:spPr/>
      <dgm:t>
        <a:bodyPr/>
        <a:lstStyle/>
        <a:p>
          <a:r>
            <a:rPr lang="en-US" dirty="0"/>
            <a:t>Only available with Consumer Choice HSA (HDHP) plan</a:t>
          </a:r>
        </a:p>
      </dgm:t>
    </dgm:pt>
    <dgm:pt modelId="{5D31BBDB-4EBE-40E5-9AB8-826340D4A724}" type="parTrans" cxnId="{C0EE834B-4DB2-407E-ADE6-5CC06F741EE3}">
      <dgm:prSet/>
      <dgm:spPr/>
      <dgm:t>
        <a:bodyPr/>
        <a:lstStyle/>
        <a:p>
          <a:endParaRPr lang="en-US"/>
        </a:p>
      </dgm:t>
    </dgm:pt>
    <dgm:pt modelId="{90AD4464-7E86-4976-B3A7-4AD014FBFC5F}" type="sibTrans" cxnId="{C0EE834B-4DB2-407E-ADE6-5CC06F741EE3}">
      <dgm:prSet/>
      <dgm:spPr/>
      <dgm:t>
        <a:bodyPr/>
        <a:lstStyle/>
        <a:p>
          <a:endParaRPr lang="en-US"/>
        </a:p>
      </dgm:t>
    </dgm:pt>
    <dgm:pt modelId="{7D87B67D-0995-4DE1-AECC-A2916DA986F8}">
      <dgm:prSet phldrT="[Text]"/>
      <dgm:spPr/>
      <dgm:t>
        <a:bodyPr/>
        <a:lstStyle/>
        <a:p>
          <a:r>
            <a:rPr lang="en-US" dirty="0"/>
            <a:t>Triple tax advantage</a:t>
          </a:r>
        </a:p>
      </dgm:t>
    </dgm:pt>
    <dgm:pt modelId="{549BF038-36F9-4154-A0F7-5AEC7E4EF986}" type="parTrans" cxnId="{2A379E9E-A201-4B48-8E1D-1888D7A54D17}">
      <dgm:prSet/>
      <dgm:spPr/>
      <dgm:t>
        <a:bodyPr/>
        <a:lstStyle/>
        <a:p>
          <a:endParaRPr lang="en-US"/>
        </a:p>
      </dgm:t>
    </dgm:pt>
    <dgm:pt modelId="{83C1C4D2-F3A3-4F44-BB1A-D7EF1549B263}" type="sibTrans" cxnId="{2A379E9E-A201-4B48-8E1D-1888D7A54D17}">
      <dgm:prSet/>
      <dgm:spPr/>
      <dgm:t>
        <a:bodyPr/>
        <a:lstStyle/>
        <a:p>
          <a:endParaRPr lang="en-US"/>
        </a:p>
      </dgm:t>
    </dgm:pt>
    <dgm:pt modelId="{3DD9765B-E4B5-4890-AFD5-5FF4BFE0633A}">
      <dgm:prSet phldrT="[Text]"/>
      <dgm:spPr/>
      <dgm:t>
        <a:bodyPr/>
        <a:lstStyle/>
        <a:p>
          <a:r>
            <a:rPr lang="en-US" dirty="0"/>
            <a:t>Health Care Flex Spending Account</a:t>
          </a:r>
        </a:p>
      </dgm:t>
    </dgm:pt>
    <dgm:pt modelId="{31DDF1D1-26F1-449F-A351-52AE17D4A552}" type="parTrans" cxnId="{7DBD1DFA-2062-47FC-8467-6FE23A599591}">
      <dgm:prSet/>
      <dgm:spPr/>
      <dgm:t>
        <a:bodyPr/>
        <a:lstStyle/>
        <a:p>
          <a:endParaRPr lang="en-US"/>
        </a:p>
      </dgm:t>
    </dgm:pt>
    <dgm:pt modelId="{59C9CC72-FA39-4807-902A-8CCA5417DB1C}" type="sibTrans" cxnId="{7DBD1DFA-2062-47FC-8467-6FE23A599591}">
      <dgm:prSet/>
      <dgm:spPr/>
      <dgm:t>
        <a:bodyPr/>
        <a:lstStyle/>
        <a:p>
          <a:endParaRPr lang="en-US"/>
        </a:p>
      </dgm:t>
    </dgm:pt>
    <dgm:pt modelId="{96BB9479-40F9-4B9F-B0FD-FDD1C4251948}">
      <dgm:prSet phldrT="[Text]"/>
      <dgm:spPr/>
      <dgm:t>
        <a:bodyPr/>
        <a:lstStyle/>
        <a:p>
          <a:r>
            <a:rPr lang="en-US" dirty="0"/>
            <a:t>Available with 80% or 90% EPO or waive coverage</a:t>
          </a:r>
        </a:p>
      </dgm:t>
    </dgm:pt>
    <dgm:pt modelId="{0C345247-AC42-4340-BEA6-DAC53B06582A}" type="parTrans" cxnId="{5DA5D835-1E40-4327-BE2E-89AFA166B3FA}">
      <dgm:prSet/>
      <dgm:spPr/>
      <dgm:t>
        <a:bodyPr/>
        <a:lstStyle/>
        <a:p>
          <a:endParaRPr lang="en-US"/>
        </a:p>
      </dgm:t>
    </dgm:pt>
    <dgm:pt modelId="{C7C9643C-82E6-4F40-A14E-46927F562811}" type="sibTrans" cxnId="{5DA5D835-1E40-4327-BE2E-89AFA166B3FA}">
      <dgm:prSet/>
      <dgm:spPr/>
      <dgm:t>
        <a:bodyPr/>
        <a:lstStyle/>
        <a:p>
          <a:endParaRPr lang="en-US"/>
        </a:p>
      </dgm:t>
    </dgm:pt>
    <dgm:pt modelId="{A2D005F1-165B-41A7-AF5C-41A037754A39}">
      <dgm:prSet phldrT="[Text]"/>
      <dgm:spPr/>
      <dgm:t>
        <a:bodyPr/>
        <a:lstStyle/>
        <a:p>
          <a:r>
            <a:rPr lang="en-US" dirty="0"/>
            <a:t>Tax advantage</a:t>
          </a:r>
        </a:p>
      </dgm:t>
    </dgm:pt>
    <dgm:pt modelId="{0035C516-E8D6-49D7-ADE9-B1832DA221EE}" type="parTrans" cxnId="{E1BEE077-447B-4D04-BD4D-E6A1D22D2A92}">
      <dgm:prSet/>
      <dgm:spPr/>
      <dgm:t>
        <a:bodyPr/>
        <a:lstStyle/>
        <a:p>
          <a:endParaRPr lang="en-US"/>
        </a:p>
      </dgm:t>
    </dgm:pt>
    <dgm:pt modelId="{CA1045A0-D1A9-4998-9FAF-D6344EE0666F}" type="sibTrans" cxnId="{E1BEE077-447B-4D04-BD4D-E6A1D22D2A92}">
      <dgm:prSet/>
      <dgm:spPr/>
      <dgm:t>
        <a:bodyPr/>
        <a:lstStyle/>
        <a:p>
          <a:endParaRPr lang="en-US"/>
        </a:p>
      </dgm:t>
    </dgm:pt>
    <dgm:pt modelId="{A9703D24-AF5C-4505-8FED-7901233A32B6}">
      <dgm:prSet phldrT="[Text]"/>
      <dgm:spPr/>
      <dgm:t>
        <a:bodyPr/>
        <a:lstStyle/>
        <a:p>
          <a:r>
            <a:rPr lang="en-US" dirty="0"/>
            <a:t>Dependent Care Flex Spending Account</a:t>
          </a:r>
        </a:p>
      </dgm:t>
    </dgm:pt>
    <dgm:pt modelId="{85B53281-C3CC-4EA0-82A5-D7AB01DC9899}" type="parTrans" cxnId="{5AA08248-E08D-4EBC-9623-3844BF5F0954}">
      <dgm:prSet/>
      <dgm:spPr/>
      <dgm:t>
        <a:bodyPr/>
        <a:lstStyle/>
        <a:p>
          <a:endParaRPr lang="en-US"/>
        </a:p>
      </dgm:t>
    </dgm:pt>
    <dgm:pt modelId="{F3FB37AB-7E72-447F-ADDF-6FE965EA7D86}" type="sibTrans" cxnId="{5AA08248-E08D-4EBC-9623-3844BF5F0954}">
      <dgm:prSet/>
      <dgm:spPr/>
      <dgm:t>
        <a:bodyPr/>
        <a:lstStyle/>
        <a:p>
          <a:endParaRPr lang="en-US"/>
        </a:p>
      </dgm:t>
    </dgm:pt>
    <dgm:pt modelId="{426140EB-1403-43D7-9CDC-F40EAD62BA6A}">
      <dgm:prSet phldrT="[Text]"/>
      <dgm:spPr/>
      <dgm:t>
        <a:bodyPr/>
        <a:lstStyle/>
        <a:p>
          <a:r>
            <a:rPr lang="en-US" dirty="0"/>
            <a:t>Child/dependent care expenses only (up to age 13) – NOT medical</a:t>
          </a:r>
        </a:p>
      </dgm:t>
    </dgm:pt>
    <dgm:pt modelId="{D6835084-366F-4D3C-B21B-AD2222B38261}" type="parTrans" cxnId="{433AD895-06CF-4C04-960A-BFC83F8FF16F}">
      <dgm:prSet/>
      <dgm:spPr/>
      <dgm:t>
        <a:bodyPr/>
        <a:lstStyle/>
        <a:p>
          <a:endParaRPr lang="en-US"/>
        </a:p>
      </dgm:t>
    </dgm:pt>
    <dgm:pt modelId="{99D9EF22-0DE1-47CC-A0BD-52F3C379B255}" type="sibTrans" cxnId="{433AD895-06CF-4C04-960A-BFC83F8FF16F}">
      <dgm:prSet/>
      <dgm:spPr/>
      <dgm:t>
        <a:bodyPr/>
        <a:lstStyle/>
        <a:p>
          <a:endParaRPr lang="en-US"/>
        </a:p>
      </dgm:t>
    </dgm:pt>
    <dgm:pt modelId="{CD0EEC71-8EA5-483B-A775-2C862E6D5450}">
      <dgm:prSet phldrT="[Text]"/>
      <dgm:spPr/>
      <dgm:t>
        <a:bodyPr/>
        <a:lstStyle/>
        <a:p>
          <a:r>
            <a:rPr lang="en-US" dirty="0"/>
            <a:t>“Use it or lose it”</a:t>
          </a:r>
        </a:p>
      </dgm:t>
    </dgm:pt>
    <dgm:pt modelId="{0D46DDC7-BC9F-4611-AACD-C1A21468A549}" type="parTrans" cxnId="{8EB3FB43-59C3-4D27-81AD-DCD2BE8DCD16}">
      <dgm:prSet/>
      <dgm:spPr/>
      <dgm:t>
        <a:bodyPr/>
        <a:lstStyle/>
        <a:p>
          <a:endParaRPr lang="en-US"/>
        </a:p>
      </dgm:t>
    </dgm:pt>
    <dgm:pt modelId="{E9BFA6B1-99AF-4AB2-BA8C-4A226FA69B2E}" type="sibTrans" cxnId="{8EB3FB43-59C3-4D27-81AD-DCD2BE8DCD16}">
      <dgm:prSet/>
      <dgm:spPr/>
      <dgm:t>
        <a:bodyPr/>
        <a:lstStyle/>
        <a:p>
          <a:endParaRPr lang="en-US"/>
        </a:p>
      </dgm:t>
    </dgm:pt>
    <dgm:pt modelId="{84A842D7-9D01-4972-8DB2-288ECE839FFD}">
      <dgm:prSet phldrT="[Text]"/>
      <dgm:spPr/>
      <dgm:t>
        <a:bodyPr/>
        <a:lstStyle/>
        <a:p>
          <a:r>
            <a:rPr lang="en-US" dirty="0"/>
            <a:t>Always yours; no “use it or lose it”</a:t>
          </a:r>
        </a:p>
      </dgm:t>
    </dgm:pt>
    <dgm:pt modelId="{501CDD79-7650-4665-BEF2-604CAD59A223}" type="parTrans" cxnId="{2CD0A78F-0607-4345-8419-9AA30951D590}">
      <dgm:prSet/>
      <dgm:spPr/>
      <dgm:t>
        <a:bodyPr/>
        <a:lstStyle/>
        <a:p>
          <a:endParaRPr lang="en-US"/>
        </a:p>
      </dgm:t>
    </dgm:pt>
    <dgm:pt modelId="{050081DB-5336-4951-A62C-FDA4B520870D}" type="sibTrans" cxnId="{2CD0A78F-0607-4345-8419-9AA30951D590}">
      <dgm:prSet/>
      <dgm:spPr/>
      <dgm:t>
        <a:bodyPr/>
        <a:lstStyle/>
        <a:p>
          <a:endParaRPr lang="en-US"/>
        </a:p>
      </dgm:t>
    </dgm:pt>
    <dgm:pt modelId="{3FE773AD-92FD-4910-B565-CB496B792A2B}">
      <dgm:prSet phldrT="[Text]"/>
      <dgm:spPr/>
      <dgm:t>
        <a:bodyPr/>
        <a:lstStyle/>
        <a:p>
          <a:r>
            <a:rPr lang="en-US" dirty="0"/>
            <a:t>Carryover of up to $500 year to year</a:t>
          </a:r>
        </a:p>
      </dgm:t>
    </dgm:pt>
    <dgm:pt modelId="{9B30315E-64EE-48AF-8E1E-CB9C7ECABF0C}" type="parTrans" cxnId="{64287C06-2BEE-4731-A8A4-34A4CED176CE}">
      <dgm:prSet/>
      <dgm:spPr/>
      <dgm:t>
        <a:bodyPr/>
        <a:lstStyle/>
        <a:p>
          <a:endParaRPr lang="en-US"/>
        </a:p>
      </dgm:t>
    </dgm:pt>
    <dgm:pt modelId="{20301147-A5B4-49B3-9B90-3062D17F7BAC}" type="sibTrans" cxnId="{64287C06-2BEE-4731-A8A4-34A4CED176CE}">
      <dgm:prSet/>
      <dgm:spPr/>
      <dgm:t>
        <a:bodyPr/>
        <a:lstStyle/>
        <a:p>
          <a:endParaRPr lang="en-US"/>
        </a:p>
      </dgm:t>
    </dgm:pt>
    <dgm:pt modelId="{CF9BAD05-9B15-4C9E-A37D-222F405BDC42}">
      <dgm:prSet phldrT="[Text]"/>
      <dgm:spPr/>
      <dgm:t>
        <a:bodyPr/>
        <a:lstStyle/>
        <a:p>
          <a:r>
            <a:rPr lang="en-US" dirty="0"/>
            <a:t>Tax advantage</a:t>
          </a:r>
        </a:p>
      </dgm:t>
    </dgm:pt>
    <dgm:pt modelId="{BADD7464-AE33-40C7-802B-E966151E5F09}" type="parTrans" cxnId="{96E547A4-9216-40CA-9430-41F80360946F}">
      <dgm:prSet/>
      <dgm:spPr/>
      <dgm:t>
        <a:bodyPr/>
        <a:lstStyle/>
        <a:p>
          <a:endParaRPr lang="en-US"/>
        </a:p>
      </dgm:t>
    </dgm:pt>
    <dgm:pt modelId="{C31BC420-9697-4865-8C9E-9D5513AF22AF}" type="sibTrans" cxnId="{96E547A4-9216-40CA-9430-41F80360946F}">
      <dgm:prSet/>
      <dgm:spPr/>
      <dgm:t>
        <a:bodyPr/>
        <a:lstStyle/>
        <a:p>
          <a:endParaRPr lang="en-US"/>
        </a:p>
      </dgm:t>
    </dgm:pt>
    <dgm:pt modelId="{01095EC8-45F0-4600-AB7C-A1A8364BF3A6}" type="pres">
      <dgm:prSet presAssocID="{AFF33CD4-B692-4969-BB6F-0BDB1EC13158}" presName="diagram" presStyleCnt="0">
        <dgm:presLayoutVars>
          <dgm:dir/>
          <dgm:animLvl val="lvl"/>
          <dgm:resizeHandles val="exact"/>
        </dgm:presLayoutVars>
      </dgm:prSet>
      <dgm:spPr/>
    </dgm:pt>
    <dgm:pt modelId="{1871C8DC-AB1E-4929-9D6C-04329CBD7F7E}" type="pres">
      <dgm:prSet presAssocID="{08EEE0FB-C022-4B14-8AD1-7828899AEB44}" presName="compNode" presStyleCnt="0"/>
      <dgm:spPr/>
    </dgm:pt>
    <dgm:pt modelId="{4864BA0B-5810-4F3F-940C-D8EE7911EF87}" type="pres">
      <dgm:prSet presAssocID="{08EEE0FB-C022-4B14-8AD1-7828899AEB44}" presName="childRect" presStyleLbl="bgAcc1" presStyleIdx="0" presStyleCnt="3">
        <dgm:presLayoutVars>
          <dgm:bulletEnabled val="1"/>
        </dgm:presLayoutVars>
      </dgm:prSet>
      <dgm:spPr/>
    </dgm:pt>
    <dgm:pt modelId="{D5F99DE4-ACC3-4E12-8E61-60732DD78BF1}" type="pres">
      <dgm:prSet presAssocID="{08EEE0FB-C022-4B14-8AD1-7828899AEB4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7DAC67-3CCF-4DD5-A242-F17A700C64A2}" type="pres">
      <dgm:prSet presAssocID="{08EEE0FB-C022-4B14-8AD1-7828899AEB44}" presName="parentRect" presStyleLbl="alignNode1" presStyleIdx="0" presStyleCnt="3"/>
      <dgm:spPr/>
    </dgm:pt>
    <dgm:pt modelId="{FED00523-669C-40E2-BAA7-1BFE616F5A67}" type="pres">
      <dgm:prSet presAssocID="{08EEE0FB-C022-4B14-8AD1-7828899AEB44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C8BF5B-F640-43C2-A9C2-A0A5ACE11832}" type="pres">
      <dgm:prSet presAssocID="{4E5EF3F9-D717-4E12-A0B9-2DE89323A40B}" presName="sibTrans" presStyleLbl="sibTrans2D1" presStyleIdx="0" presStyleCnt="0"/>
      <dgm:spPr/>
    </dgm:pt>
    <dgm:pt modelId="{60B82BEC-2CDC-4657-83EE-5E97CE2DBE5F}" type="pres">
      <dgm:prSet presAssocID="{3DD9765B-E4B5-4890-AFD5-5FF4BFE0633A}" presName="compNode" presStyleCnt="0"/>
      <dgm:spPr/>
    </dgm:pt>
    <dgm:pt modelId="{46CE5F92-6FC0-4622-98BC-BB26D109BDE0}" type="pres">
      <dgm:prSet presAssocID="{3DD9765B-E4B5-4890-AFD5-5FF4BFE0633A}" presName="childRect" presStyleLbl="bgAcc1" presStyleIdx="1" presStyleCnt="3">
        <dgm:presLayoutVars>
          <dgm:bulletEnabled val="1"/>
        </dgm:presLayoutVars>
      </dgm:prSet>
      <dgm:spPr/>
    </dgm:pt>
    <dgm:pt modelId="{6C180339-4BDD-4B89-8693-BF73EFF469D9}" type="pres">
      <dgm:prSet presAssocID="{3DD9765B-E4B5-4890-AFD5-5FF4BFE0633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EB072B1-F52F-475D-A7B9-E75EA07C15F9}" type="pres">
      <dgm:prSet presAssocID="{3DD9765B-E4B5-4890-AFD5-5FF4BFE0633A}" presName="parentRect" presStyleLbl="alignNode1" presStyleIdx="1" presStyleCnt="3"/>
      <dgm:spPr/>
    </dgm:pt>
    <dgm:pt modelId="{46847576-6B1C-49C0-BAB5-5EF9A3F05989}" type="pres">
      <dgm:prSet presAssocID="{3DD9765B-E4B5-4890-AFD5-5FF4BFE0633A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DEC9389-DF3C-42CC-B1E6-3449313974C7}" type="pres">
      <dgm:prSet presAssocID="{59C9CC72-FA39-4807-902A-8CCA5417DB1C}" presName="sibTrans" presStyleLbl="sibTrans2D1" presStyleIdx="0" presStyleCnt="0"/>
      <dgm:spPr/>
    </dgm:pt>
    <dgm:pt modelId="{4D4270C2-D448-4A94-9CEC-637BE0EC30C9}" type="pres">
      <dgm:prSet presAssocID="{A9703D24-AF5C-4505-8FED-7901233A32B6}" presName="compNode" presStyleCnt="0"/>
      <dgm:spPr/>
    </dgm:pt>
    <dgm:pt modelId="{5418FA9D-099B-436C-B4B0-6B99314C3E9E}" type="pres">
      <dgm:prSet presAssocID="{A9703D24-AF5C-4505-8FED-7901233A32B6}" presName="childRect" presStyleLbl="bgAcc1" presStyleIdx="2" presStyleCnt="3">
        <dgm:presLayoutVars>
          <dgm:bulletEnabled val="1"/>
        </dgm:presLayoutVars>
      </dgm:prSet>
      <dgm:spPr/>
    </dgm:pt>
    <dgm:pt modelId="{2D0C351E-5E2A-4DE0-B301-21655E7DB727}" type="pres">
      <dgm:prSet presAssocID="{A9703D24-AF5C-4505-8FED-7901233A32B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F16137A-6F22-43C8-92F4-3D95387F959D}" type="pres">
      <dgm:prSet presAssocID="{A9703D24-AF5C-4505-8FED-7901233A32B6}" presName="parentRect" presStyleLbl="alignNode1" presStyleIdx="2" presStyleCnt="3"/>
      <dgm:spPr/>
    </dgm:pt>
    <dgm:pt modelId="{4A003623-B25E-4204-9925-C1004E9395DF}" type="pres">
      <dgm:prSet presAssocID="{A9703D24-AF5C-4505-8FED-7901233A32B6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2B84F02-AF91-430F-9BA8-EDFE4E6130EA}" type="presOf" srcId="{08EEE0FB-C022-4B14-8AD1-7828899AEB44}" destId="{777DAC67-3CCF-4DD5-A242-F17A700C64A2}" srcOrd="1" destOrd="0" presId="urn:microsoft.com/office/officeart/2005/8/layout/bList2"/>
    <dgm:cxn modelId="{2E59D105-587A-4132-AB3B-9E76D07A4442}" type="presOf" srcId="{3FE773AD-92FD-4910-B565-CB496B792A2B}" destId="{46CE5F92-6FC0-4622-98BC-BB26D109BDE0}" srcOrd="0" destOrd="2" presId="urn:microsoft.com/office/officeart/2005/8/layout/bList2"/>
    <dgm:cxn modelId="{64287C06-2BEE-4731-A8A4-34A4CED176CE}" srcId="{3DD9765B-E4B5-4890-AFD5-5FF4BFE0633A}" destId="{3FE773AD-92FD-4910-B565-CB496B792A2B}" srcOrd="2" destOrd="0" parTransId="{9B30315E-64EE-48AF-8E1E-CB9C7ECABF0C}" sibTransId="{20301147-A5B4-49B3-9B90-3062D17F7BAC}"/>
    <dgm:cxn modelId="{9100F50A-F5F6-4A33-8A97-CE3ECC95C7F0}" type="presOf" srcId="{AFF33CD4-B692-4969-BB6F-0BDB1EC13158}" destId="{01095EC8-45F0-4600-AB7C-A1A8364BF3A6}" srcOrd="0" destOrd="0" presId="urn:microsoft.com/office/officeart/2005/8/layout/bList2"/>
    <dgm:cxn modelId="{EBE3EC1D-DA8A-499F-9F08-17560368F8EA}" type="presOf" srcId="{CF9E2798-0B7B-47A1-B3E3-D51072E8E1D6}" destId="{4864BA0B-5810-4F3F-940C-D8EE7911EF87}" srcOrd="0" destOrd="0" presId="urn:microsoft.com/office/officeart/2005/8/layout/bList2"/>
    <dgm:cxn modelId="{5DA5D835-1E40-4327-BE2E-89AFA166B3FA}" srcId="{3DD9765B-E4B5-4890-AFD5-5FF4BFE0633A}" destId="{96BB9479-40F9-4B9F-B0FD-FDD1C4251948}" srcOrd="0" destOrd="0" parTransId="{0C345247-AC42-4340-BEA6-DAC53B06582A}" sibTransId="{C7C9643C-82E6-4F40-A14E-46927F562811}"/>
    <dgm:cxn modelId="{4F9F8B3F-6FC0-40E6-9B8E-AE283404A259}" type="presOf" srcId="{08EEE0FB-C022-4B14-8AD1-7828899AEB44}" destId="{D5F99DE4-ACC3-4E12-8E61-60732DD78BF1}" srcOrd="0" destOrd="0" presId="urn:microsoft.com/office/officeart/2005/8/layout/bList2"/>
    <dgm:cxn modelId="{9D0A0962-400A-4CB7-A4BC-8235D3D11A8C}" type="presOf" srcId="{4E5EF3F9-D717-4E12-A0B9-2DE89323A40B}" destId="{53C8BF5B-F640-43C2-A9C2-A0A5ACE11832}" srcOrd="0" destOrd="0" presId="urn:microsoft.com/office/officeart/2005/8/layout/bList2"/>
    <dgm:cxn modelId="{8EB3FB43-59C3-4D27-81AD-DCD2BE8DCD16}" srcId="{A9703D24-AF5C-4505-8FED-7901233A32B6}" destId="{CD0EEC71-8EA5-483B-A775-2C862E6D5450}" srcOrd="2" destOrd="0" parTransId="{0D46DDC7-BC9F-4611-AACD-C1A21468A549}" sibTransId="{E9BFA6B1-99AF-4AB2-BA8C-4A226FA69B2E}"/>
    <dgm:cxn modelId="{5AA08248-E08D-4EBC-9623-3844BF5F0954}" srcId="{AFF33CD4-B692-4969-BB6F-0BDB1EC13158}" destId="{A9703D24-AF5C-4505-8FED-7901233A32B6}" srcOrd="2" destOrd="0" parTransId="{85B53281-C3CC-4EA0-82A5-D7AB01DC9899}" sibTransId="{F3FB37AB-7E72-447F-ADDF-6FE965EA7D86}"/>
    <dgm:cxn modelId="{40999D69-1E59-4FAA-A4AF-C7B814D74C08}" type="presOf" srcId="{96BB9479-40F9-4B9F-B0FD-FDD1C4251948}" destId="{46CE5F92-6FC0-4622-98BC-BB26D109BDE0}" srcOrd="0" destOrd="0" presId="urn:microsoft.com/office/officeart/2005/8/layout/bList2"/>
    <dgm:cxn modelId="{C0EE834B-4DB2-407E-ADE6-5CC06F741EE3}" srcId="{08EEE0FB-C022-4B14-8AD1-7828899AEB44}" destId="{CF9E2798-0B7B-47A1-B3E3-D51072E8E1D6}" srcOrd="0" destOrd="0" parTransId="{5D31BBDB-4EBE-40E5-9AB8-826340D4A724}" sibTransId="{90AD4464-7E86-4976-B3A7-4AD014FBFC5F}"/>
    <dgm:cxn modelId="{E1BEE077-447B-4D04-BD4D-E6A1D22D2A92}" srcId="{3DD9765B-E4B5-4890-AFD5-5FF4BFE0633A}" destId="{A2D005F1-165B-41A7-AF5C-41A037754A39}" srcOrd="1" destOrd="0" parTransId="{0035C516-E8D6-49D7-ADE9-B1832DA221EE}" sibTransId="{CA1045A0-D1A9-4998-9FAF-D6344EE0666F}"/>
    <dgm:cxn modelId="{013C9958-FB66-489E-8EBA-2A1733FC706F}" type="presOf" srcId="{59C9CC72-FA39-4807-902A-8CCA5417DB1C}" destId="{DDEC9389-DF3C-42CC-B1E6-3449313974C7}" srcOrd="0" destOrd="0" presId="urn:microsoft.com/office/officeart/2005/8/layout/bList2"/>
    <dgm:cxn modelId="{2624EF85-05D4-42A3-A5A2-9817556A5E1A}" type="presOf" srcId="{A9703D24-AF5C-4505-8FED-7901233A32B6}" destId="{2D0C351E-5E2A-4DE0-B301-21655E7DB727}" srcOrd="0" destOrd="0" presId="urn:microsoft.com/office/officeart/2005/8/layout/bList2"/>
    <dgm:cxn modelId="{5ED60586-5260-407F-809C-1728046D5F89}" type="presOf" srcId="{CF9BAD05-9B15-4C9E-A37D-222F405BDC42}" destId="{5418FA9D-099B-436C-B4B0-6B99314C3E9E}" srcOrd="0" destOrd="1" presId="urn:microsoft.com/office/officeart/2005/8/layout/bList2"/>
    <dgm:cxn modelId="{E6AD158D-CFA1-4308-BCF4-7CE96F06C087}" type="presOf" srcId="{426140EB-1403-43D7-9CDC-F40EAD62BA6A}" destId="{5418FA9D-099B-436C-B4B0-6B99314C3E9E}" srcOrd="0" destOrd="0" presId="urn:microsoft.com/office/officeart/2005/8/layout/bList2"/>
    <dgm:cxn modelId="{2CD0A78F-0607-4345-8419-9AA30951D590}" srcId="{08EEE0FB-C022-4B14-8AD1-7828899AEB44}" destId="{84A842D7-9D01-4972-8DB2-288ECE839FFD}" srcOrd="2" destOrd="0" parTransId="{501CDD79-7650-4665-BEF2-604CAD59A223}" sibTransId="{050081DB-5336-4951-A62C-FDA4B520870D}"/>
    <dgm:cxn modelId="{433AD895-06CF-4C04-960A-BFC83F8FF16F}" srcId="{A9703D24-AF5C-4505-8FED-7901233A32B6}" destId="{426140EB-1403-43D7-9CDC-F40EAD62BA6A}" srcOrd="0" destOrd="0" parTransId="{D6835084-366F-4D3C-B21B-AD2222B38261}" sibTransId="{99D9EF22-0DE1-47CC-A0BD-52F3C379B255}"/>
    <dgm:cxn modelId="{7BC0709C-3210-4A42-B87A-1CE7AC5FA1E4}" type="presOf" srcId="{A9703D24-AF5C-4505-8FED-7901233A32B6}" destId="{3F16137A-6F22-43C8-92F4-3D95387F959D}" srcOrd="1" destOrd="0" presId="urn:microsoft.com/office/officeart/2005/8/layout/bList2"/>
    <dgm:cxn modelId="{2A379E9E-A201-4B48-8E1D-1888D7A54D17}" srcId="{08EEE0FB-C022-4B14-8AD1-7828899AEB44}" destId="{7D87B67D-0995-4DE1-AECC-A2916DA986F8}" srcOrd="1" destOrd="0" parTransId="{549BF038-36F9-4154-A0F7-5AEC7E4EF986}" sibTransId="{83C1C4D2-F3A3-4F44-BB1A-D7EF1549B263}"/>
    <dgm:cxn modelId="{96E547A4-9216-40CA-9430-41F80360946F}" srcId="{A9703D24-AF5C-4505-8FED-7901233A32B6}" destId="{CF9BAD05-9B15-4C9E-A37D-222F405BDC42}" srcOrd="1" destOrd="0" parTransId="{BADD7464-AE33-40C7-802B-E966151E5F09}" sibTransId="{C31BC420-9697-4865-8C9E-9D5513AF22AF}"/>
    <dgm:cxn modelId="{6E948AC2-F2BF-43D6-8583-1BCE3E5E8941}" type="presOf" srcId="{7D87B67D-0995-4DE1-AECC-A2916DA986F8}" destId="{4864BA0B-5810-4F3F-940C-D8EE7911EF87}" srcOrd="0" destOrd="1" presId="urn:microsoft.com/office/officeart/2005/8/layout/bList2"/>
    <dgm:cxn modelId="{EE4B92DF-B372-4E59-96F2-10EBCD4E5075}" type="presOf" srcId="{3DD9765B-E4B5-4890-AFD5-5FF4BFE0633A}" destId="{6C180339-4BDD-4B89-8693-BF73EFF469D9}" srcOrd="0" destOrd="0" presId="urn:microsoft.com/office/officeart/2005/8/layout/bList2"/>
    <dgm:cxn modelId="{525885E7-5551-44C9-B485-704AB58503EE}" type="presOf" srcId="{A2D005F1-165B-41A7-AF5C-41A037754A39}" destId="{46CE5F92-6FC0-4622-98BC-BB26D109BDE0}" srcOrd="0" destOrd="1" presId="urn:microsoft.com/office/officeart/2005/8/layout/bList2"/>
    <dgm:cxn modelId="{03213CEE-C86B-4A77-9E73-71E940A63444}" type="presOf" srcId="{CD0EEC71-8EA5-483B-A775-2C862E6D5450}" destId="{5418FA9D-099B-436C-B4B0-6B99314C3E9E}" srcOrd="0" destOrd="2" presId="urn:microsoft.com/office/officeart/2005/8/layout/bList2"/>
    <dgm:cxn modelId="{00DAB9F7-147C-4863-A84F-48ED902F9154}" type="presOf" srcId="{3DD9765B-E4B5-4890-AFD5-5FF4BFE0633A}" destId="{EEB072B1-F52F-475D-A7B9-E75EA07C15F9}" srcOrd="1" destOrd="0" presId="urn:microsoft.com/office/officeart/2005/8/layout/bList2"/>
    <dgm:cxn modelId="{7DBD1DFA-2062-47FC-8467-6FE23A599591}" srcId="{AFF33CD4-B692-4969-BB6F-0BDB1EC13158}" destId="{3DD9765B-E4B5-4890-AFD5-5FF4BFE0633A}" srcOrd="1" destOrd="0" parTransId="{31DDF1D1-26F1-449F-A351-52AE17D4A552}" sibTransId="{59C9CC72-FA39-4807-902A-8CCA5417DB1C}"/>
    <dgm:cxn modelId="{6092B6FC-7820-426C-BB5A-9C3AC201D073}" srcId="{AFF33CD4-B692-4969-BB6F-0BDB1EC13158}" destId="{08EEE0FB-C022-4B14-8AD1-7828899AEB44}" srcOrd="0" destOrd="0" parTransId="{42316010-BD40-4C57-93E9-7484C914BD0F}" sibTransId="{4E5EF3F9-D717-4E12-A0B9-2DE89323A40B}"/>
    <dgm:cxn modelId="{3BFAA1FE-8F8E-4814-BE17-CFBF2A510EA4}" type="presOf" srcId="{84A842D7-9D01-4972-8DB2-288ECE839FFD}" destId="{4864BA0B-5810-4F3F-940C-D8EE7911EF87}" srcOrd="0" destOrd="2" presId="urn:microsoft.com/office/officeart/2005/8/layout/bList2"/>
    <dgm:cxn modelId="{B6E9C185-85CB-4BFD-8262-59801759C40E}" type="presParOf" srcId="{01095EC8-45F0-4600-AB7C-A1A8364BF3A6}" destId="{1871C8DC-AB1E-4929-9D6C-04329CBD7F7E}" srcOrd="0" destOrd="0" presId="urn:microsoft.com/office/officeart/2005/8/layout/bList2"/>
    <dgm:cxn modelId="{980D42B1-36F8-43BE-B7FD-A03AF509EAFF}" type="presParOf" srcId="{1871C8DC-AB1E-4929-9D6C-04329CBD7F7E}" destId="{4864BA0B-5810-4F3F-940C-D8EE7911EF87}" srcOrd="0" destOrd="0" presId="urn:microsoft.com/office/officeart/2005/8/layout/bList2"/>
    <dgm:cxn modelId="{E962C03E-17A3-471B-949D-E29A6DD391BC}" type="presParOf" srcId="{1871C8DC-AB1E-4929-9D6C-04329CBD7F7E}" destId="{D5F99DE4-ACC3-4E12-8E61-60732DD78BF1}" srcOrd="1" destOrd="0" presId="urn:microsoft.com/office/officeart/2005/8/layout/bList2"/>
    <dgm:cxn modelId="{00D7BCE3-8F09-4117-917B-12534B811FC6}" type="presParOf" srcId="{1871C8DC-AB1E-4929-9D6C-04329CBD7F7E}" destId="{777DAC67-3CCF-4DD5-A242-F17A700C64A2}" srcOrd="2" destOrd="0" presId="urn:microsoft.com/office/officeart/2005/8/layout/bList2"/>
    <dgm:cxn modelId="{5EEB1A99-606E-429F-B528-CF387E1EA681}" type="presParOf" srcId="{1871C8DC-AB1E-4929-9D6C-04329CBD7F7E}" destId="{FED00523-669C-40E2-BAA7-1BFE616F5A67}" srcOrd="3" destOrd="0" presId="urn:microsoft.com/office/officeart/2005/8/layout/bList2"/>
    <dgm:cxn modelId="{CB48FCB1-7D88-41A6-BE8A-F649674F6DFA}" type="presParOf" srcId="{01095EC8-45F0-4600-AB7C-A1A8364BF3A6}" destId="{53C8BF5B-F640-43C2-A9C2-A0A5ACE11832}" srcOrd="1" destOrd="0" presId="urn:microsoft.com/office/officeart/2005/8/layout/bList2"/>
    <dgm:cxn modelId="{95F68510-3222-4A2A-8C6D-2F449795382B}" type="presParOf" srcId="{01095EC8-45F0-4600-AB7C-A1A8364BF3A6}" destId="{60B82BEC-2CDC-4657-83EE-5E97CE2DBE5F}" srcOrd="2" destOrd="0" presId="urn:microsoft.com/office/officeart/2005/8/layout/bList2"/>
    <dgm:cxn modelId="{F77870D6-7551-403E-91FB-C7C33A0D442E}" type="presParOf" srcId="{60B82BEC-2CDC-4657-83EE-5E97CE2DBE5F}" destId="{46CE5F92-6FC0-4622-98BC-BB26D109BDE0}" srcOrd="0" destOrd="0" presId="urn:microsoft.com/office/officeart/2005/8/layout/bList2"/>
    <dgm:cxn modelId="{7A20492E-D1FB-497D-8137-582004EB0CE5}" type="presParOf" srcId="{60B82BEC-2CDC-4657-83EE-5E97CE2DBE5F}" destId="{6C180339-4BDD-4B89-8693-BF73EFF469D9}" srcOrd="1" destOrd="0" presId="urn:microsoft.com/office/officeart/2005/8/layout/bList2"/>
    <dgm:cxn modelId="{99454FD5-4A4C-4972-8A8A-9268450C32AD}" type="presParOf" srcId="{60B82BEC-2CDC-4657-83EE-5E97CE2DBE5F}" destId="{EEB072B1-F52F-475D-A7B9-E75EA07C15F9}" srcOrd="2" destOrd="0" presId="urn:microsoft.com/office/officeart/2005/8/layout/bList2"/>
    <dgm:cxn modelId="{54A120A1-E1DB-4D23-BC58-1986492C42FF}" type="presParOf" srcId="{60B82BEC-2CDC-4657-83EE-5E97CE2DBE5F}" destId="{46847576-6B1C-49C0-BAB5-5EF9A3F05989}" srcOrd="3" destOrd="0" presId="urn:microsoft.com/office/officeart/2005/8/layout/bList2"/>
    <dgm:cxn modelId="{9BEAAF85-269E-4EA1-8CFE-19B6399286DB}" type="presParOf" srcId="{01095EC8-45F0-4600-AB7C-A1A8364BF3A6}" destId="{DDEC9389-DF3C-42CC-B1E6-3449313974C7}" srcOrd="3" destOrd="0" presId="urn:microsoft.com/office/officeart/2005/8/layout/bList2"/>
    <dgm:cxn modelId="{29119864-93A3-4FDD-9132-EF54FE5CCDFA}" type="presParOf" srcId="{01095EC8-45F0-4600-AB7C-A1A8364BF3A6}" destId="{4D4270C2-D448-4A94-9CEC-637BE0EC30C9}" srcOrd="4" destOrd="0" presId="urn:microsoft.com/office/officeart/2005/8/layout/bList2"/>
    <dgm:cxn modelId="{27D208DD-7F1F-48A0-AA4E-2D144D42395E}" type="presParOf" srcId="{4D4270C2-D448-4A94-9CEC-637BE0EC30C9}" destId="{5418FA9D-099B-436C-B4B0-6B99314C3E9E}" srcOrd="0" destOrd="0" presId="urn:microsoft.com/office/officeart/2005/8/layout/bList2"/>
    <dgm:cxn modelId="{E94873CB-D5C8-4CF9-98BD-2EA60A974119}" type="presParOf" srcId="{4D4270C2-D448-4A94-9CEC-637BE0EC30C9}" destId="{2D0C351E-5E2A-4DE0-B301-21655E7DB727}" srcOrd="1" destOrd="0" presId="urn:microsoft.com/office/officeart/2005/8/layout/bList2"/>
    <dgm:cxn modelId="{AF0A5062-0DB4-4D10-B49C-B1DA9BD919F2}" type="presParOf" srcId="{4D4270C2-D448-4A94-9CEC-637BE0EC30C9}" destId="{3F16137A-6F22-43C8-92F4-3D95387F959D}" srcOrd="2" destOrd="0" presId="urn:microsoft.com/office/officeart/2005/8/layout/bList2"/>
    <dgm:cxn modelId="{73E5CDFE-E28E-4E33-975C-27531C082D69}" type="presParOf" srcId="{4D4270C2-D448-4A94-9CEC-637BE0EC30C9}" destId="{4A003623-B25E-4204-9925-C1004E9395D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A870A-1EEE-420E-A9CF-FFE7346E1661}">
      <dsp:nvSpPr>
        <dsp:cNvPr id="0" name=""/>
        <dsp:cNvSpPr/>
      </dsp:nvSpPr>
      <dsp:spPr>
        <a:xfrm>
          <a:off x="979" y="0"/>
          <a:ext cx="2546569" cy="41848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Basic Life &amp; AD&amp;D</a:t>
          </a:r>
        </a:p>
      </dsp:txBody>
      <dsp:txXfrm>
        <a:off x="979" y="0"/>
        <a:ext cx="2546569" cy="1255441"/>
      </dsp:txXfrm>
    </dsp:sp>
    <dsp:sp modelId="{B84CE121-E6A6-4DA8-9827-E52D6109F280}">
      <dsp:nvSpPr>
        <dsp:cNvPr id="0" name=""/>
        <dsp:cNvSpPr/>
      </dsp:nvSpPr>
      <dsp:spPr>
        <a:xfrm>
          <a:off x="255636" y="1255798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Full-time employees only</a:t>
          </a:r>
        </a:p>
      </dsp:txBody>
      <dsp:txXfrm>
        <a:off x="279716" y="1279878"/>
        <a:ext cx="1989095" cy="773986"/>
      </dsp:txXfrm>
    </dsp:sp>
    <dsp:sp modelId="{A622C7E2-5883-4F4B-BA7E-97AA8EE7F812}">
      <dsp:nvSpPr>
        <dsp:cNvPr id="0" name=""/>
        <dsp:cNvSpPr/>
      </dsp:nvSpPr>
      <dsp:spPr>
        <a:xfrm>
          <a:off x="255636" y="2204429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-297220"/>
            <a:satOff val="-557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1x’s salary up to $1M maximum</a:t>
          </a:r>
        </a:p>
      </dsp:txBody>
      <dsp:txXfrm>
        <a:off x="279716" y="2228509"/>
        <a:ext cx="1989095" cy="773986"/>
      </dsp:txXfrm>
    </dsp:sp>
    <dsp:sp modelId="{FBAEF55B-B476-455E-8693-21837444536B}">
      <dsp:nvSpPr>
        <dsp:cNvPr id="0" name=""/>
        <dsp:cNvSpPr/>
      </dsp:nvSpPr>
      <dsp:spPr>
        <a:xfrm>
          <a:off x="255636" y="3153059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-594440"/>
            <a:satOff val="-1113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Paid by AHN;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Automatically enrolled</a:t>
          </a:r>
        </a:p>
      </dsp:txBody>
      <dsp:txXfrm>
        <a:off x="279716" y="3177139"/>
        <a:ext cx="1989095" cy="773986"/>
      </dsp:txXfrm>
    </dsp:sp>
    <dsp:sp modelId="{FB6BD549-3EC2-47BC-8FAB-A60DAEA62A90}">
      <dsp:nvSpPr>
        <dsp:cNvPr id="0" name=""/>
        <dsp:cNvSpPr/>
      </dsp:nvSpPr>
      <dsp:spPr>
        <a:xfrm>
          <a:off x="2738542" y="0"/>
          <a:ext cx="2546569" cy="41848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Supplemental Life &amp; AD&amp;D*</a:t>
          </a:r>
        </a:p>
      </dsp:txBody>
      <dsp:txXfrm>
        <a:off x="2738542" y="0"/>
        <a:ext cx="2546569" cy="1255441"/>
      </dsp:txXfrm>
    </dsp:sp>
    <dsp:sp modelId="{0B1BD338-122C-4EEB-89B4-6564DFC210C8}">
      <dsp:nvSpPr>
        <dsp:cNvPr id="0" name=""/>
        <dsp:cNvSpPr/>
      </dsp:nvSpPr>
      <dsp:spPr>
        <a:xfrm>
          <a:off x="2993199" y="1255798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-891661"/>
            <a:satOff val="-1670"/>
            <a:lumOff val="-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Full-time &amp; part-time employees</a:t>
          </a:r>
        </a:p>
      </dsp:txBody>
      <dsp:txXfrm>
        <a:off x="3017279" y="1279878"/>
        <a:ext cx="1989095" cy="773986"/>
      </dsp:txXfrm>
    </dsp:sp>
    <dsp:sp modelId="{45D1F189-7411-46AC-80C0-2797106B1C84}">
      <dsp:nvSpPr>
        <dsp:cNvPr id="0" name=""/>
        <dsp:cNvSpPr/>
      </dsp:nvSpPr>
      <dsp:spPr>
        <a:xfrm>
          <a:off x="2993199" y="2204429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-1188881"/>
            <a:satOff val="-2227"/>
            <a:lumOff val="-1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 to 8x’s annual salary up to $1.5M maximum</a:t>
          </a:r>
        </a:p>
      </dsp:txBody>
      <dsp:txXfrm>
        <a:off x="3017279" y="2228509"/>
        <a:ext cx="1989095" cy="773986"/>
      </dsp:txXfrm>
    </dsp:sp>
    <dsp:sp modelId="{27B55FBC-C709-45E9-B442-C09AFCF1576E}">
      <dsp:nvSpPr>
        <dsp:cNvPr id="0" name=""/>
        <dsp:cNvSpPr/>
      </dsp:nvSpPr>
      <dsp:spPr>
        <a:xfrm>
          <a:off x="2993199" y="3153059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-1486101"/>
            <a:satOff val="-2784"/>
            <a:lumOff val="-1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Paid by employee</a:t>
          </a:r>
        </a:p>
      </dsp:txBody>
      <dsp:txXfrm>
        <a:off x="3017279" y="3177139"/>
        <a:ext cx="1989095" cy="773986"/>
      </dsp:txXfrm>
    </dsp:sp>
    <dsp:sp modelId="{ED17E4E9-9CFE-45AC-949F-7CC5E4FB91D5}">
      <dsp:nvSpPr>
        <dsp:cNvPr id="0" name=""/>
        <dsp:cNvSpPr/>
      </dsp:nvSpPr>
      <dsp:spPr>
        <a:xfrm>
          <a:off x="5476104" y="0"/>
          <a:ext cx="2546569" cy="41848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Spouse &amp; Child Life</a:t>
          </a:r>
        </a:p>
      </dsp:txBody>
      <dsp:txXfrm>
        <a:off x="5476104" y="0"/>
        <a:ext cx="2546569" cy="1255441"/>
      </dsp:txXfrm>
    </dsp:sp>
    <dsp:sp modelId="{48B1DDFD-CA0B-4B3B-B8FA-BD7B1E7BC6EE}">
      <dsp:nvSpPr>
        <dsp:cNvPr id="0" name=""/>
        <dsp:cNvSpPr/>
      </dsp:nvSpPr>
      <dsp:spPr>
        <a:xfrm>
          <a:off x="5730761" y="1255798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-1783321"/>
            <a:satOff val="-3340"/>
            <a:lumOff val="-1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Full-time &amp; part-time employees</a:t>
          </a:r>
        </a:p>
      </dsp:txBody>
      <dsp:txXfrm>
        <a:off x="5754841" y="1279878"/>
        <a:ext cx="1989095" cy="773986"/>
      </dsp:txXfrm>
    </dsp:sp>
    <dsp:sp modelId="{C9160793-1DCB-405F-880E-1A494B516233}">
      <dsp:nvSpPr>
        <dsp:cNvPr id="0" name=""/>
        <dsp:cNvSpPr/>
      </dsp:nvSpPr>
      <dsp:spPr>
        <a:xfrm>
          <a:off x="5730761" y="2204429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-2080542"/>
            <a:satOff val="-3897"/>
            <a:lumOff val="-205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Spouse coverage $10K - $100K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Child Coverage $10K or $20K</a:t>
          </a:r>
        </a:p>
      </dsp:txBody>
      <dsp:txXfrm>
        <a:off x="5754841" y="2228509"/>
        <a:ext cx="1989095" cy="773986"/>
      </dsp:txXfrm>
    </dsp:sp>
    <dsp:sp modelId="{581BF1C0-E605-49D8-8661-5A4DA6001C4D}">
      <dsp:nvSpPr>
        <dsp:cNvPr id="0" name=""/>
        <dsp:cNvSpPr/>
      </dsp:nvSpPr>
      <dsp:spPr>
        <a:xfrm>
          <a:off x="5730761" y="3177335"/>
          <a:ext cx="2037255" cy="822146"/>
        </a:xfrm>
        <a:prstGeom prst="roundRect">
          <a:avLst>
            <a:gd name="adj" fmla="val 10000"/>
          </a:avLst>
        </a:prstGeom>
        <a:solidFill>
          <a:schemeClr val="accent2">
            <a:hueOff val="-2377762"/>
            <a:satOff val="-4454"/>
            <a:lumOff val="-235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Paid by Employee</a:t>
          </a:r>
        </a:p>
      </dsp:txBody>
      <dsp:txXfrm>
        <a:off x="5754841" y="3201415"/>
        <a:ext cx="1989095" cy="773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7426A-EB62-4841-A0A5-1C6F783BA4E7}">
      <dsp:nvSpPr>
        <dsp:cNvPr id="0" name=""/>
        <dsp:cNvSpPr/>
      </dsp:nvSpPr>
      <dsp:spPr>
        <a:xfrm>
          <a:off x="242192" y="3574956"/>
          <a:ext cx="506627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A240F-03F3-48CF-B4E6-6B2255EE24CE}">
      <dsp:nvSpPr>
        <dsp:cNvPr id="0" name=""/>
        <dsp:cNvSpPr/>
      </dsp:nvSpPr>
      <dsp:spPr>
        <a:xfrm>
          <a:off x="242192" y="2039455"/>
          <a:ext cx="506627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8DAF1-44B8-43D1-B410-0B2811399F74}">
      <dsp:nvSpPr>
        <dsp:cNvPr id="0" name=""/>
        <dsp:cNvSpPr/>
      </dsp:nvSpPr>
      <dsp:spPr>
        <a:xfrm>
          <a:off x="242192" y="503955"/>
          <a:ext cx="506627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AD935-0AA5-4F5C-9C4E-FFBA0009FDF5}">
      <dsp:nvSpPr>
        <dsp:cNvPr id="0" name=""/>
        <dsp:cNvSpPr/>
      </dsp:nvSpPr>
      <dsp:spPr>
        <a:xfrm>
          <a:off x="1559422" y="561"/>
          <a:ext cx="3749039" cy="50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559422" y="561"/>
        <a:ext cx="3749039" cy="503393"/>
      </dsp:txXfrm>
    </dsp:sp>
    <dsp:sp modelId="{C9C395BB-D8A0-41AA-BFE2-AF2220957EA3}">
      <dsp:nvSpPr>
        <dsp:cNvPr id="0" name=""/>
        <dsp:cNvSpPr/>
      </dsp:nvSpPr>
      <dsp:spPr>
        <a:xfrm>
          <a:off x="1231" y="3"/>
          <a:ext cx="2286000" cy="503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Short Term Disability</a:t>
          </a:r>
        </a:p>
      </dsp:txBody>
      <dsp:txXfrm>
        <a:off x="25809" y="24581"/>
        <a:ext cx="2236844" cy="478815"/>
      </dsp:txXfrm>
    </dsp:sp>
    <dsp:sp modelId="{C366501E-F307-4838-B430-E0EFFB626A35}">
      <dsp:nvSpPr>
        <dsp:cNvPr id="0" name=""/>
        <dsp:cNvSpPr/>
      </dsp:nvSpPr>
      <dsp:spPr>
        <a:xfrm>
          <a:off x="0" y="503955"/>
          <a:ext cx="5066270" cy="100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Full-time employees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60% weekly base salary up to $2,000 maximum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Elimination period:  14 days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Duration:  Up to 24 weeks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Employer paid; automatically enrolled</a:t>
          </a:r>
        </a:p>
      </dsp:txBody>
      <dsp:txXfrm>
        <a:off x="0" y="503955"/>
        <a:ext cx="5066270" cy="1006937"/>
      </dsp:txXfrm>
    </dsp:sp>
    <dsp:sp modelId="{36D6AD8F-C5E0-4F27-8694-F2729C2EBB0B}">
      <dsp:nvSpPr>
        <dsp:cNvPr id="0" name=""/>
        <dsp:cNvSpPr/>
      </dsp:nvSpPr>
      <dsp:spPr>
        <a:xfrm>
          <a:off x="1559422" y="1536062"/>
          <a:ext cx="3749039" cy="50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559422" y="1536062"/>
        <a:ext cx="3749039" cy="503393"/>
      </dsp:txXfrm>
    </dsp:sp>
    <dsp:sp modelId="{DF061DCC-0858-4BDE-8BD9-3C0D7FB06B86}">
      <dsp:nvSpPr>
        <dsp:cNvPr id="0" name=""/>
        <dsp:cNvSpPr/>
      </dsp:nvSpPr>
      <dsp:spPr>
        <a:xfrm>
          <a:off x="5354" y="1523674"/>
          <a:ext cx="2286000" cy="503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1188881"/>
            <a:satOff val="-2227"/>
            <a:lumOff val="-11764"/>
            <a:alphaOff val="0"/>
          </a:schemeClr>
        </a:solidFill>
        <a:ln w="12700" cap="flat" cmpd="sng" algn="ctr">
          <a:solidFill>
            <a:schemeClr val="accent2">
              <a:hueOff val="-1188881"/>
              <a:satOff val="-2227"/>
              <a:lumOff val="-11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Long Term Disability</a:t>
          </a:r>
        </a:p>
      </dsp:txBody>
      <dsp:txXfrm>
        <a:off x="29932" y="1548252"/>
        <a:ext cx="2236844" cy="478815"/>
      </dsp:txXfrm>
    </dsp:sp>
    <dsp:sp modelId="{63620D00-3868-45C5-ABF9-D4BC4832957D}">
      <dsp:nvSpPr>
        <dsp:cNvPr id="0" name=""/>
        <dsp:cNvSpPr/>
      </dsp:nvSpPr>
      <dsp:spPr>
        <a:xfrm>
          <a:off x="0" y="2039455"/>
          <a:ext cx="5066270" cy="100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Full-time employees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60% of monthly base salary up to a $25,000 maximum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Elimination period:  180 days or end of STD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Employer paid; automatically enrolled</a:t>
          </a:r>
        </a:p>
      </dsp:txBody>
      <dsp:txXfrm>
        <a:off x="0" y="2039455"/>
        <a:ext cx="5066270" cy="1006937"/>
      </dsp:txXfrm>
    </dsp:sp>
    <dsp:sp modelId="{4A6AD090-01EB-463C-9514-4DDBC15F3A80}">
      <dsp:nvSpPr>
        <dsp:cNvPr id="0" name=""/>
        <dsp:cNvSpPr/>
      </dsp:nvSpPr>
      <dsp:spPr>
        <a:xfrm>
          <a:off x="1559422" y="3071563"/>
          <a:ext cx="3749039" cy="50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559422" y="3071563"/>
        <a:ext cx="3749039" cy="503393"/>
      </dsp:txXfrm>
    </dsp:sp>
    <dsp:sp modelId="{C7384421-B98F-4CBD-AC38-FDC819987D60}">
      <dsp:nvSpPr>
        <dsp:cNvPr id="0" name=""/>
        <dsp:cNvSpPr/>
      </dsp:nvSpPr>
      <dsp:spPr>
        <a:xfrm>
          <a:off x="17710" y="3055087"/>
          <a:ext cx="2286000" cy="503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2377762"/>
            <a:satOff val="-4454"/>
            <a:lumOff val="-23528"/>
            <a:alphaOff val="0"/>
          </a:schemeClr>
        </a:solidFill>
        <a:ln w="12700" cap="flat" cmpd="sng" algn="ctr">
          <a:solidFill>
            <a:schemeClr val="accent2">
              <a:hueOff val="-2377762"/>
              <a:satOff val="-4454"/>
              <a:lumOff val="-235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Part-time Short Term Disability</a:t>
          </a:r>
        </a:p>
      </dsp:txBody>
      <dsp:txXfrm>
        <a:off x="42288" y="3079665"/>
        <a:ext cx="2236844" cy="478815"/>
      </dsp:txXfrm>
    </dsp:sp>
    <dsp:sp modelId="{0F96072E-8288-4846-A347-B455FA449969}">
      <dsp:nvSpPr>
        <dsp:cNvPr id="0" name=""/>
        <dsp:cNvSpPr/>
      </dsp:nvSpPr>
      <dsp:spPr>
        <a:xfrm>
          <a:off x="0" y="3574956"/>
          <a:ext cx="5066270" cy="100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Part-time employees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60% of monthly base salary up to a $1,150 maximum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Elimination period:  15 days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Duration:  Up to 24 weeks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Employee paid; must elect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/>
        </a:p>
      </dsp:txBody>
      <dsp:txXfrm>
        <a:off x="0" y="3574956"/>
        <a:ext cx="5066270" cy="1006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4BA0B-5810-4F3F-940C-D8EE7911EF87}">
      <dsp:nvSpPr>
        <dsp:cNvPr id="0" name=""/>
        <dsp:cNvSpPr/>
      </dsp:nvSpPr>
      <dsp:spPr>
        <a:xfrm>
          <a:off x="7282" y="904676"/>
          <a:ext cx="3145468" cy="23480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Only available with Consumer Choice HSA (HDHP) plan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Triple tax advantage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Always yours; no “use it or lose it”</a:t>
          </a:r>
        </a:p>
      </dsp:txBody>
      <dsp:txXfrm>
        <a:off x="62299" y="959693"/>
        <a:ext cx="3035434" cy="2293008"/>
      </dsp:txXfrm>
    </dsp:sp>
    <dsp:sp modelId="{777DAC67-3CCF-4DD5-A242-F17A700C64A2}">
      <dsp:nvSpPr>
        <dsp:cNvPr id="0" name=""/>
        <dsp:cNvSpPr/>
      </dsp:nvSpPr>
      <dsp:spPr>
        <a:xfrm>
          <a:off x="7282" y="3252702"/>
          <a:ext cx="3145468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 Savings Account</a:t>
          </a:r>
        </a:p>
      </dsp:txBody>
      <dsp:txXfrm>
        <a:off x="7282" y="3252702"/>
        <a:ext cx="2215118" cy="1009650"/>
      </dsp:txXfrm>
    </dsp:sp>
    <dsp:sp modelId="{FED00523-669C-40E2-BAA7-1BFE616F5A67}">
      <dsp:nvSpPr>
        <dsp:cNvPr id="0" name=""/>
        <dsp:cNvSpPr/>
      </dsp:nvSpPr>
      <dsp:spPr>
        <a:xfrm>
          <a:off x="2311381" y="3413076"/>
          <a:ext cx="1100913" cy="11009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E5F92-6FC0-4622-98BC-BB26D109BDE0}">
      <dsp:nvSpPr>
        <dsp:cNvPr id="0" name=""/>
        <dsp:cNvSpPr/>
      </dsp:nvSpPr>
      <dsp:spPr>
        <a:xfrm>
          <a:off x="3685039" y="904676"/>
          <a:ext cx="3145468" cy="23480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47027"/>
              <a:satOff val="-17673"/>
              <a:lumOff val="237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Available with 80% or 90% EPO or waive coverage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Tax advantage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Carryover of up to $500 year to year</a:t>
          </a:r>
        </a:p>
      </dsp:txBody>
      <dsp:txXfrm>
        <a:off x="3740056" y="959693"/>
        <a:ext cx="3035434" cy="2293008"/>
      </dsp:txXfrm>
    </dsp:sp>
    <dsp:sp modelId="{EEB072B1-F52F-475D-A7B9-E75EA07C15F9}">
      <dsp:nvSpPr>
        <dsp:cNvPr id="0" name=""/>
        <dsp:cNvSpPr/>
      </dsp:nvSpPr>
      <dsp:spPr>
        <a:xfrm>
          <a:off x="3685039" y="3252702"/>
          <a:ext cx="3145468" cy="1009650"/>
        </a:xfrm>
        <a:prstGeom prst="rect">
          <a:avLst/>
        </a:prstGeom>
        <a:solidFill>
          <a:schemeClr val="accent3">
            <a:hueOff val="-147027"/>
            <a:satOff val="-17673"/>
            <a:lumOff val="23724"/>
            <a:alphaOff val="0"/>
          </a:schemeClr>
        </a:solidFill>
        <a:ln w="12700" cap="flat" cmpd="sng" algn="ctr">
          <a:solidFill>
            <a:schemeClr val="accent3">
              <a:hueOff val="-147027"/>
              <a:satOff val="-17673"/>
              <a:lumOff val="237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 Care Flex Spending Account</a:t>
          </a:r>
        </a:p>
      </dsp:txBody>
      <dsp:txXfrm>
        <a:off x="3685039" y="3252702"/>
        <a:ext cx="2215118" cy="1009650"/>
      </dsp:txXfrm>
    </dsp:sp>
    <dsp:sp modelId="{46847576-6B1C-49C0-BAB5-5EF9A3F05989}">
      <dsp:nvSpPr>
        <dsp:cNvPr id="0" name=""/>
        <dsp:cNvSpPr/>
      </dsp:nvSpPr>
      <dsp:spPr>
        <a:xfrm>
          <a:off x="5989138" y="3413076"/>
          <a:ext cx="1100913" cy="11009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128437"/>
              <a:satOff val="11813"/>
              <a:lumOff val="44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8FA9D-099B-436C-B4B0-6B99314C3E9E}">
      <dsp:nvSpPr>
        <dsp:cNvPr id="0" name=""/>
        <dsp:cNvSpPr/>
      </dsp:nvSpPr>
      <dsp:spPr>
        <a:xfrm>
          <a:off x="7362796" y="904676"/>
          <a:ext cx="3145468" cy="23480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94055"/>
              <a:satOff val="-35345"/>
              <a:lumOff val="474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Child/dependent care expenses only (up to age 13) – NOT medical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Tax advantage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“Use it or lose it”</a:t>
          </a:r>
        </a:p>
      </dsp:txBody>
      <dsp:txXfrm>
        <a:off x="7417813" y="959693"/>
        <a:ext cx="3035434" cy="2293008"/>
      </dsp:txXfrm>
    </dsp:sp>
    <dsp:sp modelId="{3F16137A-6F22-43C8-92F4-3D95387F959D}">
      <dsp:nvSpPr>
        <dsp:cNvPr id="0" name=""/>
        <dsp:cNvSpPr/>
      </dsp:nvSpPr>
      <dsp:spPr>
        <a:xfrm>
          <a:off x="7362796" y="3252702"/>
          <a:ext cx="3145468" cy="1009650"/>
        </a:xfrm>
        <a:prstGeom prst="rect">
          <a:avLst/>
        </a:prstGeom>
        <a:solidFill>
          <a:schemeClr val="accent3">
            <a:hueOff val="-294055"/>
            <a:satOff val="-35345"/>
            <a:lumOff val="47449"/>
            <a:alphaOff val="0"/>
          </a:schemeClr>
        </a:solidFill>
        <a:ln w="12700" cap="flat" cmpd="sng" algn="ctr">
          <a:solidFill>
            <a:schemeClr val="accent3">
              <a:hueOff val="-294055"/>
              <a:satOff val="-35345"/>
              <a:lumOff val="474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Dependent Care Flex Spending Account</a:t>
          </a:r>
        </a:p>
      </dsp:txBody>
      <dsp:txXfrm>
        <a:off x="7362796" y="3252702"/>
        <a:ext cx="2215118" cy="1009650"/>
      </dsp:txXfrm>
    </dsp:sp>
    <dsp:sp modelId="{4A003623-B25E-4204-9925-C1004E9395DF}">
      <dsp:nvSpPr>
        <dsp:cNvPr id="0" name=""/>
        <dsp:cNvSpPr/>
      </dsp:nvSpPr>
      <dsp:spPr>
        <a:xfrm>
          <a:off x="9666895" y="3413076"/>
          <a:ext cx="1100913" cy="11009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256874"/>
              <a:satOff val="23626"/>
              <a:lumOff val="89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DDBC3-E28C-495B-860F-6FDC44D342F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AA847-814D-4192-B785-59C08BC1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9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polling question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topics have you reviewed on HR Services Online? 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A4E0-B2FE-4ACA-B1D9-747CB6620B7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8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9" y="270292"/>
            <a:ext cx="11725484" cy="3077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504344" y="6577545"/>
            <a:ext cx="6876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3E51"/>
                </a:solidFill>
                <a:latin typeface="Arial"/>
                <a:ea typeface="+mn-ea"/>
                <a:cs typeface="Arial"/>
              </a:defRPr>
            </a:lvl1pPr>
            <a:lvl2pPr marL="46648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32962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9944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6592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332406" algn="l" defTabSz="932962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98887" algn="l" defTabSz="932962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65368" algn="l" defTabSz="932962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731849" algn="l" defTabSz="932962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18F32CAB-46F9-6F45-869B-4DC044B22E63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697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view.myalex.com/highmark/2020/ah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edconcordia.com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highmarkbcb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jpg@01CF75C3.CD90DFD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hysicianexpress@ahn.or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munstats.pa.gov/Public/FindMunicipality.aspx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markbcbs.com/" TargetMode="External"/><Relationship Id="rId2" Type="http://schemas.openxmlformats.org/officeDocument/2006/relationships/hyperlink" Target="http://www.hrservices.highmarkhealth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://www.davisvision.com/" TargetMode="External"/><Relationship Id="rId4" Type="http://schemas.openxmlformats.org/officeDocument/2006/relationships/hyperlink" Target="http://www.unitedconcordia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mailto:Physicianexpress@ahn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FD719-E1FF-EA4A-9DC2-5F63BB74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EBDB6EA-6DA7-854C-A681-9DEDDFA74817}"/>
              </a:ext>
            </a:extLst>
          </p:cNvPr>
          <p:cNvSpPr txBox="1">
            <a:spLocks/>
          </p:cNvSpPr>
          <p:nvPr/>
        </p:nvSpPr>
        <p:spPr>
          <a:xfrm>
            <a:off x="1523806" y="2158423"/>
            <a:ext cx="9144388" cy="12326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B48F46-0D63-CE4B-A877-5D1339DE3A3D}"/>
              </a:ext>
            </a:extLst>
          </p:cNvPr>
          <p:cNvCxnSpPr>
            <a:cxnSpLocks/>
          </p:cNvCxnSpPr>
          <p:nvPr/>
        </p:nvCxnSpPr>
        <p:spPr>
          <a:xfrm>
            <a:off x="945777" y="4813307"/>
            <a:ext cx="10246658" cy="0"/>
          </a:xfrm>
          <a:prstGeom prst="line">
            <a:avLst/>
          </a:prstGeom>
          <a:ln w="88900" cap="sq">
            <a:solidFill>
              <a:schemeClr val="bg1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DC10D052-089D-B447-8F7B-39BFA70D19DF}"/>
              </a:ext>
            </a:extLst>
          </p:cNvPr>
          <p:cNvSpPr txBox="1">
            <a:spLocks/>
          </p:cNvSpPr>
          <p:nvPr/>
        </p:nvSpPr>
        <p:spPr>
          <a:xfrm>
            <a:off x="999564" y="1920849"/>
            <a:ext cx="10192871" cy="24183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8500" b="0" dirty="0">
                <a:ln w="22225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Health Care &amp; Retirement Programs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60A341-6CF2-8240-AD81-0EAA0B5D75E7}"/>
              </a:ext>
            </a:extLst>
          </p:cNvPr>
          <p:cNvCxnSpPr>
            <a:cxnSpLocks/>
          </p:cNvCxnSpPr>
          <p:nvPr/>
        </p:nvCxnSpPr>
        <p:spPr>
          <a:xfrm>
            <a:off x="945776" y="1386732"/>
            <a:ext cx="10246658" cy="0"/>
          </a:xfrm>
          <a:prstGeom prst="line">
            <a:avLst/>
          </a:prstGeom>
          <a:ln w="88900" cap="sq">
            <a:solidFill>
              <a:schemeClr val="bg1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19CF88FC-ACC2-CA42-AA9F-27AF085A68A0}"/>
              </a:ext>
            </a:extLst>
          </p:cNvPr>
          <p:cNvSpPr txBox="1">
            <a:spLocks/>
          </p:cNvSpPr>
          <p:nvPr/>
        </p:nvSpPr>
        <p:spPr>
          <a:xfrm>
            <a:off x="8859187" y="932534"/>
            <a:ext cx="2333249" cy="2334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i="0" kern="1200" spc="10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pc="200" dirty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8A61590A-27DC-C94B-A98C-D76D86C9B088}"/>
              </a:ext>
            </a:extLst>
          </p:cNvPr>
          <p:cNvSpPr txBox="1">
            <a:spLocks/>
          </p:cNvSpPr>
          <p:nvPr/>
        </p:nvSpPr>
        <p:spPr>
          <a:xfrm>
            <a:off x="945776" y="925537"/>
            <a:ext cx="5150224" cy="2446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i="0" kern="1200" spc="10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spc="0" dirty="0">
                <a:solidFill>
                  <a:schemeClr val="bg1">
                    <a:alpha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HUMAN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1BFD6-17F8-5C40-BC90-625B4B4D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4" y="5530849"/>
            <a:ext cx="2114551" cy="6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10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7944790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Spending Accounts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42022" y="1486939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91978" y="719666"/>
          <a:ext cx="107750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2559" y="5397388"/>
            <a:ext cx="1039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**All spending account options subject to IRS annual contribution limits**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5595671-B1B8-41A9-93F7-8C0EABEF3A78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28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11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600" spc="0" dirty="0">
                <a:solidFill>
                  <a:schemeClr val="tx1"/>
                </a:solidFill>
              </a:rPr>
              <a:t>Ask Alex</a:t>
            </a:r>
            <a:r>
              <a:rPr lang="en-US" sz="4000" spc="0" dirty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®</a:t>
            </a:r>
            <a:r>
              <a:rPr lang="en-US" sz="4000" spc="0" dirty="0">
                <a:solidFill>
                  <a:srgbClr val="92D05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3600" spc="0" dirty="0">
                <a:solidFill>
                  <a:schemeClr val="tx1"/>
                </a:solidFill>
              </a:rPr>
              <a:t>- Your own personal benefits counselor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42022" y="1486939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8777" y="1413946"/>
            <a:ext cx="10652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ALEX®, the official Highmark Health benefits counselor, walks you through the process of picking your best benefits, and provides easy-to-understand explanations for any questions you might have along the way.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64" y="2301495"/>
            <a:ext cx="3375850" cy="28494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25005" y="2429609"/>
            <a:ext cx="367886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660"/>
              </a:lnSpc>
              <a:buClr>
                <a:srgbClr val="5B9BD5"/>
              </a:buClr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 Light" panose="020F0302020204030204"/>
              </a:rPr>
              <a:t>Personalized</a:t>
            </a:r>
          </a:p>
          <a:p>
            <a:pPr marL="571500" indent="-571500">
              <a:lnSpc>
                <a:spcPts val="5660"/>
              </a:lnSpc>
              <a:buClr>
                <a:srgbClr val="5B9BD5"/>
              </a:buClr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 Light" panose="020F0302020204030204"/>
              </a:rPr>
              <a:t>Fun to Use</a:t>
            </a:r>
          </a:p>
          <a:p>
            <a:pPr marL="571500" indent="-571500">
              <a:lnSpc>
                <a:spcPts val="5660"/>
              </a:lnSpc>
              <a:buClr>
                <a:srgbClr val="5B9BD5"/>
              </a:buClr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 Light" panose="020F0302020204030204"/>
              </a:rPr>
              <a:t>Confidential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32" y="5469640"/>
            <a:ext cx="2164411" cy="525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265" y="52151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ED7D31"/>
                </a:solidFill>
              </a:rPr>
              <a:t>Meet ALEX at </a:t>
            </a:r>
          </a:p>
          <a:p>
            <a:pPr algn="ctr"/>
            <a:endParaRPr lang="en-US" b="1" dirty="0">
              <a:solidFill>
                <a:srgbClr val="ED7D31"/>
              </a:solidFill>
            </a:endParaRPr>
          </a:p>
          <a:p>
            <a:r>
              <a:rPr lang="en-US" u="sng" dirty="0">
                <a:solidFill>
                  <a:prstClr val="black"/>
                </a:solidFill>
                <a:hlinkClick r:id="rId4"/>
              </a:rPr>
              <a:t>https://review.myalex.com/highmark/2020/ahn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65F751E-BFB8-49CB-901E-CFCF79275256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15621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12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Other Benefits &amp; Services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42022" y="1486939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spc="0" dirty="0">
                <a:solidFill>
                  <a:schemeClr val="tx1"/>
                </a:solidFill>
              </a:rPr>
              <a:t>Highmark Health Employee Advantage (voluntary lifestyle benefits)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Includes Hospital Indemnity, Accident, Critical Illness, ID Theft Monitoring, Legal Insurance, Pet Insurance and more!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pc="0" dirty="0">
                <a:solidFill>
                  <a:schemeClr val="tx1"/>
                </a:solidFill>
              </a:rPr>
              <a:t>Some benefits must be elected during your new hire election period</a:t>
            </a:r>
            <a:endParaRPr lang="en-US" sz="1600" spc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spc="0" dirty="0">
                <a:solidFill>
                  <a:schemeClr val="tx1"/>
                </a:solidFill>
              </a:rPr>
              <a:t>Magellan Employee Assistance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Available to you, your dependents and household members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pc="0" dirty="0">
                <a:solidFill>
                  <a:schemeClr val="tx1"/>
                </a:solidFill>
              </a:rPr>
              <a:t>Accessible 24/7/365 via phone or website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spc="0" dirty="0">
                <a:solidFill>
                  <a:schemeClr val="tx1"/>
                </a:solidFill>
              </a:rPr>
              <a:t>Tuition &amp; Education Benefits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Tuition Reimbursement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pc="0" dirty="0">
                <a:solidFill>
                  <a:schemeClr val="tx1"/>
                </a:solidFill>
              </a:rPr>
              <a:t>Tuition Discounts &amp; Deferrals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Student Loan Refinancing (through Highmark Health Employee Advantage)</a:t>
            </a:r>
            <a:endParaRPr lang="en-US" spc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spc="0" dirty="0">
                <a:solidFill>
                  <a:schemeClr val="tx1"/>
                </a:solidFill>
              </a:rPr>
              <a:t>Commuter Benefits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Pre-tax transit passes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pc="0" dirty="0">
                <a:solidFill>
                  <a:schemeClr val="tx1"/>
                </a:solidFill>
              </a:rPr>
              <a:t>Parking programs (at certain locations)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FB9BFC3-44BA-4B74-BF04-CFC61DC72D77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1871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13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42022" y="1292278"/>
            <a:ext cx="11208544" cy="48678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spc="0" dirty="0">
                <a:solidFill>
                  <a:schemeClr val="tx1"/>
                </a:solidFill>
              </a:rPr>
              <a:t>Member Websites &amp; Apps</a:t>
            </a:r>
          </a:p>
          <a:p>
            <a:r>
              <a:rPr lang="en-US" sz="1800" spc="0" dirty="0">
                <a:solidFill>
                  <a:schemeClr val="tx1"/>
                </a:solidFill>
              </a:rPr>
              <a:t>For Medical &amp; Vision:  </a:t>
            </a:r>
            <a:r>
              <a:rPr lang="en-US" sz="1800" spc="0" dirty="0">
                <a:solidFill>
                  <a:schemeClr val="tx1"/>
                </a:solidFill>
                <a:hlinkClick r:id="rId2"/>
              </a:rPr>
              <a:t>www.highmarkbcbs.com</a:t>
            </a:r>
            <a:r>
              <a:rPr lang="en-US" sz="1800" spc="0" dirty="0">
                <a:solidFill>
                  <a:schemeClr val="tx1"/>
                </a:solidFill>
              </a:rPr>
              <a:t>		For Dental:  </a:t>
            </a:r>
            <a:r>
              <a:rPr lang="en-US" sz="1800" spc="0" dirty="0">
                <a:solidFill>
                  <a:schemeClr val="tx1"/>
                </a:solidFill>
                <a:hlinkClick r:id="rId3"/>
              </a:rPr>
              <a:t>www.unitedconcordia.com</a:t>
            </a:r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1800" spc="0" dirty="0">
              <a:solidFill>
                <a:schemeClr val="tx1"/>
              </a:solidFill>
            </a:endParaRPr>
          </a:p>
          <a:p>
            <a:pPr algn="ctr"/>
            <a:r>
              <a:rPr lang="en-US" sz="1800" spc="0" dirty="0">
                <a:solidFill>
                  <a:schemeClr val="tx1"/>
                </a:solidFill>
              </a:rPr>
              <a:t>Or download the Highmark and United Concordia Mobile Apps for immediate </a:t>
            </a:r>
          </a:p>
          <a:p>
            <a:pPr algn="ctr"/>
            <a:r>
              <a:rPr lang="en-US" sz="1800" spc="0" dirty="0">
                <a:solidFill>
                  <a:schemeClr val="tx1"/>
                </a:solidFill>
              </a:rPr>
              <a:t>access to virtual ID cards, finding a provider, claims management and more!</a:t>
            </a:r>
          </a:p>
          <a:p>
            <a:endParaRPr lang="en-US" sz="18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265" y="2137458"/>
            <a:ext cx="3371679" cy="2547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597" y="2135476"/>
            <a:ext cx="3430284" cy="2549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28493">
            <a:off x="409813" y="4284033"/>
            <a:ext cx="1050440" cy="1696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36786">
            <a:off x="10405616" y="5218104"/>
            <a:ext cx="1352381" cy="104761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62DDFC9-94F6-4BB6-A736-B9092D289D44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6872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6176C3-40D3-7A45-9703-6112A116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 rot="10800000">
            <a:off x="0" y="0"/>
            <a:ext cx="12287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E5D57B-BE5A-7B43-A234-0E37DFB49BCC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bg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34E8350-FBFC-A44E-88EC-08B39DA9F11C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bg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bg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9CDF148-AB6C-724F-B42B-D4143CB75988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bg1">
                    <a:alpha val="40000"/>
                  </a:schemeClr>
                </a:solidFill>
              </a:rPr>
              <a:pPr algn="r"/>
              <a:t>14</a:t>
            </a:fld>
            <a:endParaRPr lang="en-US" sz="1300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6633C-22F5-4A49-812D-0610E171E4B0}"/>
              </a:ext>
            </a:extLst>
          </p:cNvPr>
          <p:cNvSpPr txBox="1">
            <a:spLocks/>
          </p:cNvSpPr>
          <p:nvPr/>
        </p:nvSpPr>
        <p:spPr>
          <a:xfrm>
            <a:off x="2349684" y="3284514"/>
            <a:ext cx="7488891" cy="16800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AHN Retirement Benefits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98047E-B889-1C48-8B81-B0C8B14E648C}"/>
              </a:ext>
            </a:extLst>
          </p:cNvPr>
          <p:cNvSpPr/>
          <p:nvPr/>
        </p:nvSpPr>
        <p:spPr>
          <a:xfrm>
            <a:off x="4006362" y="2524557"/>
            <a:ext cx="3298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E87BC-9F5D-6F4A-8299-C2D4DC1E3EED}"/>
              </a:ext>
            </a:extLst>
          </p:cNvPr>
          <p:cNvCxnSpPr>
            <a:cxnSpLocks/>
          </p:cNvCxnSpPr>
          <p:nvPr/>
        </p:nvCxnSpPr>
        <p:spPr>
          <a:xfrm>
            <a:off x="437695" y="1296711"/>
            <a:ext cx="11312871" cy="0"/>
          </a:xfrm>
          <a:prstGeom prst="line">
            <a:avLst/>
          </a:prstGeom>
          <a:ln w="38100">
            <a:solidFill>
              <a:schemeClr val="bg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Description: New Image 1">
            <a:extLst>
              <a:ext uri="{FF2B5EF4-FFF2-40B4-BE49-F238E27FC236}">
                <a16:creationId xmlns:a16="http://schemas.microsoft.com/office/drawing/2014/main" id="{29A805BB-C96C-4F82-B03C-040D0EB9B095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09" y="1619242"/>
            <a:ext cx="2446384" cy="797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8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15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- Transamerica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683654" y="1303426"/>
            <a:ext cx="10519202" cy="47922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b="0" u="sng" spc="0" dirty="0">
                <a:solidFill>
                  <a:schemeClr val="tx1"/>
                </a:solidFill>
                <a:ea typeface="+mn-ea"/>
              </a:rPr>
              <a:t>Who is Eligible?</a:t>
            </a:r>
            <a:endParaRPr lang="en-US" sz="2400" b="0" spc="0" dirty="0">
              <a:solidFill>
                <a:schemeClr val="tx1"/>
              </a:solidFill>
              <a:ea typeface="+mn-ea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  <a:ea typeface="+mn-ea"/>
              </a:rPr>
              <a:t>All employees of AHN who are at least age 21 after 30 consecutive days of employment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b="0" u="sng" spc="0" dirty="0">
                <a:solidFill>
                  <a:schemeClr val="tx1"/>
                </a:solidFill>
                <a:ea typeface="+mn-ea"/>
              </a:rPr>
              <a:t>What is the benefit?</a:t>
            </a:r>
            <a:r>
              <a:rPr lang="en-US" sz="2400" b="0" spc="0" dirty="0">
                <a:solidFill>
                  <a:schemeClr val="tx1"/>
                </a:solidFill>
                <a:ea typeface="+mn-ea"/>
              </a:rPr>
              <a:t>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  <a:ea typeface="+mn-ea"/>
              </a:rPr>
              <a:t>100% match on employee contributions of up to 4% of eligible pay PLUS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  <a:ea typeface="+mn-ea"/>
              </a:rPr>
              <a:t>1% annual non-elective contribution</a:t>
            </a:r>
          </a:p>
          <a:p>
            <a:pPr marL="1089025" lvl="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Must be paid for 1,000 hours in a calendar year</a:t>
            </a:r>
          </a:p>
          <a:p>
            <a:pPr marL="1089025" lvl="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Must be employed on 12/31 (exceptions – death, disability, retirement)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b="0" u="sng" spc="0" dirty="0">
                <a:solidFill>
                  <a:schemeClr val="tx1"/>
                </a:solidFill>
                <a:ea typeface="+mn-ea"/>
              </a:rPr>
              <a:t>Total Opportunity</a:t>
            </a:r>
            <a:r>
              <a:rPr lang="en-US" sz="2400" b="0" spc="0" dirty="0">
                <a:solidFill>
                  <a:schemeClr val="tx1"/>
                </a:solidFill>
                <a:ea typeface="+mn-ea"/>
              </a:rPr>
              <a:t>: 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  <a:ea typeface="+mn-ea"/>
              </a:rPr>
              <a:t>5% employer contribution on 4% employee contribution</a:t>
            </a:r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02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16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- Transamerica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869298" y="1489200"/>
            <a:ext cx="10519202" cy="4542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b="0" u="sng" spc="0" dirty="0">
                <a:solidFill>
                  <a:schemeClr val="tx1"/>
                </a:solidFill>
              </a:rPr>
              <a:t>How do I enroll?</a:t>
            </a:r>
            <a:r>
              <a:rPr lang="en-US" sz="2400" b="0" spc="0" dirty="0">
                <a:solidFill>
                  <a:schemeClr val="tx1"/>
                </a:solidFill>
              </a:rPr>
              <a:t> 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</a:rPr>
              <a:t>You are automatically enrolled at a 4% pre-tax contribution rate. 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</a:rPr>
              <a:t>You can change the contribution rate or opt out of the plan altogether at any time via the Transamerica website – transamerica.com/portal/</a:t>
            </a:r>
            <a:r>
              <a:rPr lang="en-US" sz="2400" b="0" spc="0" dirty="0" err="1">
                <a:solidFill>
                  <a:schemeClr val="tx1"/>
                </a:solidFill>
              </a:rPr>
              <a:t>highmark</a:t>
            </a:r>
            <a:endParaRPr lang="en-US" sz="2400" b="0" spc="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b="0" u="sng" spc="0" dirty="0">
                <a:solidFill>
                  <a:schemeClr val="tx1"/>
                </a:solidFill>
              </a:rPr>
              <a:t>How do I make changes to my contribution %, name my beneficiary or change my asset allocations?</a:t>
            </a:r>
            <a:endParaRPr lang="en-US" sz="2400" b="0" spc="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</a:rPr>
              <a:t>Logon to the Transamerica website – transamerica.com/portal/</a:t>
            </a:r>
            <a:r>
              <a:rPr lang="en-US" sz="2400" b="0" spc="0" dirty="0" err="1">
                <a:solidFill>
                  <a:schemeClr val="tx1"/>
                </a:solidFill>
              </a:rPr>
              <a:t>highmark</a:t>
            </a:r>
            <a:r>
              <a:rPr lang="en-US" sz="2400" b="0" spc="0" dirty="0">
                <a:solidFill>
                  <a:schemeClr val="tx1"/>
                </a:solidFill>
              </a:rPr>
              <a:t>            (or later use single sign on through HR Services Online)</a:t>
            </a:r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72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17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- Transamerica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sz="1800" b="0" spc="0" dirty="0">
              <a:solidFill>
                <a:schemeClr val="tx1"/>
              </a:solidFill>
              <a:latin typeface="Verdana"/>
              <a:ea typeface="+mn-ea"/>
              <a:cs typeface="+mn-cs"/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98C0F-050B-4E9A-B43F-BE414FA3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92" y="1324136"/>
            <a:ext cx="10452637" cy="47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18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- Investments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6" y="1390648"/>
            <a:ext cx="11501721" cy="4769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57150"/>
            <a:r>
              <a:rPr lang="en-US" sz="2000" dirty="0">
                <a:solidFill>
                  <a:schemeClr val="tx1"/>
                </a:solidFill>
              </a:rPr>
              <a:t>There are two investment options in the AHN 401(k) Plan:</a:t>
            </a:r>
          </a:p>
          <a:p>
            <a:pPr marL="57150"/>
            <a:endParaRPr lang="en-US" sz="2000" dirty="0">
              <a:solidFill>
                <a:schemeClr val="tx1"/>
              </a:solidFill>
            </a:endParaRPr>
          </a:p>
          <a:p>
            <a:pPr marL="706438" lvl="2" indent="-366713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Pre-mixed portfolio (Default option) designed to provide a one-step approach to diversification</a:t>
            </a:r>
          </a:p>
          <a:p>
            <a:pPr marL="976313" lvl="3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BlackRock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LifePath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Index funds</a:t>
            </a:r>
          </a:p>
          <a:p>
            <a:pPr marL="976313" lvl="3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Professionally diversified and managed funds</a:t>
            </a:r>
          </a:p>
          <a:p>
            <a:pPr marL="976313" lvl="3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funds available based on the year you are most closely expecting to retire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704088" lvl="2" indent="-347472">
              <a:spcBef>
                <a:spcPts val="200"/>
              </a:spcBef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Mix your own portfolio</a:t>
            </a:r>
          </a:p>
          <a:p>
            <a:pPr marL="976312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you comfortable with investing principles, such as diversification, asset allocation, and risk? </a:t>
            </a:r>
          </a:p>
          <a:p>
            <a:pPr marL="976312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you give yourself time to monitor and rebalance your portfolio? </a:t>
            </a:r>
          </a:p>
          <a:p>
            <a:pPr marL="976312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so, this option gives you the opportunity to…</a:t>
            </a:r>
          </a:p>
          <a:p>
            <a:pPr marL="1433512" lvl="4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create your own combination of investments and manage your own portfolio</a:t>
            </a:r>
          </a:p>
          <a:p>
            <a:pPr marL="1433512" lvl="4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select from the individual investment options available in the Plan</a:t>
            </a:r>
          </a:p>
          <a:p>
            <a:pPr marL="976312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Investment option information available on the Transamerica website</a:t>
            </a:r>
            <a:endParaRPr lang="en-US" sz="35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23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19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– Vesting &amp; Limits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941372" y="1506383"/>
            <a:ext cx="10617138" cy="43144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b="0" u="sng" spc="0" dirty="0">
                <a:solidFill>
                  <a:schemeClr val="tx1"/>
                </a:solidFill>
              </a:rPr>
              <a:t>Vesting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</a:rPr>
              <a:t>Your contributions as well as the employer match are vested immediately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spc="0" dirty="0">
                <a:solidFill>
                  <a:schemeClr val="tx1"/>
                </a:solidFill>
              </a:rPr>
              <a:t>1% annual non-elective contribution vests after 3 years of service.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b="0" u="sng" spc="0" dirty="0">
                <a:solidFill>
                  <a:schemeClr val="tx1"/>
                </a:solidFill>
                <a:ea typeface="+mn-ea"/>
              </a:rPr>
              <a:t>Limits on contributions: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You can contribute between 1% and 75% of your base plus incentive pay on a pre-tax basis, Roth basis or post-tax basis (the combined contribution cannot be greater then 75%).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Pre-tax and Roth contributions are limited to $19,500 in 2021 (HCE’s may be limited on post-tax at 2%).  If age 50 or older, can contribute an additional $6,500 in Pre-tax or Roth.</a:t>
            </a:r>
          </a:p>
        </p:txBody>
      </p:sp>
    </p:spTree>
    <p:extLst>
      <p:ext uri="{BB962C8B-B14F-4D97-AF65-F5344CB8AC3E}">
        <p14:creationId xmlns:p14="http://schemas.microsoft.com/office/powerpoint/2010/main" val="30219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8696C1-4663-C84B-94C1-63450D6216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60C487-3F72-8D49-8C3C-7A11187E3D89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accent3">
                <a:lumMod val="75000"/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7E52B6-B8E8-5D47-935C-92DEAB3720CD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75000"/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accent3">
                    <a:lumMod val="75000"/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accent3">
                    <a:lumMod val="75000"/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accent3">
                    <a:lumMod val="75000"/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7BF6D9F-5D31-ED44-9368-C6F79FAA9AC1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accent3">
                    <a:lumMod val="75000"/>
                    <a:alpha val="40000"/>
                  </a:schemeClr>
                </a:solidFill>
              </a:rPr>
              <a:pPr algn="r"/>
              <a:t>2</a:t>
            </a:fld>
            <a:endParaRPr lang="en-US" sz="1300" dirty="0">
              <a:solidFill>
                <a:schemeClr val="accent3">
                  <a:lumMod val="75000"/>
                  <a:alpha val="4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EF40C2-D77F-224F-82F3-BBA2FD846043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5222591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D85A13-A68C-8F43-AFEC-4074BC5430EE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accent3">
                <a:lumMod val="75000"/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67151F-2242-EC4C-852A-93B00DB2BDCA}"/>
              </a:ext>
            </a:extLst>
          </p:cNvPr>
          <p:cNvSpPr/>
          <p:nvPr/>
        </p:nvSpPr>
        <p:spPr>
          <a:xfrm>
            <a:off x="682041" y="1282523"/>
            <a:ext cx="854792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Benefits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Benefits &amp; Services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Plan Benefits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Services Online &amp; New Hire Enrollment</a:t>
            </a: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lvl="1"/>
            <a:endParaRPr lang="en-US" dirty="0">
              <a:solidFill>
                <a:schemeClr val="accent3">
                  <a:lumMod val="75000"/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78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20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– Important! Limits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437695" y="1272958"/>
            <a:ext cx="11202482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2021, contributions are made on the first $290,000 of earnings.</a:t>
            </a:r>
          </a:p>
          <a:p>
            <a:pPr marL="0" lvl="1"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IMPORTANT!!</a:t>
            </a:r>
          </a:p>
          <a:p>
            <a:pPr marL="0" lvl="1">
              <a:spcBef>
                <a:spcPts val="6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Once your salary exceeds $290k your 401(k) contributions will cease!  </a:t>
            </a:r>
          </a:p>
          <a:p>
            <a:pPr marL="0" lvl="1">
              <a:spcBef>
                <a:spcPts val="600"/>
              </a:spcBef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If your compensation exceeds $290,000 and it is your goal is to maximize your contributions for the year (before you reach $290,000 and contributions stop) please carefully consider and select the amount you want to contribute!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3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21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- Transamerica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sz="1800" b="0" spc="0" dirty="0">
              <a:solidFill>
                <a:schemeClr val="tx1"/>
              </a:solidFill>
              <a:latin typeface="Verdana"/>
              <a:ea typeface="+mn-ea"/>
              <a:cs typeface="+mn-cs"/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C07C3-7B86-4F6D-9165-FD8ECC55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96" y="1344727"/>
            <a:ext cx="7876578" cy="475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22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- Transamerica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sz="1800" b="0" spc="0" dirty="0">
              <a:solidFill>
                <a:schemeClr val="tx1"/>
              </a:solidFill>
              <a:latin typeface="Verdana"/>
              <a:ea typeface="+mn-ea"/>
              <a:cs typeface="+mn-cs"/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5AD51B-5039-411F-84F8-9FBC916C6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1481009"/>
            <a:ext cx="6778487" cy="46146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2319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23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- Transamerica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sz="1800" b="0" spc="0" dirty="0">
              <a:solidFill>
                <a:schemeClr val="tx1"/>
              </a:solidFill>
              <a:latin typeface="Verdana"/>
              <a:ea typeface="+mn-ea"/>
              <a:cs typeface="+mn-cs"/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98F90-6C02-4E7E-8265-93F0BE6802BF}"/>
              </a:ext>
            </a:extLst>
          </p:cNvPr>
          <p:cNvSpPr/>
          <p:nvPr/>
        </p:nvSpPr>
        <p:spPr>
          <a:xfrm>
            <a:off x="657225" y="1227845"/>
            <a:ext cx="10528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0B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Sign On through HR Services On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8A82-B334-4673-9FE8-1D30C58D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10" y="1693468"/>
            <a:ext cx="7658377" cy="36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5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24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401(k) Plan - Transamerica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437695" y="1411736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sz="1800" b="0" spc="0" dirty="0">
              <a:solidFill>
                <a:schemeClr val="tx1"/>
              </a:solidFill>
              <a:latin typeface="Verdana"/>
              <a:ea typeface="+mn-ea"/>
              <a:cs typeface="+mn-cs"/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98F90-6C02-4E7E-8265-93F0BE6802BF}"/>
              </a:ext>
            </a:extLst>
          </p:cNvPr>
          <p:cNvSpPr/>
          <p:nvPr/>
        </p:nvSpPr>
        <p:spPr>
          <a:xfrm>
            <a:off x="258417" y="1227845"/>
            <a:ext cx="10927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0B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Sign On Continued…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14D64F-DF16-4700-B10B-6AD079065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51" y="1622739"/>
            <a:ext cx="6248579" cy="45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64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25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4200" spc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1"/>
            <a:ext cx="12192000" cy="141764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Improve your financial health</a:t>
            </a:r>
            <a:endParaRPr lang="en-US" sz="28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17641"/>
            <a:ext cx="2743200" cy="4742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28575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 EY today:</a:t>
            </a:r>
          </a:p>
          <a:p>
            <a:pPr marL="403225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https://highmark.eyfpc.com </a:t>
            </a:r>
          </a:p>
          <a:p>
            <a:pPr marL="403225" indent="-285750"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Financial Planner Line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1-888-394-3578</a:t>
            </a:r>
          </a:p>
          <a:p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EY comprehensive financial wellness program is offered by Highmark Health at no cost to you. </a:t>
            </a:r>
          </a:p>
          <a:p>
            <a:pPr marL="22860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9586" r="10629" b="4533"/>
          <a:stretch/>
        </p:blipFill>
        <p:spPr>
          <a:xfrm>
            <a:off x="2743200" y="1417639"/>
            <a:ext cx="4679576" cy="31076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22776" y="1417639"/>
            <a:ext cx="4769224" cy="31076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Allegheny Health Network employees have a new financial planning benefit!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8586" y="45964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Contact EY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your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financial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how to use your AHN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for your future</a:t>
            </a:r>
          </a:p>
        </p:txBody>
      </p:sp>
    </p:spTree>
    <p:extLst>
      <p:ext uri="{BB962C8B-B14F-4D97-AF65-F5344CB8AC3E}">
        <p14:creationId xmlns:p14="http://schemas.microsoft.com/office/powerpoint/2010/main" val="1398465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26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800" spc="0" dirty="0">
                <a:solidFill>
                  <a:schemeClr val="tx1"/>
                </a:solidFill>
              </a:rPr>
              <a:t>AHN 457(b) Plan – Deferred Compensation Plan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0" spc="0" dirty="0">
                <a:solidFill>
                  <a:schemeClr val="tx1"/>
                </a:solidFill>
                <a:ea typeface="+mn-ea"/>
              </a:rPr>
              <a:t>This Plan is a non-qualified defined contribution plan administered by Transamerica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000" b="0" u="sng" spc="0" dirty="0">
                <a:solidFill>
                  <a:schemeClr val="tx1"/>
                </a:solidFill>
                <a:ea typeface="+mn-ea"/>
              </a:rPr>
              <a:t>Eligibility:</a:t>
            </a:r>
            <a:r>
              <a:rPr lang="en-US" sz="2000" b="0" spc="0" dirty="0">
                <a:solidFill>
                  <a:schemeClr val="tx1"/>
                </a:solidFill>
                <a:ea typeface="+mn-ea"/>
              </a:rPr>
              <a:t>  AHN physicians only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000" b="0" u="sng" spc="0" dirty="0">
                <a:solidFill>
                  <a:schemeClr val="tx1"/>
                </a:solidFill>
                <a:ea typeface="+mn-ea"/>
              </a:rPr>
              <a:t>Benefit:</a:t>
            </a:r>
            <a:r>
              <a:rPr lang="en-US" sz="2000" b="0" spc="0" dirty="0">
                <a:solidFill>
                  <a:schemeClr val="tx1"/>
                </a:solidFill>
                <a:ea typeface="+mn-ea"/>
              </a:rPr>
              <a:t>  No employer money; employee deferrals only beginning with first paycheck that exceeds annual compensation limit ($290k for 2021).  </a:t>
            </a:r>
            <a:r>
              <a:rPr lang="en-US" sz="2000" b="0" i="1" spc="0" dirty="0">
                <a:solidFill>
                  <a:schemeClr val="tx1"/>
                </a:solidFill>
                <a:ea typeface="+mn-ea"/>
              </a:rPr>
              <a:t>No deferrals are taken until earnings exceed this limit.</a:t>
            </a:r>
            <a:endParaRPr lang="en-US" sz="2000" i="1" spc="0" dirty="0">
              <a:solidFill>
                <a:schemeClr val="tx1"/>
              </a:solidFill>
              <a:ea typeface="+mn-ea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000" b="0" u="sng" spc="0" dirty="0">
                <a:solidFill>
                  <a:schemeClr val="tx1"/>
                </a:solidFill>
                <a:ea typeface="+mn-ea"/>
              </a:rPr>
              <a:t>Enrollment:</a:t>
            </a:r>
            <a:r>
              <a:rPr lang="en-US" sz="2000" b="0" spc="0" dirty="0">
                <a:solidFill>
                  <a:schemeClr val="tx1"/>
                </a:solidFill>
                <a:ea typeface="+mn-ea"/>
              </a:rPr>
              <a:t>  Must actively enroll in plan. Annual enrollment occurs each November/December for the following year.  No changes can be made until subsequent open enrollment.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000" b="0" u="sng" spc="0" dirty="0">
                <a:solidFill>
                  <a:schemeClr val="tx1"/>
                </a:solidFill>
                <a:ea typeface="+mn-ea"/>
              </a:rPr>
              <a:t>Vesting:</a:t>
            </a:r>
            <a:r>
              <a:rPr lang="en-US" sz="2000" b="0" spc="0" dirty="0">
                <a:solidFill>
                  <a:schemeClr val="tx1"/>
                </a:solidFill>
                <a:ea typeface="+mn-ea"/>
              </a:rPr>
              <a:t>  Contributions are vested immediately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000" b="0" u="sng" spc="0" dirty="0">
                <a:solidFill>
                  <a:schemeClr val="tx1"/>
                </a:solidFill>
                <a:ea typeface="+mn-ea"/>
              </a:rPr>
              <a:t>Limits on contributions: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Earnings over the compensation limit ($290k in 2021) are eligible for deferral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Pre-tax contributions (only) - limited to $19,500 in 2021 (no catch up contribution)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000" b="0" u="sng" spc="0" dirty="0">
                <a:solidFill>
                  <a:schemeClr val="tx1"/>
                </a:solidFill>
                <a:ea typeface="+mn-ea"/>
              </a:rPr>
              <a:t>Forms of Payment:</a:t>
            </a:r>
            <a:r>
              <a:rPr lang="en-US" sz="2000" b="0" spc="0" dirty="0">
                <a:solidFill>
                  <a:schemeClr val="tx1"/>
                </a:solidFill>
                <a:ea typeface="+mn-ea"/>
              </a:rPr>
              <a:t>  Lump sum of account balance within 90 days of termination; can make one-time election to defer payment or request 10-year installments if balance exceeds $100k</a:t>
            </a:r>
            <a:endParaRPr lang="en-US" sz="35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3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6176C3-40D3-7A45-9703-6112A116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 rot="10800000">
            <a:off x="0" y="0"/>
            <a:ext cx="12287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E5D57B-BE5A-7B43-A234-0E37DFB49BCC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bg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34E8350-FBFC-A44E-88EC-08B39DA9F11C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bg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bg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alpha val="40000"/>
                  </a:schemeClr>
                </a:solidFill>
              </a:rPr>
              <a:t>2020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9CDF148-AB6C-724F-B42B-D4143CB75988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bg1">
                    <a:alpha val="40000"/>
                  </a:schemeClr>
                </a:solidFill>
              </a:rPr>
              <a:pPr algn="r"/>
              <a:t>27</a:t>
            </a:fld>
            <a:endParaRPr lang="en-US" sz="1300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6633C-22F5-4A49-812D-0610E171E4B0}"/>
              </a:ext>
            </a:extLst>
          </p:cNvPr>
          <p:cNvSpPr txBox="1">
            <a:spLocks/>
          </p:cNvSpPr>
          <p:nvPr/>
        </p:nvSpPr>
        <p:spPr>
          <a:xfrm>
            <a:off x="2522711" y="2908368"/>
            <a:ext cx="7241580" cy="16800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HR Services Online (HRSO) &amp; New Hire Enrollment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98047E-B889-1C48-8B81-B0C8B14E648C}"/>
              </a:ext>
            </a:extLst>
          </p:cNvPr>
          <p:cNvSpPr/>
          <p:nvPr/>
        </p:nvSpPr>
        <p:spPr>
          <a:xfrm>
            <a:off x="4006362" y="2524557"/>
            <a:ext cx="3298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E87BC-9F5D-6F4A-8299-C2D4DC1E3EED}"/>
              </a:ext>
            </a:extLst>
          </p:cNvPr>
          <p:cNvCxnSpPr>
            <a:cxnSpLocks/>
          </p:cNvCxnSpPr>
          <p:nvPr/>
        </p:nvCxnSpPr>
        <p:spPr>
          <a:xfrm>
            <a:off x="437695" y="1296711"/>
            <a:ext cx="11312871" cy="0"/>
          </a:xfrm>
          <a:prstGeom prst="line">
            <a:avLst/>
          </a:prstGeom>
          <a:ln w="38100">
            <a:solidFill>
              <a:schemeClr val="bg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83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28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437695" y="462334"/>
            <a:ext cx="11312871" cy="7655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What is HR Services?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9134" y="1785105"/>
            <a:ext cx="4972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It’s a website:  </a:t>
            </a:r>
            <a:r>
              <a:rPr lang="en-US" dirty="0">
                <a:solidFill>
                  <a:srgbClr val="1C2F3F"/>
                </a:solidFill>
              </a:rPr>
              <a:t>HR Services Online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1C2F3F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It’s the HR Services Center: </a:t>
            </a:r>
            <a:r>
              <a:rPr lang="en-US" dirty="0">
                <a:solidFill>
                  <a:srgbClr val="1C2F3F"/>
                </a:solidFill>
              </a:rPr>
              <a:t> HR experts ready to assist you via online service requests, chats, and phone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1C2F3F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It’s Workday:  </a:t>
            </a:r>
            <a:r>
              <a:rPr lang="en-US" dirty="0">
                <a:solidFill>
                  <a:srgbClr val="1C2F3F"/>
                </a:solidFill>
              </a:rPr>
              <a:t>our enterprise application to manage pay, benefits and employee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91" t="7018" r="8808"/>
          <a:stretch/>
        </p:blipFill>
        <p:spPr>
          <a:xfrm>
            <a:off x="2927279" y="1978064"/>
            <a:ext cx="1896674" cy="1256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8128" t="21873" r="21242" b="21873"/>
          <a:stretch/>
        </p:blipFill>
        <p:spPr>
          <a:xfrm>
            <a:off x="3323166" y="3822025"/>
            <a:ext cx="1104900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2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29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437695" y="462334"/>
            <a:ext cx="11312871" cy="7655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AHN Central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46" y="1479370"/>
            <a:ext cx="8804167" cy="46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4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6176C3-40D3-7A45-9703-6112A116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 rot="10800000">
            <a:off x="0" y="0"/>
            <a:ext cx="12287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E5D57B-BE5A-7B43-A234-0E37DFB49BCC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bg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34E8350-FBFC-A44E-88EC-08B39DA9F11C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bg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bg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alpha val="40000"/>
                  </a:schemeClr>
                </a:solidFill>
              </a:rPr>
              <a:t>2020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9CDF148-AB6C-724F-B42B-D4143CB75988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bg1">
                    <a:alpha val="40000"/>
                  </a:schemeClr>
                </a:solidFill>
              </a:rPr>
              <a:pPr algn="r"/>
              <a:t>3</a:t>
            </a:fld>
            <a:endParaRPr lang="en-US" sz="1300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6633C-22F5-4A49-812D-0610E171E4B0}"/>
              </a:ext>
            </a:extLst>
          </p:cNvPr>
          <p:cNvSpPr txBox="1">
            <a:spLocks/>
          </p:cNvSpPr>
          <p:nvPr/>
        </p:nvSpPr>
        <p:spPr>
          <a:xfrm>
            <a:off x="4169334" y="2854692"/>
            <a:ext cx="3948334" cy="16800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Health Care Benefits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98047E-B889-1C48-8B81-B0C8B14E648C}"/>
              </a:ext>
            </a:extLst>
          </p:cNvPr>
          <p:cNvSpPr/>
          <p:nvPr/>
        </p:nvSpPr>
        <p:spPr>
          <a:xfrm>
            <a:off x="4006362" y="2524557"/>
            <a:ext cx="3298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E87BC-9F5D-6F4A-8299-C2D4DC1E3EED}"/>
              </a:ext>
            </a:extLst>
          </p:cNvPr>
          <p:cNvCxnSpPr>
            <a:cxnSpLocks/>
          </p:cNvCxnSpPr>
          <p:nvPr/>
        </p:nvCxnSpPr>
        <p:spPr>
          <a:xfrm>
            <a:off x="437695" y="1296711"/>
            <a:ext cx="11312871" cy="0"/>
          </a:xfrm>
          <a:prstGeom prst="line">
            <a:avLst/>
          </a:prstGeom>
          <a:ln w="38100">
            <a:solidFill>
              <a:schemeClr val="bg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079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2020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30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HRSO – Logging 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1953" y="1591631"/>
            <a:ext cx="556072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Logging In: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Employee ID (# found on the back of your badge)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Network Password</a:t>
            </a:r>
          </a:p>
          <a:p>
            <a:pPr algn="ctr">
              <a:spcBef>
                <a:spcPts val="18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log in assistance and password issues, contact:</a:t>
            </a:r>
          </a:p>
          <a:p>
            <a:pPr algn="ctr">
              <a:spcBef>
                <a:spcPts val="18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412-330-HELP</a:t>
            </a:r>
          </a:p>
          <a:p>
            <a:pPr algn="ctr">
              <a:spcBef>
                <a:spcPts val="18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www.hrservices.highmarkhealth.org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55" y="1485582"/>
            <a:ext cx="3171429" cy="4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46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59" y="1386128"/>
            <a:ext cx="7190932" cy="541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6" y="253652"/>
            <a:ext cx="10079642" cy="3077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Services Online: Where to 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888" y="75276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navigation will take you to specific articles about the topic that you can read for more 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4325" y="78893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articles with keywords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6954" y="6105205"/>
            <a:ext cx="342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need additional help, select create service request or chat to submit a question to HR Services Center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2631454" y="4955243"/>
            <a:ext cx="508948" cy="1149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3406" y="1399099"/>
            <a:ext cx="637331" cy="658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-1500000" flipV="1">
            <a:off x="7174133" y="3049359"/>
            <a:ext cx="784875" cy="430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55444" y="218367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Workday to take action on HR processes.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90221" y="989699"/>
            <a:ext cx="904104" cy="347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72080" y="5030211"/>
            <a:ext cx="844490" cy="634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4325" y="5713485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Shortcuts to get to Highmark BCBS, Kronos,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myLearning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401k,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9986" y="1368519"/>
            <a:ext cx="28061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contact HR Services: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Preferred Contact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Physician Express Team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Physicianexpress@ahn.org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Optional Contact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Create a Service Request online available 24/7/365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Online chat – Ask Ashley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NOTE: Chat and phone are available Monday – Friday, 8 a.m. – 5 p.m.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28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32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Navigating Workday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2" y="1356712"/>
            <a:ext cx="7225554" cy="46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2501153"/>
            <a:ext cx="57150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Welcome, on behalf of : New Employee</a:t>
            </a:r>
          </a:p>
        </p:txBody>
      </p:sp>
      <p:sp>
        <p:nvSpPr>
          <p:cNvPr id="2" name="Oval 1"/>
          <p:cNvSpPr/>
          <p:nvPr/>
        </p:nvSpPr>
        <p:spPr>
          <a:xfrm>
            <a:off x="437695" y="3048000"/>
            <a:ext cx="1568824" cy="4034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97150" y="1412892"/>
            <a:ext cx="3871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can manage/track multiple items from your Workday homepage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onboarding tasks completed within Workday (3 sets of tasks)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your inbox on a regular basis for new tasks and alerts</a:t>
            </a:r>
          </a:p>
        </p:txBody>
      </p:sp>
    </p:spTree>
    <p:extLst>
      <p:ext uri="{BB962C8B-B14F-4D97-AF65-F5344CB8AC3E}">
        <p14:creationId xmlns:p14="http://schemas.microsoft.com/office/powerpoint/2010/main" val="2779993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33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Getting Started in Workday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500" spc="0" dirty="0">
                <a:solidFill>
                  <a:schemeClr val="tx1"/>
                </a:solidFill>
              </a:rPr>
              <a:t>Onboarding Tasks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spc="0" dirty="0">
                <a:solidFill>
                  <a:schemeClr val="tx1"/>
                </a:solidFill>
              </a:rPr>
              <a:t>Three tasks sets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spc="0" dirty="0">
                <a:solidFill>
                  <a:schemeClr val="tx1"/>
                </a:solidFill>
              </a:rPr>
              <a:t>Must be completed in sequential order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spc="0" dirty="0">
                <a:solidFill>
                  <a:schemeClr val="tx1"/>
                </a:solidFill>
              </a:rPr>
              <a:t>Refresh the screen to continue to the next set</a:t>
            </a:r>
            <a:endParaRPr lang="en-US" sz="2000" b="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49261"/>
              </p:ext>
            </p:extLst>
          </p:nvPr>
        </p:nvGraphicFramePr>
        <p:xfrm>
          <a:off x="977149" y="3419158"/>
          <a:ext cx="10303500" cy="253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Set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dirty="0"/>
                        <a:t>1. Legal Name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/>
                        <a:t>2. Personal Information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/>
                        <a:t>3. Contact</a:t>
                      </a:r>
                      <a:r>
                        <a:rPr lang="en-US" sz="1200" baseline="0" dirty="0"/>
                        <a:t> Change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dirty="0"/>
                        <a:t>1. State &amp; Local Tax</a:t>
                      </a:r>
                      <a:r>
                        <a:rPr lang="en-US" sz="1200" baseline="0" dirty="0"/>
                        <a:t> Withholdings</a:t>
                      </a:r>
                      <a:endParaRPr lang="en-US" sz="12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/>
                        <a:t>2. Federal Tax Withholdings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1. Disability Self-Identification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2. Veteran Status Identification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3. Preferred Name Change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4. Emergency Contact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5. AHN: First Day on Site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6. AHN:  Week 1 Activities: Review New Hire Requirements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7. Complete Form I-9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8. Add Payment Elections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9. Enroll for Your Benefits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10. Union Information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11. Review Documents: Policy &amp; Procedures Acknowledgement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12. Review Documents: IT Acceptable Use and Policy Acknowledgement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13. Change Photo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103419" y="4695085"/>
            <a:ext cx="550333" cy="42333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99608" y="4695085"/>
            <a:ext cx="550333" cy="42333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23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34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Tax Withholding Elections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2000" b="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467" y="1356712"/>
            <a:ext cx="11006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assistance, go to </a:t>
            </a:r>
            <a:r>
              <a:rPr lang="en-US" sz="1400" b="1" dirty="0"/>
              <a:t>HR Services Online&gt;Pay&gt;Tax Withholding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70C0"/>
                </a:solidFill>
                <a:hlinkClick r:id="rId2"/>
              </a:rPr>
              <a:t>http://munstats.pa.gov/Public/FindMunicipality.aspx</a:t>
            </a:r>
            <a:r>
              <a:rPr lang="en-US" sz="1400" dirty="0"/>
              <a:t>, or consult a tax professional. This includes both the amount of allowances on your Federal Withholding Form and which form to select for your State &amp; Local Withholding. HR Services cannot advise on Tax Withholding Elections. 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738688" y="2111778"/>
            <a:ext cx="3976312" cy="400018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15900" indent="-2159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Calibri" pitchFamily="34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71488" indent="-25558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3888" indent="-15398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libri" pitchFamily="34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0413" indent="-131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b="1" u="sng" kern="0" dirty="0"/>
              <a:t>Complete State &amp; Local Withholding Elections</a:t>
            </a:r>
          </a:p>
          <a:p>
            <a:pPr algn="ctr"/>
            <a:endParaRPr lang="en-US" sz="1400" u="sng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Select the State in which you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Select the Withholding form Type. For information about withholding form types, please go to HR Services Online&gt;Pay&gt;Tax Withholding.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Click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Fill out the selected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Click Submit</a:t>
            </a:r>
          </a:p>
          <a:p>
            <a:endParaRPr lang="en-US" sz="1400" kern="0" dirty="0"/>
          </a:p>
          <a:p>
            <a:r>
              <a:rPr lang="en-US" sz="1400" b="1" kern="0" dirty="0"/>
              <a:t>Note: </a:t>
            </a:r>
            <a:r>
              <a:rPr lang="en-US" sz="1400" kern="0" dirty="0"/>
              <a:t>If you live in a state that does not withhold income tax, please submit a service request through HR Services Online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6019800" y="2111778"/>
            <a:ext cx="3962400" cy="400018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215900" indent="-2159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Calibri" pitchFamily="34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71488" indent="-25558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3888" indent="-15398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libri" pitchFamily="34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0413" indent="-1317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b="1" u="sng" kern="0" dirty="0"/>
              <a:t>Complete Federal Withholding </a:t>
            </a:r>
            <a:br>
              <a:rPr lang="en-US" sz="1400" b="1" u="sng" kern="0" dirty="0"/>
            </a:br>
            <a:r>
              <a:rPr lang="en-US" sz="1400" b="1" u="sng" kern="0" dirty="0"/>
              <a:t>Elections</a:t>
            </a:r>
          </a:p>
          <a:p>
            <a:pPr algn="ctr"/>
            <a:endParaRPr lang="en-US" sz="1400" u="sng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Select your Marital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Select the number of allowances (consult a tax professional for assistance)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Enter any additional amount you want withheld from your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Select the Exempt checkbox only if you meet both of these conditions: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Last year, you had a right to a refund of all federal income tax withheld because you had no tax liability;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This year, you expect a refund of all federal tax withheld because you expect to have no tax liability.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If you do not know if you meet these conditions, consult a tax professional</a:t>
            </a:r>
          </a:p>
          <a:p>
            <a:pPr marL="2984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kern="0" dirty="0"/>
              <a:t>Select the “I Agree” checkbox.</a:t>
            </a:r>
          </a:p>
          <a:p>
            <a:pPr marL="2984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kern="0" dirty="0"/>
              <a:t>Click Submit</a:t>
            </a:r>
          </a:p>
          <a:p>
            <a:pPr marL="457200" lvl="1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32858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35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Closer Look at Taxes:  Local Tax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2000" b="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8336" y="1471295"/>
            <a:ext cx="7442409" cy="3781187"/>
            <a:chOff x="179556" y="725146"/>
            <a:chExt cx="5088489" cy="27037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56" y="725146"/>
              <a:ext cx="5088489" cy="27037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203309" y="2506397"/>
              <a:ext cx="4949190" cy="226695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50633" y="1584788"/>
            <a:ext cx="3112169" cy="30469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This is the number one tax question that HRSC answers throughout the entire year.</a:t>
            </a:r>
          </a:p>
          <a:p>
            <a:endParaRPr lang="en-US" sz="1600" dirty="0"/>
          </a:p>
          <a:p>
            <a:r>
              <a:rPr lang="en-US" sz="1600" dirty="0"/>
              <a:t>Local taxes are withheld at the higher of 2 rates:</a:t>
            </a:r>
          </a:p>
          <a:p>
            <a:pPr marL="342900" indent="-342900">
              <a:buAutoNum type="arabicParenR"/>
            </a:pPr>
            <a:r>
              <a:rPr lang="en-US" sz="1600" dirty="0"/>
              <a:t>The rate of where you live OR</a:t>
            </a:r>
          </a:p>
          <a:p>
            <a:pPr marL="342900" indent="-342900">
              <a:buAutoNum type="arabicParenR"/>
            </a:pPr>
            <a:r>
              <a:rPr lang="en-US" sz="1600" dirty="0"/>
              <a:t>The rate of where you work</a:t>
            </a:r>
          </a:p>
          <a:p>
            <a:endParaRPr lang="en-US" sz="1600" dirty="0"/>
          </a:p>
          <a:p>
            <a:r>
              <a:rPr lang="en-US" sz="1600" dirty="0"/>
              <a:t>Regardless of the rate in which you are withheld at your payslip will ALWAYS display your work locality.  </a:t>
            </a:r>
          </a:p>
        </p:txBody>
      </p:sp>
    </p:spTree>
    <p:extLst>
      <p:ext uri="{BB962C8B-B14F-4D97-AF65-F5344CB8AC3E}">
        <p14:creationId xmlns:p14="http://schemas.microsoft.com/office/powerpoint/2010/main" val="2674326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36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Add Payment Election (Direct Deposit)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2000" b="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r="24228" b="3379"/>
          <a:stretch/>
        </p:blipFill>
        <p:spPr>
          <a:xfrm>
            <a:off x="2958323" y="1356712"/>
            <a:ext cx="5366575" cy="46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6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37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Adding a Bank Account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2000" b="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89925"/>
            <a:ext cx="4354606" cy="468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58303" y="1321096"/>
            <a:ext cx="2838319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Be very careful to enter the correct account information.  We suggest you verify it before you click OK.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Once you click OK, you have added an account.  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5645693" y="4568381"/>
            <a:ext cx="74295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Left Arrow 18"/>
          <p:cNvSpPr/>
          <p:nvPr/>
        </p:nvSpPr>
        <p:spPr>
          <a:xfrm>
            <a:off x="5645693" y="4907662"/>
            <a:ext cx="74295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Left Arrow 19"/>
          <p:cNvSpPr/>
          <p:nvPr/>
        </p:nvSpPr>
        <p:spPr>
          <a:xfrm>
            <a:off x="5645693" y="5246944"/>
            <a:ext cx="74295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61308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38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Adding a Payment Election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2000" b="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337" r="16667"/>
          <a:stretch/>
        </p:blipFill>
        <p:spPr>
          <a:xfrm>
            <a:off x="1242339" y="2000460"/>
            <a:ext cx="9703581" cy="337983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46492" y="1406256"/>
            <a:ext cx="2324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Accounts will populate a list of all accounts entered in Workday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685924" y="5449976"/>
            <a:ext cx="3253562" cy="4841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1400" dirty="0"/>
              <a:t>Balance: If you are adding only 1 account for payment distribution from your paycheck, you are </a:t>
            </a:r>
            <a:r>
              <a:rPr lang="en-US" sz="1400" b="1" dirty="0"/>
              <a:t>Done.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47275" y="5400667"/>
            <a:ext cx="2282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you want to distribute your paycheck earnings to multiple accounts click edit</a:t>
            </a:r>
            <a:endParaRPr lang="en-US" sz="2800" dirty="0"/>
          </a:p>
        </p:txBody>
      </p:sp>
      <p:sp>
        <p:nvSpPr>
          <p:cNvPr id="24" name="Bent Arrow 23"/>
          <p:cNvSpPr/>
          <p:nvPr/>
        </p:nvSpPr>
        <p:spPr>
          <a:xfrm rot="10800000">
            <a:off x="6939486" y="5180157"/>
            <a:ext cx="533400" cy="577629"/>
          </a:xfrm>
          <a:prstGeom prst="bent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>
            <a:off x="9486408" y="4733391"/>
            <a:ext cx="457200" cy="1205684"/>
          </a:xfrm>
          <a:prstGeom prst="bent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1089292" y="1570957"/>
            <a:ext cx="457200" cy="533400"/>
          </a:xfrm>
          <a:prstGeom prst="bent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12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39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Adding a Payment Election Cont’d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2000" b="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5" y="1356712"/>
            <a:ext cx="8975162" cy="310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617" y="1388570"/>
            <a:ext cx="2367036" cy="474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869317" y="1689128"/>
            <a:ext cx="329610" cy="21171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Bent-Up Arrow 22"/>
          <p:cNvSpPr/>
          <p:nvPr/>
        </p:nvSpPr>
        <p:spPr>
          <a:xfrm flipH="1">
            <a:off x="983408" y="3837742"/>
            <a:ext cx="265580" cy="147085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/>
          <p:cNvSpPr/>
          <p:nvPr/>
        </p:nvSpPr>
        <p:spPr>
          <a:xfrm>
            <a:off x="1366813" y="4421175"/>
            <a:ext cx="4013489" cy="173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50" dirty="0">
                <a:solidFill>
                  <a:schemeClr val="tx1"/>
                </a:solidFill>
              </a:rPr>
              <a:t>Your elections will be applied in list order – top to bottom</a:t>
            </a:r>
          </a:p>
          <a:p>
            <a:pPr>
              <a:spcAft>
                <a:spcPts val="1200"/>
              </a:spcAft>
            </a:pPr>
            <a:r>
              <a:rPr lang="en-US" sz="1450" dirty="0">
                <a:solidFill>
                  <a:schemeClr val="tx1"/>
                </a:solidFill>
              </a:rPr>
              <a:t>Use the arrows in the second column to change the order of the accounts</a:t>
            </a:r>
            <a:endParaRPr lang="en-US" sz="1450" u="sng" dirty="0">
              <a:solidFill>
                <a:schemeClr val="tx1"/>
              </a:solidFill>
            </a:endParaRPr>
          </a:p>
          <a:p>
            <a:r>
              <a:rPr lang="en-US" sz="1450" u="sng" dirty="0">
                <a:solidFill>
                  <a:schemeClr val="tx1"/>
                </a:solidFill>
              </a:rPr>
              <a:t>Move your balance account to the last account in the list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95668" y="1346360"/>
            <a:ext cx="1517189" cy="31087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9375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E57BE5-D0DA-0249-A2AF-94B0B581C70F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171882-E30F-2E4B-B15E-61D0334E3F3A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BA87B12A-BC7D-A043-8AAC-976FFDBBD864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2020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0ABF43D-8C47-044E-80FD-21A055B41EFC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4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EB1BC4-7190-064A-A49D-40F67AC51E14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8605506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Eligibility &amp; Effective Dates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232" y="1461477"/>
            <a:ext cx="110239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Employee Eligibility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Full-time (FTE 8.75-1.0); 70 – 80 hours bi-weekly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Part-time (FTE .4 - .874); 32 – 69.99 hours bi-weekly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Dependent Eligibility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Domestic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up to age 26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Dependent Certification – 30 days!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Benefits are effective 1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of the month on or after your hire 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000">
            <a:off x="7831953" y="1880171"/>
            <a:ext cx="3336663" cy="25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1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6176C3-40D3-7A45-9703-6112A116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 rot="10800000">
            <a:off x="0" y="0"/>
            <a:ext cx="12287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E5D57B-BE5A-7B43-A234-0E37DFB49BCC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bg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34E8350-FBFC-A44E-88EC-08B39DA9F11C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bg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bg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alpha val="40000"/>
                  </a:schemeClr>
                </a:solidFill>
              </a:rPr>
              <a:t>2020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9CDF148-AB6C-724F-B42B-D4143CB75988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bg1">
                    <a:alpha val="40000"/>
                  </a:schemeClr>
                </a:solidFill>
              </a:rPr>
              <a:pPr algn="r"/>
              <a:t>40</a:t>
            </a:fld>
            <a:endParaRPr lang="en-US" sz="1300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6633C-22F5-4A49-812D-0610E171E4B0}"/>
              </a:ext>
            </a:extLst>
          </p:cNvPr>
          <p:cNvSpPr txBox="1">
            <a:spLocks/>
          </p:cNvSpPr>
          <p:nvPr/>
        </p:nvSpPr>
        <p:spPr>
          <a:xfrm>
            <a:off x="3668467" y="2908368"/>
            <a:ext cx="4950068" cy="16800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New Hire Checklist &amp; 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98047E-B889-1C48-8B81-B0C8B14E648C}"/>
              </a:ext>
            </a:extLst>
          </p:cNvPr>
          <p:cNvSpPr/>
          <p:nvPr/>
        </p:nvSpPr>
        <p:spPr>
          <a:xfrm>
            <a:off x="4006362" y="2524557"/>
            <a:ext cx="3298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E87BC-9F5D-6F4A-8299-C2D4DC1E3EED}"/>
              </a:ext>
            </a:extLst>
          </p:cNvPr>
          <p:cNvCxnSpPr>
            <a:cxnSpLocks/>
          </p:cNvCxnSpPr>
          <p:nvPr/>
        </p:nvCxnSpPr>
        <p:spPr>
          <a:xfrm>
            <a:off x="437695" y="1296711"/>
            <a:ext cx="11312871" cy="0"/>
          </a:xfrm>
          <a:prstGeom prst="line">
            <a:avLst/>
          </a:prstGeom>
          <a:ln w="38100">
            <a:solidFill>
              <a:schemeClr val="bg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56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41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Take Action: New Hire Checklist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262067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Complete all onboarding tasks in Workday ASAP.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Visit HR Services&gt;Benefits &amp; Wellness&gt;2020 Benefits.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Review your benefit options with Alex.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Enroll in Benefit Coverage within </a:t>
            </a:r>
            <a:r>
              <a:rPr lang="en-US" sz="3000" u="sng" spc="0" dirty="0">
                <a:solidFill>
                  <a:schemeClr val="tx1"/>
                </a:solidFill>
              </a:rPr>
              <a:t>30 days</a:t>
            </a:r>
            <a:r>
              <a:rPr lang="en-US" sz="3000" spc="0" dirty="0">
                <a:solidFill>
                  <a:schemeClr val="tx1"/>
                </a:solidFill>
              </a:rPr>
              <a:t> </a:t>
            </a:r>
            <a:r>
              <a:rPr lang="en-US" sz="3000" b="0" spc="0" dirty="0">
                <a:solidFill>
                  <a:schemeClr val="tx1"/>
                </a:solidFill>
              </a:rPr>
              <a:t>from hire date.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Certify your dependents (birth certificates, marriage certificates, domestic partner form, </a:t>
            </a:r>
            <a:r>
              <a:rPr lang="en-US" sz="3000" b="0" spc="0" dirty="0" err="1">
                <a:solidFill>
                  <a:schemeClr val="tx1"/>
                </a:solidFill>
              </a:rPr>
              <a:t>etc</a:t>
            </a:r>
            <a:r>
              <a:rPr lang="en-US" sz="3000" b="0" spc="0" dirty="0">
                <a:solidFill>
                  <a:schemeClr val="tx1"/>
                </a:solidFill>
              </a:rPr>
              <a:t>).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Participate in the Wellness Rewards program (task in Workday)</a:t>
            </a:r>
          </a:p>
        </p:txBody>
      </p:sp>
    </p:spTree>
    <p:extLst>
      <p:ext uri="{BB962C8B-B14F-4D97-AF65-F5344CB8AC3E}">
        <p14:creationId xmlns:p14="http://schemas.microsoft.com/office/powerpoint/2010/main" val="1444754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42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Take Action: New Hire Checklist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Check out the voluntary benefits from </a:t>
            </a:r>
            <a:r>
              <a:rPr lang="en-US" sz="3000" b="0" i="1" spc="0" dirty="0">
                <a:solidFill>
                  <a:schemeClr val="tx1"/>
                </a:solidFill>
              </a:rPr>
              <a:t>Highmark Health Employee Advantage.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Review your 401(k) enrollment &amp; investment options.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Assign beneficiaries for life insurance and retirement accounts.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b="0" spc="0" dirty="0">
                <a:solidFill>
                  <a:schemeClr val="tx1"/>
                </a:solidFill>
              </a:rPr>
              <a:t>Review the legal notices and other related benefit documents on HRSO.  Remember to sign up for </a:t>
            </a:r>
            <a:r>
              <a:rPr lang="en-US" sz="3000" spc="0" dirty="0">
                <a:solidFill>
                  <a:schemeClr val="tx1"/>
                </a:solidFill>
              </a:rPr>
              <a:t>Electronic Consent!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u="sng" spc="0" dirty="0">
                <a:solidFill>
                  <a:schemeClr val="tx1"/>
                </a:solidFill>
              </a:rPr>
              <a:t>REMINDER:</a:t>
            </a:r>
            <a:r>
              <a:rPr lang="en-US" sz="3000" spc="0" dirty="0">
                <a:solidFill>
                  <a:schemeClr val="tx1"/>
                </a:solidFill>
              </a:rPr>
              <a:t>  </a:t>
            </a:r>
            <a:r>
              <a:rPr lang="en-US" sz="3000" b="0" spc="0" dirty="0">
                <a:solidFill>
                  <a:schemeClr val="tx1"/>
                </a:solidFill>
              </a:rPr>
              <a:t>Health Insurance ID cards will arrive 7 – 14 business days after coverage effective date.  </a:t>
            </a:r>
          </a:p>
        </p:txBody>
      </p:sp>
    </p:spTree>
    <p:extLst>
      <p:ext uri="{BB962C8B-B14F-4D97-AF65-F5344CB8AC3E}">
        <p14:creationId xmlns:p14="http://schemas.microsoft.com/office/powerpoint/2010/main" val="494388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43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HR Services (HRSO) – </a:t>
            </a:r>
            <a:r>
              <a:rPr lang="en-US" sz="2800" dirty="0">
                <a:hlinkClick r:id="rId2"/>
              </a:rPr>
              <a:t>www.hrservices.highmarkhealth.org</a:t>
            </a:r>
            <a:r>
              <a:rPr lang="en-US" sz="2800" dirty="0"/>
              <a:t>	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Highmark Medical – </a:t>
            </a:r>
            <a:r>
              <a:rPr lang="en-US" sz="2800" dirty="0">
                <a:hlinkClick r:id="rId3"/>
              </a:rPr>
              <a:t>www.highmarkbcbs.com</a:t>
            </a:r>
            <a:endParaRPr lang="en-US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United Concordia – </a:t>
            </a:r>
            <a:r>
              <a:rPr lang="en-US" sz="2800" dirty="0">
                <a:hlinkClick r:id="rId4"/>
              </a:rPr>
              <a:t>www.unitedconcordia.com</a:t>
            </a:r>
            <a:endParaRPr lang="en-US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Davis Vision – </a:t>
            </a:r>
            <a:r>
              <a:rPr lang="en-US" sz="2800" dirty="0">
                <a:hlinkClick r:id="rId5"/>
              </a:rPr>
              <a:t>www.davisvision.com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	        		</a:t>
            </a:r>
            <a:r>
              <a:rPr lang="en-US" sz="2800" dirty="0">
                <a:solidFill>
                  <a:schemeClr val="tx1"/>
                </a:solidFill>
              </a:rPr>
              <a:t>OR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Download the apps for quick, personal 	access to your HR, health &amp; wellness 	needs!</a:t>
            </a:r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509" y="3727235"/>
            <a:ext cx="3438758" cy="23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1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41DC594-88ED-8C41-B33D-5EE4BD35F5D3}"/>
              </a:ext>
            </a:extLst>
          </p:cNvPr>
          <p:cNvSpPr txBox="1">
            <a:spLocks/>
          </p:cNvSpPr>
          <p:nvPr/>
        </p:nvSpPr>
        <p:spPr>
          <a:xfrm>
            <a:off x="507232" y="6354774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44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11243334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HR Questions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24627" y="1390648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200" dirty="0">
                <a:solidFill>
                  <a:schemeClr val="tx1"/>
                </a:solidFill>
              </a:rPr>
              <a:t>Contact the HR Service Center – Physician Express Team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u="sng" dirty="0">
                <a:solidFill>
                  <a:schemeClr val="tx1"/>
                </a:solidFill>
              </a:rPr>
              <a:t>Preferred Contact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Physician Express Team</a:t>
            </a:r>
          </a:p>
          <a:p>
            <a:pPr lvl="1"/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Physicianexpress@ahn.org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50" dirty="0">
                <a:solidFill>
                  <a:schemeClr val="tx1"/>
                </a:solidFill>
              </a:rPr>
              <a:t>Optional Contact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a Service Request online available 24/7/365</a:t>
            </a: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133" y="1721303"/>
            <a:ext cx="4129642" cy="40118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6645" r="59305" b="82957"/>
          <a:stretch/>
        </p:blipFill>
        <p:spPr bwMode="auto">
          <a:xfrm>
            <a:off x="524627" y="4873139"/>
            <a:ext cx="4267200" cy="112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04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2B6AC-2B83-0148-B01C-324B325F9E18}"/>
              </a:ext>
            </a:extLst>
          </p:cNvPr>
          <p:cNvCxnSpPr>
            <a:cxnSpLocks/>
          </p:cNvCxnSpPr>
          <p:nvPr/>
        </p:nvCxnSpPr>
        <p:spPr>
          <a:xfrm>
            <a:off x="2113613" y="1876636"/>
            <a:ext cx="8109679" cy="0"/>
          </a:xfrm>
          <a:prstGeom prst="line">
            <a:avLst/>
          </a:prstGeom>
          <a:ln w="104775">
            <a:solidFill>
              <a:schemeClr val="bg1">
                <a:alpha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AC6F8F5-386F-6A40-B43A-E5E15431252B}"/>
              </a:ext>
            </a:extLst>
          </p:cNvPr>
          <p:cNvSpPr txBox="1">
            <a:spLocks/>
          </p:cNvSpPr>
          <p:nvPr/>
        </p:nvSpPr>
        <p:spPr>
          <a:xfrm>
            <a:off x="1523805" y="2536568"/>
            <a:ext cx="9144388" cy="9781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44492F-8CF8-FF44-AB1A-94A91F94BEE2}"/>
              </a:ext>
            </a:extLst>
          </p:cNvPr>
          <p:cNvCxnSpPr>
            <a:cxnSpLocks/>
          </p:cNvCxnSpPr>
          <p:nvPr/>
        </p:nvCxnSpPr>
        <p:spPr>
          <a:xfrm>
            <a:off x="2113613" y="4095182"/>
            <a:ext cx="8109679" cy="0"/>
          </a:xfrm>
          <a:prstGeom prst="line">
            <a:avLst/>
          </a:prstGeom>
          <a:ln w="104775">
            <a:solidFill>
              <a:schemeClr val="bg1">
                <a:alpha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70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22" y="2687312"/>
            <a:ext cx="1757785" cy="1546467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6230E80-EF42-814E-B7F2-66F684C1478C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761C1CC-DC4C-0B40-B364-CC679B81E9B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5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4A1CC5-0FF1-0345-B8E8-4CD42B64C8E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201F71-15BC-BE44-BFF7-6226A0190EBC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8675AE9-CE29-E94D-89E4-76E89130E5FD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5222591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Medical Coverage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553200" y="1716493"/>
          <a:ext cx="5086375" cy="3822538"/>
        </p:xfrm>
        <a:graphic>
          <a:graphicData uri="http://schemas.openxmlformats.org/drawingml/2006/table">
            <a:tbl>
              <a:tblPr/>
              <a:tblGrid>
                <a:gridCol w="101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9382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  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90% PLAN</a:t>
                      </a:r>
                      <a:endParaRPr lang="en-US" sz="1100" b="1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80% PLAN</a:t>
                      </a:r>
                      <a:endParaRPr lang="en-US" sz="1100" b="1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CONSUMER CHOICE HSA</a:t>
                      </a:r>
                      <a:endParaRPr lang="en-US" sz="1100" b="1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Enhanced Level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Standard </a:t>
                      </a: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Enhanced </a:t>
                      </a: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Standard </a:t>
                      </a: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Enhanced </a:t>
                      </a: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Standard </a:t>
                      </a: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6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Deductible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Individual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Family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$300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$600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$750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$1,500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$600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$1,200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$1,200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$2,400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$1,500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$3,000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$3,000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$6,000</a:t>
                      </a:r>
                      <a:endParaRPr lang="en-US" sz="110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87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Coinsurance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(plan pays after deductible)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43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Preventive Care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100% no deductible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100% no deductible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100% no deductible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16">
                <a:tc gridSpan="7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Copay</a:t>
                      </a:r>
                      <a:r>
                        <a:rPr lang="en-US" sz="1050" b="1" kern="1400" baseline="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 Services</a:t>
                      </a:r>
                      <a:endParaRPr lang="en-US" sz="1050" b="1" kern="1400" dirty="0">
                        <a:solidFill>
                          <a:srgbClr val="0B436E"/>
                        </a:solidFill>
                        <a:effectLst/>
                        <a:latin typeface="Calibri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PCP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$20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$50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$30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$50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80% after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deductible</a:t>
                      </a:r>
                      <a:endParaRPr lang="en-US" sz="1050" kern="1400" dirty="0">
                        <a:solidFill>
                          <a:srgbClr val="0B436E"/>
                        </a:solidFill>
                        <a:effectLst/>
                        <a:latin typeface="Arial"/>
                      </a:endParaRP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Specialist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$40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$75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$50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$75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4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Urgent Care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$40 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solidFill>
                            <a:srgbClr val="0B436E"/>
                          </a:solidFill>
                          <a:effectLst/>
                          <a:latin typeface="Calibri"/>
                        </a:rPr>
                        <a:t>$50 </a:t>
                      </a:r>
                    </a:p>
                  </a:txBody>
                  <a:tcPr marL="32730" marR="32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7695" y="1356712"/>
            <a:ext cx="56403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B436E"/>
                </a:solidFill>
              </a:rPr>
              <a:t>Each plan option has enhanced and standard built into the plan – it is not an election</a:t>
            </a:r>
          </a:p>
          <a:p>
            <a:endParaRPr lang="en-US" sz="2000" dirty="0">
              <a:solidFill>
                <a:srgbClr val="0B43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B436E"/>
                </a:solidFill>
              </a:rPr>
              <a:t>Two levels of in-network coverage – Enhanced and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436E"/>
                </a:solidFill>
              </a:rPr>
              <a:t>Enhanced </a:t>
            </a:r>
            <a:r>
              <a:rPr lang="en-US" sz="2000" dirty="0">
                <a:solidFill>
                  <a:srgbClr val="0B436E"/>
                </a:solidFill>
              </a:rPr>
              <a:t>provides you with</a:t>
            </a:r>
          </a:p>
          <a:p>
            <a:pPr lvl="1"/>
            <a:r>
              <a:rPr lang="en-US" sz="2000" dirty="0">
                <a:solidFill>
                  <a:srgbClr val="0B436E"/>
                </a:solidFill>
              </a:rPr>
              <a:t>     highest level of coverage, lowest </a:t>
            </a:r>
          </a:p>
          <a:p>
            <a:pPr lvl="1"/>
            <a:r>
              <a:rPr lang="en-US" sz="2000" dirty="0">
                <a:solidFill>
                  <a:srgbClr val="0B436E"/>
                </a:solidFill>
              </a:rPr>
              <a:t>     out of pocket expense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B436E"/>
                </a:solidFill>
              </a:rPr>
              <a:t>Standard</a:t>
            </a:r>
            <a:r>
              <a:rPr lang="en-US" sz="2000" dirty="0">
                <a:solidFill>
                  <a:srgbClr val="0B436E"/>
                </a:solidFill>
              </a:rPr>
              <a:t> provides you with coverage, </a:t>
            </a:r>
          </a:p>
          <a:p>
            <a:pPr lvl="1"/>
            <a:r>
              <a:rPr lang="en-US" sz="2000" dirty="0">
                <a:solidFill>
                  <a:srgbClr val="0B436E"/>
                </a:solidFill>
              </a:rPr>
              <a:t>     but more out of pocket expense</a:t>
            </a:r>
          </a:p>
          <a:p>
            <a:pPr lvl="1"/>
            <a:endParaRPr lang="en-US" sz="2000" dirty="0">
              <a:solidFill>
                <a:srgbClr val="0B43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B436E"/>
                </a:solidFill>
              </a:rPr>
              <a:t>No out of network coverage, </a:t>
            </a:r>
            <a:r>
              <a:rPr lang="en-US" sz="2000" b="1" dirty="0">
                <a:solidFill>
                  <a:srgbClr val="0B436E"/>
                </a:solidFill>
              </a:rPr>
              <a:t>except for emergency care</a:t>
            </a:r>
            <a:endParaRPr lang="en-US" sz="2000" dirty="0">
              <a:solidFill>
                <a:srgbClr val="0B436E"/>
              </a:solidFill>
            </a:endParaRPr>
          </a:p>
          <a:p>
            <a:endParaRPr lang="en-US" sz="2000" dirty="0">
              <a:solidFill>
                <a:srgbClr val="0B43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B436E"/>
                </a:solidFill>
              </a:rPr>
              <a:t>All plans include Prescription Drug coverage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0B436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117" y="591365"/>
            <a:ext cx="3929449" cy="4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6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7944790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Wellness Rewards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42022" y="1486939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500" spc="0" dirty="0">
                <a:solidFill>
                  <a:schemeClr val="tx1"/>
                </a:solidFill>
              </a:rPr>
              <a:t>Lower your out of pocket expenses!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pc="0" dirty="0">
                <a:solidFill>
                  <a:schemeClr val="tx1"/>
                </a:solidFill>
              </a:rPr>
              <a:t>$500 deductible credit for individual coverage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pc="0" dirty="0">
                <a:solidFill>
                  <a:schemeClr val="tx1"/>
                </a:solidFill>
              </a:rPr>
              <a:t>$1,000 deductible credit for employee +1 or more coverage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500" spc="0" dirty="0">
                <a:solidFill>
                  <a:schemeClr val="tx1"/>
                </a:solidFill>
              </a:rPr>
              <a:t>Employee Steps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pc="0" dirty="0">
                <a:solidFill>
                  <a:schemeClr val="tx1"/>
                </a:solidFill>
              </a:rPr>
              <a:t>Complete a biometric screening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pc="0" dirty="0">
                <a:solidFill>
                  <a:schemeClr val="tx1"/>
                </a:solidFill>
              </a:rPr>
              <a:t>Complete the </a:t>
            </a:r>
            <a:r>
              <a:rPr lang="en-US" sz="2800" spc="0" dirty="0" err="1">
                <a:solidFill>
                  <a:schemeClr val="tx1"/>
                </a:solidFill>
              </a:rPr>
              <a:t>Sharecare</a:t>
            </a:r>
            <a:r>
              <a:rPr lang="en-US" sz="2800" spc="0" dirty="0">
                <a:solidFill>
                  <a:schemeClr val="tx1"/>
                </a:solidFill>
              </a:rPr>
              <a:t> </a:t>
            </a:r>
            <a:r>
              <a:rPr lang="en-US" sz="2800" spc="0" dirty="0" err="1">
                <a:solidFill>
                  <a:schemeClr val="tx1"/>
                </a:solidFill>
              </a:rPr>
              <a:t>RealAge</a:t>
            </a:r>
            <a:r>
              <a:rPr lang="en-US" sz="2800" spc="0" dirty="0">
                <a:solidFill>
                  <a:schemeClr val="tx1"/>
                </a:solidFill>
              </a:rPr>
              <a:t> Test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500" spc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500" spc="0" dirty="0">
                <a:solidFill>
                  <a:schemeClr val="tx1"/>
                </a:solidFill>
              </a:rPr>
              <a:t>Spouse/Domestic Partner Step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spc="0" dirty="0">
                <a:solidFill>
                  <a:schemeClr val="tx1"/>
                </a:solidFill>
              </a:rPr>
              <a:t>Complete the </a:t>
            </a:r>
            <a:r>
              <a:rPr lang="en-US" sz="2800" spc="0" dirty="0" err="1">
                <a:solidFill>
                  <a:schemeClr val="tx1"/>
                </a:solidFill>
              </a:rPr>
              <a:t>Sharecare</a:t>
            </a:r>
            <a:r>
              <a:rPr lang="en-US" sz="2800" spc="0" dirty="0">
                <a:solidFill>
                  <a:schemeClr val="tx1"/>
                </a:solidFill>
              </a:rPr>
              <a:t> </a:t>
            </a:r>
            <a:r>
              <a:rPr lang="en-US" sz="2800" spc="0" dirty="0" err="1">
                <a:solidFill>
                  <a:schemeClr val="tx1"/>
                </a:solidFill>
              </a:rPr>
              <a:t>RealAge</a:t>
            </a:r>
            <a:r>
              <a:rPr lang="en-US" sz="2800" spc="0" dirty="0">
                <a:solidFill>
                  <a:schemeClr val="tx1"/>
                </a:solidFill>
              </a:rPr>
              <a:t> Test</a:t>
            </a:r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520B62B-3488-41F3-AA8B-A0B90BA66437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99921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7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7944790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Dental &amp; Vision Coverage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42022" y="1440382"/>
            <a:ext cx="7598566" cy="4102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500" spc="0" dirty="0">
                <a:solidFill>
                  <a:schemeClr val="tx1"/>
                </a:solidFill>
              </a:rPr>
              <a:t>Dental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spc="0" dirty="0">
                <a:solidFill>
                  <a:schemeClr val="tx1"/>
                </a:solidFill>
              </a:rPr>
              <a:t>Two dental PPO plan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spc="0" dirty="0">
                <a:solidFill>
                  <a:schemeClr val="tx1"/>
                </a:solidFill>
              </a:rPr>
              <a:t>Preventive Care covered at 100%</a:t>
            </a:r>
          </a:p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spc="0" dirty="0">
                <a:solidFill>
                  <a:schemeClr val="tx1"/>
                </a:solidFill>
              </a:rPr>
              <a:t>One vision plan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spc="0" dirty="0">
                <a:solidFill>
                  <a:schemeClr val="tx1"/>
                </a:solidFill>
              </a:rPr>
              <a:t>Eye exam and frames/contact lenses once per calendar year</a:t>
            </a:r>
            <a:endParaRPr lang="en-US" sz="300" b="0" spc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803" y="1962701"/>
            <a:ext cx="2485714" cy="638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29" y="4396948"/>
            <a:ext cx="3932261" cy="475529"/>
          </a:xfrm>
          <a:prstGeom prst="rect">
            <a:avLst/>
          </a:prstGeom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AA7C263-6E9D-4DD3-9A0B-9132040EFF10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6977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8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7944790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Life &amp; AD&amp;D Insurance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E6102F-4A2A-AC48-A056-78F0A6EDEF9B}"/>
              </a:ext>
            </a:extLst>
          </p:cNvPr>
          <p:cNvSpPr txBox="1">
            <a:spLocks/>
          </p:cNvSpPr>
          <p:nvPr/>
        </p:nvSpPr>
        <p:spPr>
          <a:xfrm>
            <a:off x="542022" y="1486939"/>
            <a:ext cx="11208544" cy="46731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endParaRPr lang="en-US" sz="3500" spc="0" dirty="0">
              <a:solidFill>
                <a:schemeClr val="tx1"/>
              </a:solidFill>
            </a:endParaRPr>
          </a:p>
          <a:p>
            <a:endParaRPr lang="en-US" sz="3500" spc="0" dirty="0">
              <a:solidFill>
                <a:schemeClr val="tx1"/>
              </a:solidFill>
            </a:endParaRPr>
          </a:p>
          <a:p>
            <a:r>
              <a:rPr lang="en-US" sz="3500" spc="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084173" y="1491067"/>
          <a:ext cx="8023654" cy="418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7695" y="5675871"/>
            <a:ext cx="1131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*Evidence of insurability may be required for supplemental life elections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FB77CCA-D577-4EBE-91D1-BC8465770D94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0080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10D34-0AE2-7A41-BAE2-C093E28CE231}"/>
              </a:ext>
            </a:extLst>
          </p:cNvPr>
          <p:cNvCxnSpPr>
            <a:cxnSpLocks/>
          </p:cNvCxnSpPr>
          <p:nvPr/>
        </p:nvCxnSpPr>
        <p:spPr>
          <a:xfrm>
            <a:off x="437695" y="6160113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65D0C-2EBF-2949-9ED5-F4712FE2FA8B}"/>
              </a:ext>
            </a:extLst>
          </p:cNvPr>
          <p:cNvCxnSpPr>
            <a:cxnSpLocks/>
          </p:cNvCxnSpPr>
          <p:nvPr/>
        </p:nvCxnSpPr>
        <p:spPr>
          <a:xfrm>
            <a:off x="437695" y="1292278"/>
            <a:ext cx="11312871" cy="0"/>
          </a:xfrm>
          <a:prstGeom prst="line">
            <a:avLst/>
          </a:prstGeom>
          <a:ln w="38100">
            <a:solidFill>
              <a:schemeClr val="tx1">
                <a:alpha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E960D32-E8C1-7541-B16F-F45B3C3DF0DA}"/>
              </a:ext>
            </a:extLst>
          </p:cNvPr>
          <p:cNvSpPr txBox="1">
            <a:spLocks/>
          </p:cNvSpPr>
          <p:nvPr/>
        </p:nvSpPr>
        <p:spPr>
          <a:xfrm>
            <a:off x="11043829" y="6384986"/>
            <a:ext cx="6719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AB370-A008-5C41-99AF-A948F10D6A1E}" type="slidenum">
              <a:rPr lang="en-US" sz="1300" smtClean="0">
                <a:solidFill>
                  <a:schemeClr val="tx2">
                    <a:alpha val="40000"/>
                  </a:schemeClr>
                </a:solidFill>
              </a:rPr>
              <a:pPr algn="r"/>
              <a:t>9</a:t>
            </a:fld>
            <a:endParaRPr lang="en-US" sz="1300" dirty="0">
              <a:solidFill>
                <a:schemeClr val="tx2">
                  <a:alpha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FC5FE-FB41-BD45-84FC-169EAF65F0C7}"/>
              </a:ext>
            </a:extLst>
          </p:cNvPr>
          <p:cNvSpPr txBox="1">
            <a:spLocks/>
          </p:cNvSpPr>
          <p:nvPr/>
        </p:nvSpPr>
        <p:spPr>
          <a:xfrm>
            <a:off x="507232" y="479600"/>
            <a:ext cx="7944790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Disability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50790" y="1382998"/>
          <a:ext cx="5066270" cy="458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5234" y="1778748"/>
            <a:ext cx="5169186" cy="3766027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1F1191C-8072-4B96-8E5A-16160090B5BA}"/>
              </a:ext>
            </a:extLst>
          </p:cNvPr>
          <p:cNvSpPr txBox="1">
            <a:spLocks/>
          </p:cNvSpPr>
          <p:nvPr/>
        </p:nvSpPr>
        <p:spPr>
          <a:xfrm>
            <a:off x="386528" y="6229137"/>
            <a:ext cx="5742709" cy="4356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300" b="1" i="0" kern="1200" spc="0" baseline="0">
                <a:solidFill>
                  <a:schemeClr val="tx2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Physician Orientation </a:t>
            </a:r>
            <a:r>
              <a:rPr lang="en-US" sz="1600" b="0" dirty="0">
                <a:solidFill>
                  <a:schemeClr val="tx1">
                    <a:alpha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</a:t>
            </a:r>
            <a:r>
              <a:rPr lang="en-US" b="0" dirty="0">
                <a:solidFill>
                  <a:schemeClr val="tx1">
                    <a:alpha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2280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163E60"/>
      </a:dk1>
      <a:lt1>
        <a:srgbClr val="FFFFFF"/>
      </a:lt1>
      <a:dk2>
        <a:srgbClr val="183F5F"/>
      </a:dk2>
      <a:lt2>
        <a:srgbClr val="FFFFFF"/>
      </a:lt2>
      <a:accent1>
        <a:srgbClr val="1690CE"/>
      </a:accent1>
      <a:accent2>
        <a:srgbClr val="1BA7E0"/>
      </a:accent2>
      <a:accent3>
        <a:srgbClr val="11724E"/>
      </a:accent3>
      <a:accent4>
        <a:srgbClr val="A0D5BD"/>
      </a:accent4>
      <a:accent5>
        <a:srgbClr val="F59C85"/>
      </a:accent5>
      <a:accent6>
        <a:srgbClr val="F9C2B6"/>
      </a:accent6>
      <a:hlink>
        <a:srgbClr val="0090FF"/>
      </a:hlink>
      <a:folHlink>
        <a:srgbClr val="0091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49592179A2142BF63B4B823504461" ma:contentTypeVersion="1" ma:contentTypeDescription="Create a new document." ma:contentTypeScope="" ma:versionID="240027098e4aa08c525f608b9f98a231">
  <xsd:schema xmlns:xsd="http://www.w3.org/2001/XMLSchema" xmlns:xs="http://www.w3.org/2001/XMLSchema" xmlns:p="http://schemas.microsoft.com/office/2006/metadata/properties" xmlns:ns2="5e3e56eb-7a3d-43c4-8eda-32d666f717da" targetNamespace="http://schemas.microsoft.com/office/2006/metadata/properties" ma:root="true" ma:fieldsID="d826b0b8e775e46317cb58c6177a8ae2" ns2:_="">
    <xsd:import namespace="5e3e56eb-7a3d-43c4-8eda-32d666f7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e56eb-7a3d-43c4-8eda-32d666f717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81C3F1-9D34-4918-A21A-1783D89241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575577-660E-415B-BA12-E49EE3461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e56eb-7a3d-43c4-8eda-32d666f7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1E130-071A-436F-A59F-7D5ADB24725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e3e56eb-7a3d-43c4-8eda-32d666f717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23871</TotalTime>
  <Words>2748</Words>
  <Application>Microsoft Office PowerPoint</Application>
  <PresentationFormat>Widescreen</PresentationFormat>
  <Paragraphs>595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 Services Online: Where to 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Bishop, Patricia (Highmark Health)</cp:lastModifiedBy>
  <cp:revision>270</cp:revision>
  <cp:lastPrinted>2019-04-30T02:32:02Z</cp:lastPrinted>
  <dcterms:created xsi:type="dcterms:W3CDTF">2019-04-26T00:43:24Z</dcterms:created>
  <dcterms:modified xsi:type="dcterms:W3CDTF">2021-01-04T13:52:39Z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0x010100EFE49592179A2142BF63B4B823504461</vt:lpwstr>
  </property>
</Properties>
</file>